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0"/>
  </p:notesMasterIdLst>
  <p:sldIdLst>
    <p:sldId id="1317" r:id="rId2"/>
    <p:sldId id="1401" r:id="rId3"/>
    <p:sldId id="1415" r:id="rId4"/>
    <p:sldId id="1387" r:id="rId5"/>
    <p:sldId id="1416" r:id="rId6"/>
    <p:sldId id="1389" r:id="rId7"/>
    <p:sldId id="1390" r:id="rId8"/>
    <p:sldId id="1403" r:id="rId9"/>
    <p:sldId id="1428" r:id="rId10"/>
    <p:sldId id="1429" r:id="rId11"/>
    <p:sldId id="1430" r:id="rId12"/>
    <p:sldId id="1431" r:id="rId13"/>
    <p:sldId id="1393" r:id="rId14"/>
    <p:sldId id="1391" r:id="rId15"/>
    <p:sldId id="1392" r:id="rId16"/>
    <p:sldId id="1397" r:id="rId17"/>
    <p:sldId id="1396" r:id="rId18"/>
    <p:sldId id="1398" r:id="rId19"/>
    <p:sldId id="1394" r:id="rId20"/>
    <p:sldId id="1417" r:id="rId21"/>
    <p:sldId id="1432" r:id="rId22"/>
    <p:sldId id="1402" r:id="rId23"/>
    <p:sldId id="1409" r:id="rId24"/>
    <p:sldId id="1412" r:id="rId25"/>
    <p:sldId id="1418" r:id="rId26"/>
    <p:sldId id="1426" r:id="rId27"/>
    <p:sldId id="1433" r:id="rId28"/>
    <p:sldId id="1434" r:id="rId29"/>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11" userDrawn="1">
          <p15:clr>
            <a:srgbClr val="A4A3A4"/>
          </p15:clr>
        </p15:guide>
        <p15:guide id="2" pos="34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1" name="作成者" initials="A" lastIdx="0" clrIdx="1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7FC"/>
    <a:srgbClr val="E9EBF5"/>
    <a:srgbClr val="F9EDDB"/>
    <a:srgbClr val="2E75B6"/>
    <a:srgbClr val="BD7F21"/>
    <a:srgbClr val="AB731E"/>
    <a:srgbClr val="2E8ACB"/>
    <a:srgbClr val="D08C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66" autoAdjust="0"/>
    <p:restoredTop sz="94940" autoAdjust="0"/>
  </p:normalViewPr>
  <p:slideViewPr>
    <p:cSldViewPr snapToGrid="0">
      <p:cViewPr varScale="1">
        <p:scale>
          <a:sx n="83" d="100"/>
          <a:sy n="83" d="100"/>
        </p:scale>
        <p:origin x="936" y="48"/>
      </p:cViewPr>
      <p:guideLst>
        <p:guide orient="horz" pos="1911"/>
        <p:guide pos="347"/>
      </p:guideLst>
    </p:cSldViewPr>
  </p:slideViewPr>
  <p:notesTextViewPr>
    <p:cViewPr>
      <p:scale>
        <a:sx n="1" d="1"/>
        <a:sy n="1" d="1"/>
      </p:scale>
      <p:origin x="0" y="0"/>
    </p:cViewPr>
  </p:notesTextViewPr>
  <p:sorterViewPr>
    <p:cViewPr>
      <p:scale>
        <a:sx n="100" d="100"/>
        <a:sy n="100" d="100"/>
      </p:scale>
      <p:origin x="0" y="-13646"/>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5029"/>
          </a:xfrm>
          <a:prstGeom prst="rect">
            <a:avLst/>
          </a:prstGeom>
        </p:spPr>
        <p:txBody>
          <a:bodyPr vert="horz" lIns="91418" tIns="45709" rIns="91418" bIns="4570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5029"/>
          </a:xfrm>
          <a:prstGeom prst="rect">
            <a:avLst/>
          </a:prstGeom>
        </p:spPr>
        <p:txBody>
          <a:bodyPr vert="horz" lIns="91418" tIns="45709" rIns="91418" bIns="45709" rtlCol="0"/>
          <a:lstStyle>
            <a:lvl1pPr algn="r">
              <a:defRPr sz="1200"/>
            </a:lvl1pPr>
          </a:lstStyle>
          <a:p>
            <a:fld id="{A0110929-1917-4204-A750-6492D6FD46F3}" type="datetimeFigureOut">
              <a:rPr kumimoji="1" lang="ja-JP" altLang="en-US" smtClean="0"/>
              <a:t>2021/12/23</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18" tIns="45709" rIns="91418" bIns="45709"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1"/>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1418" tIns="45709" rIns="91418" bIns="4570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1418" tIns="45709" rIns="91418" bIns="45709" rtlCol="0" anchor="b"/>
          <a:lstStyle>
            <a:lvl1pPr algn="r">
              <a:defRPr sz="1200"/>
            </a:lvl1pPr>
          </a:lstStyle>
          <a:p>
            <a:fld id="{FACD74C9-F05A-4B46-AB75-15DE5EF58526}" type="slidenum">
              <a:rPr kumimoji="1" lang="ja-JP" altLang="en-US" smtClean="0"/>
              <a:t>‹#›</a:t>
            </a:fld>
            <a:endParaRPr kumimoji="1" lang="ja-JP" altLang="en-US"/>
          </a:p>
        </p:txBody>
      </p:sp>
    </p:spTree>
    <p:extLst>
      <p:ext uri="{BB962C8B-B14F-4D97-AF65-F5344CB8AC3E}">
        <p14:creationId xmlns:p14="http://schemas.microsoft.com/office/powerpoint/2010/main" val="3049854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16</a:t>
            </a:fld>
            <a:endParaRPr kumimoji="1" lang="ja-JP" altLang="en-US"/>
          </a:p>
        </p:txBody>
      </p:sp>
    </p:spTree>
    <p:extLst>
      <p:ext uri="{BB962C8B-B14F-4D97-AF65-F5344CB8AC3E}">
        <p14:creationId xmlns:p14="http://schemas.microsoft.com/office/powerpoint/2010/main" val="7576772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0DE3237F-18DF-B044-8B92-F3F040E3A689}"/>
              </a:ext>
            </a:extLst>
          </p:cNvPr>
          <p:cNvSpPr/>
          <p:nvPr userDrawn="1"/>
        </p:nvSpPr>
        <p:spPr>
          <a:xfrm>
            <a:off x="0" y="6571364"/>
            <a:ext cx="12192000" cy="286635"/>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75B5599E-40D1-2D46-BFE0-5F784CAEDD5B}"/>
              </a:ext>
            </a:extLst>
          </p:cNvPr>
          <p:cNvSpPr/>
          <p:nvPr userDrawn="1"/>
        </p:nvSpPr>
        <p:spPr>
          <a:xfrm>
            <a:off x="0" y="0"/>
            <a:ext cx="9809018"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直角三角形 12">
            <a:extLst>
              <a:ext uri="{FF2B5EF4-FFF2-40B4-BE49-F238E27FC236}">
                <a16:creationId xmlns:a16="http://schemas.microsoft.com/office/drawing/2014/main" id="{7BD76297-E9AF-A140-9C9B-330F13C90E5F}"/>
              </a:ext>
            </a:extLst>
          </p:cNvPr>
          <p:cNvSpPr/>
          <p:nvPr userDrawn="1"/>
        </p:nvSpPr>
        <p:spPr>
          <a:xfrm rot="5400000">
            <a:off x="9809017" y="0"/>
            <a:ext cx="931055" cy="931055"/>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58149EFB-8DCB-44D9-92A0-BD7E4520CF42}"/>
              </a:ext>
            </a:extLst>
          </p:cNvPr>
          <p:cNvPicPr>
            <a:picLocks noChangeAspect="1"/>
          </p:cNvPicPr>
          <p:nvPr userDrawn="1"/>
        </p:nvPicPr>
        <p:blipFill>
          <a:blip r:embed="rId2"/>
          <a:stretch>
            <a:fillRect/>
          </a:stretch>
        </p:blipFill>
        <p:spPr>
          <a:xfrm>
            <a:off x="566850" y="5334623"/>
            <a:ext cx="4114800" cy="1016000"/>
          </a:xfrm>
          <a:prstGeom prst="rect">
            <a:avLst/>
          </a:prstGeom>
        </p:spPr>
      </p:pic>
      <p:sp>
        <p:nvSpPr>
          <p:cNvPr id="5" name="フッター プレースホルダー 4">
            <a:extLst>
              <a:ext uri="{FF2B5EF4-FFF2-40B4-BE49-F238E27FC236}">
                <a16:creationId xmlns:a16="http://schemas.microsoft.com/office/drawing/2014/main" id="{6646DE7B-591E-426E-9A0A-B83A8B3FA157}"/>
              </a:ext>
            </a:extLst>
          </p:cNvPr>
          <p:cNvSpPr>
            <a:spLocks noGrp="1"/>
          </p:cNvSpPr>
          <p:nvPr>
            <p:ph type="ftr" sz="quarter" idx="11"/>
          </p:nvPr>
        </p:nvSpPr>
        <p:spPr>
          <a:xfrm>
            <a:off x="4038600" y="6532118"/>
            <a:ext cx="4114800" cy="365125"/>
          </a:xfrm>
        </p:spPr>
        <p:txBody>
          <a:bodyPr/>
          <a:lstStyle>
            <a:lvl1pPr>
              <a:defRPr>
                <a:solidFill>
                  <a:schemeClr val="bg1"/>
                </a:solidFill>
              </a:defRPr>
            </a:lvl1pPr>
          </a:lstStyle>
          <a:p>
            <a:r>
              <a:rPr lang="en-US" altLang="ja-JP"/>
              <a:t>Copy right © JANPIA 2021</a:t>
            </a:r>
            <a:endParaRPr lang="ja-JP" altLang="en-US"/>
          </a:p>
        </p:txBody>
      </p:sp>
    </p:spTree>
    <p:extLst>
      <p:ext uri="{BB962C8B-B14F-4D97-AF65-F5344CB8AC3E}">
        <p14:creationId xmlns:p14="http://schemas.microsoft.com/office/powerpoint/2010/main" val="2035425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B7993ADD-BDA4-6947-AEE5-513D73B98D4A}"/>
              </a:ext>
            </a:extLst>
          </p:cNvPr>
          <p:cNvSpPr/>
          <p:nvPr userDrawn="1"/>
        </p:nvSpPr>
        <p:spPr>
          <a:xfrm>
            <a:off x="0" y="6571364"/>
            <a:ext cx="12192000" cy="286635"/>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BCE7CE0D-D4B3-CD4C-B79B-CFD982427A74}"/>
              </a:ext>
            </a:extLst>
          </p:cNvPr>
          <p:cNvSpPr/>
          <p:nvPr userDrawn="1"/>
        </p:nvSpPr>
        <p:spPr>
          <a:xfrm>
            <a:off x="0" y="0"/>
            <a:ext cx="9809018"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直角三角形 14">
            <a:extLst>
              <a:ext uri="{FF2B5EF4-FFF2-40B4-BE49-F238E27FC236}">
                <a16:creationId xmlns:a16="http://schemas.microsoft.com/office/drawing/2014/main" id="{66ACDD0C-B741-BF47-8055-A463E79BCDFD}"/>
              </a:ext>
            </a:extLst>
          </p:cNvPr>
          <p:cNvSpPr/>
          <p:nvPr userDrawn="1"/>
        </p:nvSpPr>
        <p:spPr>
          <a:xfrm rot="5400000">
            <a:off x="9809017" y="0"/>
            <a:ext cx="931055" cy="931055"/>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E362D9EA-BF2B-4F54-B6BA-0C76496EF726}"/>
              </a:ext>
            </a:extLst>
          </p:cNvPr>
          <p:cNvSpPr>
            <a:spLocks noGrp="1"/>
          </p:cNvSpPr>
          <p:nvPr>
            <p:ph idx="1"/>
          </p:nvPr>
        </p:nvSpPr>
        <p:spPr>
          <a:xfrm>
            <a:off x="565700" y="1268856"/>
            <a:ext cx="10515600" cy="4351338"/>
          </a:xfrm>
        </p:spPr>
        <p:txBody>
          <a:bodyPr/>
          <a:lstStyle>
            <a:lvl1pPr marL="228600" indent="-228600">
              <a:buFont typeface="Wingdings" panose="05000000000000000000" pitchFamily="2" charset="2"/>
              <a:buChar char="l"/>
              <a:defRPr b="0">
                <a:latin typeface="+mn-ea"/>
                <a:ea typeface="+mn-ea"/>
                <a:cs typeface="メイリオ" panose="020B0604030504040204" pitchFamily="50" charset="-128"/>
              </a:defRPr>
            </a:lvl1pPr>
            <a:lvl2pPr>
              <a:defRPr b="0">
                <a:latin typeface="+mn-ea"/>
                <a:ea typeface="+mn-ea"/>
                <a:cs typeface="メイリオ" panose="020B0604030504040204" pitchFamily="50" charset="-128"/>
              </a:defRPr>
            </a:lvl2pPr>
            <a:lvl3pPr>
              <a:defRPr b="0">
                <a:latin typeface="+mn-ea"/>
                <a:ea typeface="+mn-ea"/>
                <a:cs typeface="メイリオ" panose="020B0604030504040204" pitchFamily="50" charset="-128"/>
              </a:defRPr>
            </a:lvl3pPr>
            <a:lvl4pPr>
              <a:defRPr b="0">
                <a:latin typeface="+mn-ea"/>
                <a:ea typeface="+mn-ea"/>
                <a:cs typeface="メイリオ" panose="020B0604030504040204" pitchFamily="50" charset="-128"/>
              </a:defRPr>
            </a:lvl4pPr>
            <a:lvl5pPr>
              <a:defRPr b="0">
                <a:latin typeface="+mn-ea"/>
                <a:ea typeface="+mn-ea"/>
                <a:cs typeface="メイリオ" panose="020B0604030504040204"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8" name="図 7">
            <a:extLst>
              <a:ext uri="{FF2B5EF4-FFF2-40B4-BE49-F238E27FC236}">
                <a16:creationId xmlns:a16="http://schemas.microsoft.com/office/drawing/2014/main" id="{59D2E1A1-0911-40AA-AAAC-91A5A461B693}"/>
              </a:ext>
            </a:extLst>
          </p:cNvPr>
          <p:cNvPicPr>
            <a:picLocks noChangeAspect="1"/>
          </p:cNvPicPr>
          <p:nvPr userDrawn="1"/>
        </p:nvPicPr>
        <p:blipFill>
          <a:blip r:embed="rId2"/>
          <a:stretch>
            <a:fillRect/>
          </a:stretch>
        </p:blipFill>
        <p:spPr>
          <a:xfrm>
            <a:off x="11081299" y="45839"/>
            <a:ext cx="931055" cy="956918"/>
          </a:xfrm>
          <a:prstGeom prst="rect">
            <a:avLst/>
          </a:prstGeom>
        </p:spPr>
      </p:pic>
      <p:sp>
        <p:nvSpPr>
          <p:cNvPr id="6" name="スライド番号プレースホルダー 5">
            <a:extLst>
              <a:ext uri="{FF2B5EF4-FFF2-40B4-BE49-F238E27FC236}">
                <a16:creationId xmlns:a16="http://schemas.microsoft.com/office/drawing/2014/main" id="{EA344675-18B2-4F83-A122-0662FA36BEA0}"/>
              </a:ext>
            </a:extLst>
          </p:cNvPr>
          <p:cNvSpPr>
            <a:spLocks noGrp="1"/>
          </p:cNvSpPr>
          <p:nvPr>
            <p:ph type="sldNum" sz="quarter" idx="12"/>
          </p:nvPr>
        </p:nvSpPr>
        <p:spPr>
          <a:xfrm>
            <a:off x="9269154" y="6532118"/>
            <a:ext cx="2743200" cy="365125"/>
          </a:xfrm>
        </p:spPr>
        <p:txBody>
          <a:bodyPr/>
          <a:lstStyle>
            <a:lvl1pPr>
              <a:defRPr>
                <a:solidFill>
                  <a:schemeClr val="bg1"/>
                </a:solidFill>
              </a:defRPr>
            </a:lvl1pPr>
          </a:lstStyle>
          <a:p>
            <a:fld id="{A1F6A0AC-F2C6-4C21-B4A0-CF4BD5AB1286}" type="slidenum">
              <a:rPr lang="ja-JP" altLang="en-US" smtClean="0"/>
              <a:pPr/>
              <a:t>‹#›</a:t>
            </a:fld>
            <a:endParaRPr lang="ja-JP" altLang="en-US"/>
          </a:p>
        </p:txBody>
      </p:sp>
      <p:sp>
        <p:nvSpPr>
          <p:cNvPr id="14" name="タイトル 13">
            <a:extLst>
              <a:ext uri="{FF2B5EF4-FFF2-40B4-BE49-F238E27FC236}">
                <a16:creationId xmlns:a16="http://schemas.microsoft.com/office/drawing/2014/main" id="{FFB59D12-01FD-40A6-8D92-9603E6FDAB69}"/>
              </a:ext>
            </a:extLst>
          </p:cNvPr>
          <p:cNvSpPr>
            <a:spLocks noGrp="1"/>
          </p:cNvSpPr>
          <p:nvPr>
            <p:ph type="title"/>
          </p:nvPr>
        </p:nvSpPr>
        <p:spPr>
          <a:xfrm>
            <a:off x="565700" y="293539"/>
            <a:ext cx="10515600" cy="499732"/>
          </a:xfrm>
        </p:spPr>
        <p:txBody>
          <a:bodyPr>
            <a:noAutofit/>
          </a:bodyPr>
          <a:lstStyle>
            <a:lvl1pPr>
              <a:defRPr sz="3200" b="1">
                <a:solidFill>
                  <a:schemeClr val="bg1"/>
                </a:solidFill>
                <a:latin typeface="+mn-ea"/>
                <a:ea typeface="+mn-ea"/>
                <a:cs typeface="メイリオ" panose="020B0604030504040204" pitchFamily="50" charset="-128"/>
              </a:defRPr>
            </a:lvl1pPr>
          </a:lstStyle>
          <a:p>
            <a:r>
              <a:rPr kumimoji="1" lang="ja-JP" altLang="en-US"/>
              <a:t>マスター タイトルの書式設定</a:t>
            </a:r>
          </a:p>
        </p:txBody>
      </p:sp>
      <p:sp>
        <p:nvSpPr>
          <p:cNvPr id="11" name="フッター プレースホルダー 4">
            <a:extLst>
              <a:ext uri="{FF2B5EF4-FFF2-40B4-BE49-F238E27FC236}">
                <a16:creationId xmlns:a16="http://schemas.microsoft.com/office/drawing/2014/main" id="{266C74D6-438D-49D4-818C-19AEE3DA300E}"/>
              </a:ext>
            </a:extLst>
          </p:cNvPr>
          <p:cNvSpPr>
            <a:spLocks noGrp="1"/>
          </p:cNvSpPr>
          <p:nvPr>
            <p:ph type="ftr" sz="quarter" idx="11"/>
          </p:nvPr>
        </p:nvSpPr>
        <p:spPr>
          <a:xfrm>
            <a:off x="4038600" y="6532118"/>
            <a:ext cx="4114800" cy="365125"/>
          </a:xfrm>
        </p:spPr>
        <p:txBody>
          <a:bodyPr/>
          <a:lstStyle>
            <a:lvl1pPr>
              <a:defRPr>
                <a:solidFill>
                  <a:schemeClr val="bg1"/>
                </a:solidFill>
              </a:defRPr>
            </a:lvl1pPr>
          </a:lstStyle>
          <a:p>
            <a:r>
              <a:rPr lang="en-US" altLang="ja-JP"/>
              <a:t>Copy right © JANPIA 2021</a:t>
            </a:r>
            <a:endParaRPr lang="ja-JP" altLang="en-US"/>
          </a:p>
        </p:txBody>
      </p:sp>
    </p:spTree>
    <p:extLst>
      <p:ext uri="{BB962C8B-B14F-4D97-AF65-F5344CB8AC3E}">
        <p14:creationId xmlns:p14="http://schemas.microsoft.com/office/powerpoint/2010/main" val="3693168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EAD691A-C8CD-480D-B9AE-A2A83B7E3A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66E6BA3-60C1-44A2-BAEC-B1D12A4ACB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88D9A18-D9BD-48D8-989C-C5287B0C41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a:extLst>
              <a:ext uri="{FF2B5EF4-FFF2-40B4-BE49-F238E27FC236}">
                <a16:creationId xmlns:a16="http://schemas.microsoft.com/office/drawing/2014/main" id="{7F8F32B0-CED4-49C5-9D6D-A5B5057FC6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Copy right © JANPIA 2021</a:t>
            </a:r>
            <a:endParaRPr kumimoji="1" lang="ja-JP" altLang="en-US"/>
          </a:p>
        </p:txBody>
      </p:sp>
      <p:sp>
        <p:nvSpPr>
          <p:cNvPr id="6" name="スライド番号プレースホルダー 5">
            <a:extLst>
              <a:ext uri="{FF2B5EF4-FFF2-40B4-BE49-F238E27FC236}">
                <a16:creationId xmlns:a16="http://schemas.microsoft.com/office/drawing/2014/main" id="{13AB95FB-0F80-4544-9B72-3F45756661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F6A0AC-F2C6-4C21-B4A0-CF4BD5AB1286}" type="slidenum">
              <a:rPr kumimoji="1" lang="ja-JP" altLang="en-US" smtClean="0"/>
              <a:t>‹#›</a:t>
            </a:fld>
            <a:endParaRPr kumimoji="1" lang="ja-JP" altLang="en-US"/>
          </a:p>
        </p:txBody>
      </p:sp>
    </p:spTree>
    <p:extLst>
      <p:ext uri="{BB962C8B-B14F-4D97-AF65-F5344CB8AC3E}">
        <p14:creationId xmlns:p14="http://schemas.microsoft.com/office/powerpoint/2010/main" val="3705446791"/>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98DD426-B0D7-4E46-B706-B00CB0B85459}"/>
              </a:ext>
            </a:extLst>
          </p:cNvPr>
          <p:cNvSpPr/>
          <p:nvPr/>
        </p:nvSpPr>
        <p:spPr>
          <a:xfrm>
            <a:off x="868102" y="2210747"/>
            <a:ext cx="11052000" cy="1592744"/>
          </a:xfrm>
          <a:prstGeom prst="rect">
            <a:avLst/>
          </a:prstGeom>
        </p:spPr>
        <p:txBody>
          <a:bodyPr wrap="square" lIns="90000">
            <a:spAutoFit/>
          </a:bodyPr>
          <a:lstStyle/>
          <a:p>
            <a:pPr>
              <a:lnSpc>
                <a:spcPts val="3920"/>
              </a:lnSpc>
            </a:pP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年度</a:t>
            </a:r>
            <a:r>
              <a:rPr lang="en-US" altLang="ja-JP" sz="3200" b="1" dirty="0">
                <a:latin typeface="メイリオ" panose="020B0604030504040204" pitchFamily="50" charset="-128"/>
                <a:ea typeface="メイリオ" panose="020B0604030504040204" pitchFamily="50" charset="-128"/>
                <a:cs typeface="メイリオ" panose="020B0604030504040204" pitchFamily="50" charset="-128"/>
              </a:rPr>
              <a:t>/2020</a:t>
            </a: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年度通常枠</a:t>
            </a:r>
            <a:endParaRPr lang="en-US" altLang="ja-JP" sz="3200" b="1"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3920"/>
              </a:lnSpc>
            </a:pP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資金管理関連業務の変更に関するご説明</a:t>
            </a:r>
            <a:endParaRPr lang="en-US" altLang="ja-JP" sz="3200" b="1"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3920"/>
              </a:lnSpc>
            </a:pP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（実行団体様向け）</a:t>
            </a:r>
            <a:endParaRPr lang="en-US" altLang="ja-JP" sz="3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a:extLst>
              <a:ext uri="{FF2B5EF4-FFF2-40B4-BE49-F238E27FC236}">
                <a16:creationId xmlns:a16="http://schemas.microsoft.com/office/drawing/2014/main" id="{A72ADBA9-F633-4206-8EAB-2AAB46F0CE3C}"/>
              </a:ext>
            </a:extLst>
          </p:cNvPr>
          <p:cNvSpPr/>
          <p:nvPr/>
        </p:nvSpPr>
        <p:spPr>
          <a:xfrm>
            <a:off x="868102" y="4247892"/>
            <a:ext cx="4710897" cy="559769"/>
          </a:xfrm>
          <a:prstGeom prst="rect">
            <a:avLst/>
          </a:prstGeom>
        </p:spPr>
        <p:txBody>
          <a:bodyPr wrap="square" lIns="90000">
            <a:spAutoFit/>
          </a:bodyPr>
          <a:lstStyle/>
          <a:p>
            <a:pPr>
              <a:lnSpc>
                <a:spcPts val="3920"/>
              </a:lnSpc>
            </a:pPr>
            <a:r>
              <a:rPr lang="en-US" altLang="ja-JP" sz="2400" b="1"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2022</a:t>
            </a:r>
            <a:r>
              <a:rPr lang="ja-JP" altLang="en-US" sz="2400" b="1"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400" b="1"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400" b="1"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2400" b="1"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850464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9</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精算</a:t>
            </a:r>
            <a:r>
              <a:rPr kumimoji="1" lang="ja-JP" altLang="en-US"/>
              <a:t>様式</a:t>
            </a:r>
            <a:r>
              <a:rPr kumimoji="1" lang="en-US" altLang="ja-JP"/>
              <a:t>1 </a:t>
            </a:r>
            <a:r>
              <a:rPr kumimoji="1" lang="ja-JP" altLang="en-US"/>
              <a:t>総括表（</a:t>
            </a:r>
            <a:r>
              <a:rPr kumimoji="1" lang="en-US" altLang="ja-JP"/>
              <a:t>2019</a:t>
            </a:r>
            <a:r>
              <a:rPr kumimoji="1" lang="ja-JP" altLang="en-US"/>
              <a:t>年度通常枠）</a:t>
            </a:r>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
        <p:nvSpPr>
          <p:cNvPr id="25" name="四角形: 角を丸くする 24">
            <a:extLst>
              <a:ext uri="{FF2B5EF4-FFF2-40B4-BE49-F238E27FC236}">
                <a16:creationId xmlns:a16="http://schemas.microsoft.com/office/drawing/2014/main" id="{770D4B9B-D333-4BBE-97D6-27DF26195533}"/>
              </a:ext>
            </a:extLst>
          </p:cNvPr>
          <p:cNvSpPr/>
          <p:nvPr/>
        </p:nvSpPr>
        <p:spPr>
          <a:xfrm>
            <a:off x="550862" y="1176148"/>
            <a:ext cx="6840000" cy="252000"/>
          </a:xfrm>
          <a:prstGeom prst="roundRect">
            <a:avLst>
              <a:gd name="adj" fmla="val 1137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pPr algn="ctr"/>
            <a:r>
              <a:rPr kumimoji="1" lang="en-US" altLang="ja-JP" sz="1200" b="1" dirty="0">
                <a:solidFill>
                  <a:schemeClr val="tx1"/>
                </a:solidFill>
                <a:latin typeface="+mn-ea"/>
                <a:cs typeface="Arial" panose="020B0604020202020204" pitchFamily="34" charset="0"/>
              </a:rPr>
              <a:t>2019</a:t>
            </a:r>
            <a:r>
              <a:rPr kumimoji="1" lang="ja-JP" altLang="en-US" sz="1200" b="1" dirty="0">
                <a:solidFill>
                  <a:schemeClr val="tx1"/>
                </a:solidFill>
                <a:latin typeface="+mn-ea"/>
                <a:cs typeface="Arial" panose="020B0604020202020204" pitchFamily="34" charset="0"/>
              </a:rPr>
              <a:t>年度通常枠 実行団体向け</a:t>
            </a:r>
          </a:p>
        </p:txBody>
      </p:sp>
      <p:pic>
        <p:nvPicPr>
          <p:cNvPr id="6" name="図 5">
            <a:extLst>
              <a:ext uri="{FF2B5EF4-FFF2-40B4-BE49-F238E27FC236}">
                <a16:creationId xmlns:a16="http://schemas.microsoft.com/office/drawing/2014/main" id="{DC4ADC6A-468D-4C13-AEA0-7B91203A1D11}"/>
              </a:ext>
            </a:extLst>
          </p:cNvPr>
          <p:cNvPicPr>
            <a:picLocks noChangeAspect="1"/>
          </p:cNvPicPr>
          <p:nvPr/>
        </p:nvPicPr>
        <p:blipFill>
          <a:blip r:embed="rId2"/>
          <a:stretch>
            <a:fillRect/>
          </a:stretch>
        </p:blipFill>
        <p:spPr>
          <a:xfrm>
            <a:off x="565690" y="1563733"/>
            <a:ext cx="6840000" cy="4903118"/>
          </a:xfrm>
          <a:prstGeom prst="rect">
            <a:avLst/>
          </a:prstGeom>
          <a:solidFill>
            <a:schemeClr val="bg1"/>
          </a:solidFill>
          <a:effectLst>
            <a:outerShdw blurRad="50800" dist="38100" dir="2700000" algn="tl" rotWithShape="0">
              <a:prstClr val="black">
                <a:alpha val="40000"/>
              </a:prstClr>
            </a:outerShdw>
          </a:effectLst>
        </p:spPr>
      </p:pic>
      <p:sp>
        <p:nvSpPr>
          <p:cNvPr id="17" name="吹き出し: 線 16">
            <a:extLst>
              <a:ext uri="{FF2B5EF4-FFF2-40B4-BE49-F238E27FC236}">
                <a16:creationId xmlns:a16="http://schemas.microsoft.com/office/drawing/2014/main" id="{02C9ADA2-1BF5-4B2B-B8A5-C7672DE319B7}"/>
              </a:ext>
            </a:extLst>
          </p:cNvPr>
          <p:cNvSpPr/>
          <p:nvPr/>
        </p:nvSpPr>
        <p:spPr>
          <a:xfrm>
            <a:off x="6856318" y="5498040"/>
            <a:ext cx="5040000" cy="720000"/>
          </a:xfrm>
          <a:prstGeom prst="borderCallout1">
            <a:avLst>
              <a:gd name="adj1" fmla="val 49394"/>
              <a:gd name="adj2" fmla="val -856"/>
              <a:gd name="adj3" fmla="val 49697"/>
              <a:gd name="adj4" fmla="val -5820"/>
            </a:avLst>
          </a:prstGeom>
          <a:solidFill>
            <a:schemeClr val="accent4">
              <a:lumMod val="20000"/>
              <a:lumOff val="80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kumimoji="1" lang="en-US" altLang="ja-JP" sz="1200" dirty="0">
                <a:solidFill>
                  <a:schemeClr val="tx1"/>
                </a:solidFill>
                <a:latin typeface="+mn-ea"/>
                <a:cs typeface="Arial" panose="020B0604020202020204" pitchFamily="34" charset="0"/>
              </a:rPr>
              <a:t>2020</a:t>
            </a:r>
            <a:r>
              <a:rPr kumimoji="1" lang="ja-JP" altLang="en-US" sz="1200" dirty="0">
                <a:solidFill>
                  <a:schemeClr val="tx1"/>
                </a:solidFill>
                <a:latin typeface="+mn-ea"/>
                <a:cs typeface="Arial" panose="020B0604020202020204" pitchFamily="34" charset="0"/>
              </a:rPr>
              <a:t>年度までは助成額が確定済のため、</a:t>
            </a:r>
            <a:r>
              <a:rPr kumimoji="1" lang="ja-JP" altLang="en-US" sz="1200" b="1" u="sng" dirty="0">
                <a:solidFill>
                  <a:schemeClr val="tx1"/>
                </a:solidFill>
                <a:latin typeface="+mn-ea"/>
                <a:cs typeface="Arial" panose="020B0604020202020204" pitchFamily="34" charset="0"/>
              </a:rPr>
              <a:t>事業完了時に、</a:t>
            </a:r>
            <a:r>
              <a:rPr kumimoji="1" lang="en-US" altLang="ja-JP" sz="1200" b="1" u="sng" dirty="0">
                <a:solidFill>
                  <a:schemeClr val="tx1"/>
                </a:solidFill>
                <a:latin typeface="+mn-ea"/>
                <a:cs typeface="Arial" panose="020B0604020202020204" pitchFamily="34" charset="0"/>
              </a:rPr>
              <a:t>2021</a:t>
            </a:r>
            <a:r>
              <a:rPr kumimoji="1" lang="ja-JP" altLang="en-US" sz="1200" b="1" u="sng" dirty="0">
                <a:solidFill>
                  <a:schemeClr val="tx1"/>
                </a:solidFill>
                <a:latin typeface="+mn-ea"/>
                <a:cs typeface="Arial" panose="020B0604020202020204" pitchFamily="34" charset="0"/>
              </a:rPr>
              <a:t>年度から</a:t>
            </a:r>
            <a:r>
              <a:rPr kumimoji="1" lang="en-US" altLang="ja-JP" sz="1200" b="1" u="sng" dirty="0">
                <a:solidFill>
                  <a:schemeClr val="tx1"/>
                </a:solidFill>
                <a:latin typeface="+mn-ea"/>
                <a:cs typeface="Arial" panose="020B0604020202020204" pitchFamily="34" charset="0"/>
              </a:rPr>
              <a:t>2022</a:t>
            </a:r>
            <a:r>
              <a:rPr kumimoji="1" lang="ja-JP" altLang="en-US" sz="1200" b="1" u="sng" dirty="0">
                <a:solidFill>
                  <a:schemeClr val="tx1"/>
                </a:solidFill>
                <a:latin typeface="+mn-ea"/>
                <a:cs typeface="Arial" panose="020B0604020202020204" pitchFamily="34" charset="0"/>
              </a:rPr>
              <a:t>年度分を合計して当該</a:t>
            </a:r>
            <a:r>
              <a:rPr kumimoji="1" lang="en-US" altLang="ja-JP" sz="1200" b="1" u="sng" dirty="0">
                <a:solidFill>
                  <a:schemeClr val="tx1"/>
                </a:solidFill>
                <a:latin typeface="+mn-ea"/>
                <a:cs typeface="Arial" panose="020B0604020202020204" pitchFamily="34" charset="0"/>
              </a:rPr>
              <a:t>2</a:t>
            </a:r>
            <a:r>
              <a:rPr kumimoji="1" lang="ja-JP" altLang="en-US" sz="1200" b="1" u="sng" dirty="0">
                <a:solidFill>
                  <a:schemeClr val="tx1"/>
                </a:solidFill>
                <a:latin typeface="+mn-ea"/>
                <a:cs typeface="Arial" panose="020B0604020202020204" pitchFamily="34" charset="0"/>
              </a:rPr>
              <a:t>年分の確定助成額を計算</a:t>
            </a:r>
            <a:r>
              <a:rPr kumimoji="1" lang="ja-JP" altLang="en-US" sz="1200" dirty="0">
                <a:solidFill>
                  <a:schemeClr val="tx1"/>
                </a:solidFill>
                <a:latin typeface="+mn-ea"/>
                <a:cs typeface="Arial" panose="020B0604020202020204" pitchFamily="34" charset="0"/>
              </a:rPr>
              <a:t>します。</a:t>
            </a:r>
            <a:endParaRPr kumimoji="1" lang="en-US" altLang="ja-JP" sz="1200" dirty="0">
              <a:solidFill>
                <a:schemeClr val="tx1"/>
              </a:solidFill>
              <a:latin typeface="+mn-ea"/>
              <a:cs typeface="Arial" panose="020B0604020202020204" pitchFamily="34" charset="0"/>
            </a:endParaRPr>
          </a:p>
        </p:txBody>
      </p:sp>
      <p:sp>
        <p:nvSpPr>
          <p:cNvPr id="18" name="吹き出し: 線 17">
            <a:extLst>
              <a:ext uri="{FF2B5EF4-FFF2-40B4-BE49-F238E27FC236}">
                <a16:creationId xmlns:a16="http://schemas.microsoft.com/office/drawing/2014/main" id="{8BCEEFC2-57A8-4696-B150-209D9E4D62F5}"/>
              </a:ext>
            </a:extLst>
          </p:cNvPr>
          <p:cNvSpPr/>
          <p:nvPr/>
        </p:nvSpPr>
        <p:spPr>
          <a:xfrm>
            <a:off x="4474671" y="2385015"/>
            <a:ext cx="5040000" cy="576000"/>
          </a:xfrm>
          <a:prstGeom prst="borderCallout1">
            <a:avLst>
              <a:gd name="adj1" fmla="val 37709"/>
              <a:gd name="adj2" fmla="val -482"/>
              <a:gd name="adj3" fmla="val 36909"/>
              <a:gd name="adj4" fmla="val -26259"/>
            </a:avLst>
          </a:prstGeom>
          <a:solidFill>
            <a:schemeClr val="accent4">
              <a:lumMod val="20000"/>
              <a:lumOff val="80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kumimoji="1" lang="en-US" altLang="ja-JP" sz="1200" dirty="0">
                <a:solidFill>
                  <a:schemeClr val="tx1"/>
                </a:solidFill>
                <a:latin typeface="+mn-ea"/>
                <a:cs typeface="Arial" panose="020B0604020202020204" pitchFamily="34" charset="0"/>
              </a:rPr>
              <a:t>2019</a:t>
            </a:r>
            <a:r>
              <a:rPr kumimoji="1" lang="ja-JP" altLang="en-US" sz="1200" dirty="0">
                <a:solidFill>
                  <a:schemeClr val="tx1"/>
                </a:solidFill>
                <a:latin typeface="+mn-ea"/>
                <a:cs typeface="Arial" panose="020B0604020202020204" pitchFamily="34" charset="0"/>
              </a:rPr>
              <a:t>年度および</a:t>
            </a:r>
            <a:r>
              <a:rPr kumimoji="1" lang="en-US" altLang="ja-JP" sz="1200" dirty="0">
                <a:solidFill>
                  <a:schemeClr val="tx1"/>
                </a:solidFill>
                <a:latin typeface="+mn-ea"/>
                <a:cs typeface="Arial" panose="020B0604020202020204" pitchFamily="34" charset="0"/>
              </a:rPr>
              <a:t>2020</a:t>
            </a:r>
            <a:r>
              <a:rPr kumimoji="1" lang="ja-JP" altLang="en-US" sz="1200" dirty="0">
                <a:solidFill>
                  <a:schemeClr val="tx1"/>
                </a:solidFill>
                <a:latin typeface="+mn-ea"/>
                <a:cs typeface="Arial" panose="020B0604020202020204" pitchFamily="34" charset="0"/>
              </a:rPr>
              <a:t>年度の確定助成額には、</a:t>
            </a:r>
            <a:r>
              <a:rPr kumimoji="1" lang="en-US" altLang="ja-JP" sz="1200" dirty="0">
                <a:solidFill>
                  <a:schemeClr val="tx1"/>
                </a:solidFill>
                <a:latin typeface="+mn-ea"/>
                <a:cs typeface="Arial" panose="020B0604020202020204" pitchFamily="34" charset="0"/>
              </a:rPr>
              <a:t>2020</a:t>
            </a:r>
            <a:r>
              <a:rPr kumimoji="1" lang="ja-JP" altLang="en-US" sz="1200" dirty="0">
                <a:solidFill>
                  <a:schemeClr val="tx1"/>
                </a:solidFill>
                <a:latin typeface="+mn-ea"/>
                <a:cs typeface="Arial" panose="020B0604020202020204" pitchFamily="34" charset="0"/>
              </a:rPr>
              <a:t>年度の年度末精算で確定済みの値を記載します。</a:t>
            </a:r>
          </a:p>
        </p:txBody>
      </p:sp>
      <p:sp>
        <p:nvSpPr>
          <p:cNvPr id="19" name="四角形: 角を丸くする 18">
            <a:extLst>
              <a:ext uri="{FF2B5EF4-FFF2-40B4-BE49-F238E27FC236}">
                <a16:creationId xmlns:a16="http://schemas.microsoft.com/office/drawing/2014/main" id="{C80B1451-B67A-491C-BA49-80611F559B17}"/>
              </a:ext>
            </a:extLst>
          </p:cNvPr>
          <p:cNvSpPr/>
          <p:nvPr/>
        </p:nvSpPr>
        <p:spPr>
          <a:xfrm>
            <a:off x="2268982" y="2340447"/>
            <a:ext cx="864000" cy="396000"/>
          </a:xfrm>
          <a:prstGeom prst="roundRect">
            <a:avLst>
              <a:gd name="adj" fmla="val 2417"/>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20" name="四角形: 角を丸くする 19">
            <a:extLst>
              <a:ext uri="{FF2B5EF4-FFF2-40B4-BE49-F238E27FC236}">
                <a16:creationId xmlns:a16="http://schemas.microsoft.com/office/drawing/2014/main" id="{4239387E-3493-47F9-83AC-7BBA1CD2668A}"/>
              </a:ext>
            </a:extLst>
          </p:cNvPr>
          <p:cNvSpPr/>
          <p:nvPr/>
        </p:nvSpPr>
        <p:spPr>
          <a:xfrm>
            <a:off x="565689" y="5498040"/>
            <a:ext cx="5976000" cy="972000"/>
          </a:xfrm>
          <a:prstGeom prst="roundRect">
            <a:avLst>
              <a:gd name="adj" fmla="val 2417"/>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Tree>
    <p:extLst>
      <p:ext uri="{BB962C8B-B14F-4D97-AF65-F5344CB8AC3E}">
        <p14:creationId xmlns:p14="http://schemas.microsoft.com/office/powerpoint/2010/main" val="3179824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DBA4F998-1372-44A7-8255-311C00841916}"/>
              </a:ext>
            </a:extLst>
          </p:cNvPr>
          <p:cNvPicPr>
            <a:picLocks noChangeAspect="1"/>
          </p:cNvPicPr>
          <p:nvPr/>
        </p:nvPicPr>
        <p:blipFill>
          <a:blip r:embed="rId2"/>
          <a:stretch>
            <a:fillRect/>
          </a:stretch>
        </p:blipFill>
        <p:spPr>
          <a:xfrm>
            <a:off x="526110" y="1450790"/>
            <a:ext cx="8314730" cy="4320000"/>
          </a:xfrm>
          <a:prstGeom prst="rect">
            <a:avLst/>
          </a:prstGeom>
          <a:solidFill>
            <a:schemeClr val="bg1"/>
          </a:solidFill>
          <a:effectLst>
            <a:outerShdw blurRad="50800" dist="38100" dir="2700000" algn="tl" rotWithShape="0">
              <a:prstClr val="black">
                <a:alpha val="40000"/>
              </a:prstClr>
            </a:outerShdw>
          </a:effectLst>
        </p:spPr>
      </p:pic>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10</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kumimoji="1" lang="ja-JP" altLang="en-US"/>
              <a:t>精算様式</a:t>
            </a:r>
            <a:r>
              <a:rPr lang="en-US" altLang="ja-JP"/>
              <a:t>3</a:t>
            </a:r>
            <a:r>
              <a:rPr kumimoji="1" lang="en-US" altLang="ja-JP"/>
              <a:t> </a:t>
            </a:r>
            <a:r>
              <a:rPr lang="ja-JP" altLang="en-US"/>
              <a:t>経費集計表</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
        <p:nvSpPr>
          <p:cNvPr id="12" name="四角形: 角を丸くする 11">
            <a:extLst>
              <a:ext uri="{FF2B5EF4-FFF2-40B4-BE49-F238E27FC236}">
                <a16:creationId xmlns:a16="http://schemas.microsoft.com/office/drawing/2014/main" id="{CE028AD0-ECA4-4A68-B4FA-E0CF969AA46C}"/>
              </a:ext>
            </a:extLst>
          </p:cNvPr>
          <p:cNvSpPr/>
          <p:nvPr/>
        </p:nvSpPr>
        <p:spPr>
          <a:xfrm>
            <a:off x="2873293" y="1922921"/>
            <a:ext cx="3564000" cy="3852000"/>
          </a:xfrm>
          <a:prstGeom prst="roundRect">
            <a:avLst>
              <a:gd name="adj" fmla="val 554"/>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13" name="吹き出し: 線 12">
            <a:extLst>
              <a:ext uri="{FF2B5EF4-FFF2-40B4-BE49-F238E27FC236}">
                <a16:creationId xmlns:a16="http://schemas.microsoft.com/office/drawing/2014/main" id="{0A9D0FC4-F8A9-40C1-BF90-388D6862A463}"/>
              </a:ext>
            </a:extLst>
          </p:cNvPr>
          <p:cNvSpPr/>
          <p:nvPr/>
        </p:nvSpPr>
        <p:spPr>
          <a:xfrm>
            <a:off x="7526998" y="2427464"/>
            <a:ext cx="4218500" cy="576000"/>
          </a:xfrm>
          <a:prstGeom prst="borderCallout1">
            <a:avLst>
              <a:gd name="adj1" fmla="val 25341"/>
              <a:gd name="adj2" fmla="val -1513"/>
              <a:gd name="adj3" fmla="val -10987"/>
              <a:gd name="adj4" fmla="val -24914"/>
            </a:avLst>
          </a:prstGeom>
          <a:solidFill>
            <a:schemeClr val="accent4">
              <a:lumMod val="20000"/>
              <a:lumOff val="80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kumimoji="1" lang="ja-JP" altLang="en-US" sz="1200">
                <a:solidFill>
                  <a:schemeClr val="tx1"/>
                </a:solidFill>
                <a:latin typeface="+mn-ea"/>
                <a:cs typeface="Arial" panose="020B0604020202020204" pitchFamily="34" charset="0"/>
              </a:rPr>
              <a:t>年度毎ではなく、</a:t>
            </a:r>
            <a:r>
              <a:rPr lang="ja-JP" altLang="en-US" sz="1200" b="1" u="sng">
                <a:solidFill>
                  <a:schemeClr val="tx1"/>
                </a:solidFill>
                <a:latin typeface="+mn-ea"/>
                <a:cs typeface="Arial" panose="020B0604020202020204" pitchFamily="34" charset="0"/>
              </a:rPr>
              <a:t>助成期間合計で科目間流用の規定に抵触するかを確認</a:t>
            </a:r>
            <a:r>
              <a:rPr lang="ja-JP" altLang="en-US" sz="1200">
                <a:solidFill>
                  <a:schemeClr val="tx1"/>
                </a:solidFill>
                <a:latin typeface="+mn-ea"/>
                <a:cs typeface="Arial" panose="020B0604020202020204" pitchFamily="34" charset="0"/>
              </a:rPr>
              <a:t>します。</a:t>
            </a:r>
            <a:endParaRPr lang="en-US" altLang="ja-JP" sz="1200">
              <a:solidFill>
                <a:schemeClr val="tx1"/>
              </a:solidFill>
              <a:latin typeface="+mn-ea"/>
              <a:cs typeface="Arial" panose="020B0604020202020204" pitchFamily="34" charset="0"/>
            </a:endParaRPr>
          </a:p>
        </p:txBody>
      </p:sp>
      <p:sp>
        <p:nvSpPr>
          <p:cNvPr id="14" name="吹き出し: 折線 13">
            <a:extLst>
              <a:ext uri="{FF2B5EF4-FFF2-40B4-BE49-F238E27FC236}">
                <a16:creationId xmlns:a16="http://schemas.microsoft.com/office/drawing/2014/main" id="{3B6124DA-79D8-4942-B54D-F18210A1ABC2}"/>
              </a:ext>
            </a:extLst>
          </p:cNvPr>
          <p:cNvSpPr/>
          <p:nvPr/>
        </p:nvSpPr>
        <p:spPr>
          <a:xfrm>
            <a:off x="2660856" y="5971454"/>
            <a:ext cx="4464000" cy="360000"/>
          </a:xfrm>
          <a:prstGeom prst="borderCallout2">
            <a:avLst>
              <a:gd name="adj1" fmla="val 21572"/>
              <a:gd name="adj2" fmla="val -1277"/>
              <a:gd name="adj3" fmla="val 21572"/>
              <a:gd name="adj4" fmla="val -3808"/>
              <a:gd name="adj5" fmla="val -89994"/>
              <a:gd name="adj6" fmla="val -7975"/>
            </a:avLst>
          </a:prstGeom>
          <a:solidFill>
            <a:schemeClr val="accent4">
              <a:lumMod val="20000"/>
              <a:lumOff val="80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lang="ja-JP" altLang="en-US" sz="1200">
                <a:solidFill>
                  <a:schemeClr val="tx1"/>
                </a:solidFill>
                <a:latin typeface="+mn-ea"/>
                <a:cs typeface="Arial" panose="020B0604020202020204" pitchFamily="34" charset="0"/>
              </a:rPr>
              <a:t>「資金計画値」には助成期間の合計値を計算して入力します。</a:t>
            </a:r>
            <a:endParaRPr lang="en-US" altLang="ja-JP" sz="1200">
              <a:solidFill>
                <a:schemeClr val="tx1"/>
              </a:solidFill>
              <a:latin typeface="+mn-ea"/>
              <a:cs typeface="Arial" panose="020B0604020202020204" pitchFamily="34" charset="0"/>
            </a:endParaRPr>
          </a:p>
        </p:txBody>
      </p:sp>
    </p:spTree>
    <p:extLst>
      <p:ext uri="{BB962C8B-B14F-4D97-AF65-F5344CB8AC3E}">
        <p14:creationId xmlns:p14="http://schemas.microsoft.com/office/powerpoint/2010/main" val="3677524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38484B36-2D04-4A86-937A-2BDF7D42B493}"/>
              </a:ext>
            </a:extLst>
          </p:cNvPr>
          <p:cNvPicPr>
            <a:picLocks noChangeAspect="1"/>
          </p:cNvPicPr>
          <p:nvPr/>
        </p:nvPicPr>
        <p:blipFill>
          <a:blip r:embed="rId2"/>
          <a:stretch>
            <a:fillRect/>
          </a:stretch>
        </p:blipFill>
        <p:spPr>
          <a:xfrm>
            <a:off x="497340" y="2528667"/>
            <a:ext cx="11304000" cy="2489054"/>
          </a:xfrm>
          <a:prstGeom prst="rect">
            <a:avLst/>
          </a:prstGeom>
          <a:solidFill>
            <a:schemeClr val="bg1"/>
          </a:solidFill>
          <a:effectLst>
            <a:outerShdw blurRad="50800" dist="38100" dir="2700000" algn="tl" rotWithShape="0">
              <a:prstClr val="black">
                <a:alpha val="40000"/>
              </a:prstClr>
            </a:outerShdw>
          </a:effectLst>
        </p:spPr>
      </p:pic>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11</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kumimoji="1" lang="ja-JP" altLang="en-US" dirty="0"/>
              <a:t>精算様式</a:t>
            </a:r>
            <a:r>
              <a:rPr kumimoji="1" lang="en-US" altLang="ja-JP" dirty="0"/>
              <a:t>5 </a:t>
            </a:r>
            <a:r>
              <a:rPr lang="ja-JP" altLang="en-US" dirty="0"/>
              <a:t>収支管理簿</a:t>
            </a:r>
            <a:endParaRPr kumimoji="1" lang="ja-JP" altLang="en-US" dirty="0"/>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
        <p:nvSpPr>
          <p:cNvPr id="10" name="正方形/長方形 9">
            <a:extLst>
              <a:ext uri="{FF2B5EF4-FFF2-40B4-BE49-F238E27FC236}">
                <a16:creationId xmlns:a16="http://schemas.microsoft.com/office/drawing/2014/main" id="{77478804-4686-4320-8856-08ACD433C77F}"/>
              </a:ext>
            </a:extLst>
          </p:cNvPr>
          <p:cNvSpPr/>
          <p:nvPr/>
        </p:nvSpPr>
        <p:spPr>
          <a:xfrm>
            <a:off x="3525379" y="1815911"/>
            <a:ext cx="3672000" cy="504000"/>
          </a:xfrm>
          <a:prstGeom prst="rect">
            <a:avLst/>
          </a:prstGeom>
          <a:solidFill>
            <a:schemeClr val="accent4">
              <a:lumMod val="20000"/>
              <a:lumOff val="80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lang="ja-JP" altLang="en-US" sz="1200" dirty="0">
                <a:solidFill>
                  <a:schemeClr val="tx1"/>
                </a:solidFill>
                <a:latin typeface="+mn-ea"/>
                <a:cs typeface="Arial" panose="020B0604020202020204" pitchFamily="34" charset="0"/>
              </a:rPr>
              <a:t>「支払区分」「財務諸表における会計科目」への記入は任意となります。</a:t>
            </a:r>
          </a:p>
        </p:txBody>
      </p:sp>
      <p:sp>
        <p:nvSpPr>
          <p:cNvPr id="11" name="吹き出し: 線 10">
            <a:extLst>
              <a:ext uri="{FF2B5EF4-FFF2-40B4-BE49-F238E27FC236}">
                <a16:creationId xmlns:a16="http://schemas.microsoft.com/office/drawing/2014/main" id="{CCAD8CAB-4705-40B9-9F54-3E2DBD89E38A}"/>
              </a:ext>
            </a:extLst>
          </p:cNvPr>
          <p:cNvSpPr/>
          <p:nvPr/>
        </p:nvSpPr>
        <p:spPr>
          <a:xfrm>
            <a:off x="7548354" y="1815911"/>
            <a:ext cx="4284000" cy="504000"/>
          </a:xfrm>
          <a:prstGeom prst="borderCallout1">
            <a:avLst>
              <a:gd name="adj1" fmla="val 111279"/>
              <a:gd name="adj2" fmla="val 86579"/>
              <a:gd name="adj3" fmla="val 239500"/>
              <a:gd name="adj4" fmla="val 86675"/>
            </a:avLst>
          </a:prstGeom>
          <a:solidFill>
            <a:schemeClr val="accent4">
              <a:lumMod val="20000"/>
              <a:lumOff val="80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lang="ja-JP" altLang="en-US" sz="1200">
                <a:solidFill>
                  <a:schemeClr val="tx1"/>
                </a:solidFill>
                <a:latin typeface="+mn-ea"/>
                <a:cs typeface="Arial" panose="020B0604020202020204" pitchFamily="34" charset="0"/>
              </a:rPr>
              <a:t>「様式</a:t>
            </a:r>
            <a:r>
              <a:rPr lang="en-US" altLang="ja-JP" sz="1200">
                <a:solidFill>
                  <a:schemeClr val="tx1"/>
                </a:solidFill>
                <a:latin typeface="+mn-ea"/>
                <a:cs typeface="Arial" panose="020B0604020202020204" pitchFamily="34" charset="0"/>
              </a:rPr>
              <a:t>2 </a:t>
            </a:r>
            <a:r>
              <a:rPr lang="ja-JP" altLang="en-US" sz="1200">
                <a:solidFill>
                  <a:schemeClr val="tx1"/>
                </a:solidFill>
                <a:latin typeface="+mn-ea"/>
                <a:cs typeface="Arial" panose="020B0604020202020204" pitchFamily="34" charset="0"/>
              </a:rPr>
              <a:t>支出明細書」を利用しない場合、こちらに番号を記載のうえ、該当の支払証拠書類に同じ番号を記載します。</a:t>
            </a:r>
            <a:endParaRPr lang="en-US" altLang="ja-JP" sz="1200">
              <a:solidFill>
                <a:schemeClr val="tx1"/>
              </a:solidFill>
              <a:latin typeface="+mn-ea"/>
              <a:cs typeface="Arial" panose="020B0604020202020204" pitchFamily="34" charset="0"/>
            </a:endParaRPr>
          </a:p>
        </p:txBody>
      </p:sp>
      <p:sp>
        <p:nvSpPr>
          <p:cNvPr id="12" name="正方形/長方形 11">
            <a:extLst>
              <a:ext uri="{FF2B5EF4-FFF2-40B4-BE49-F238E27FC236}">
                <a16:creationId xmlns:a16="http://schemas.microsoft.com/office/drawing/2014/main" id="{F871B09C-8C03-4454-A234-64366C0F7036}"/>
              </a:ext>
            </a:extLst>
          </p:cNvPr>
          <p:cNvSpPr/>
          <p:nvPr/>
        </p:nvSpPr>
        <p:spPr>
          <a:xfrm>
            <a:off x="9951513" y="3748861"/>
            <a:ext cx="684000" cy="900000"/>
          </a:xfrm>
          <a:prstGeom prst="rect">
            <a:avLst/>
          </a:prstGeom>
          <a:solidFill>
            <a:schemeClr val="bg1">
              <a:alpha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en-US" altLang="ja-JP" sz="800">
                <a:solidFill>
                  <a:schemeClr val="tx1"/>
                </a:solidFill>
                <a:latin typeface="+mn-ea"/>
                <a:cs typeface="Arial" panose="020B0604020202020204" pitchFamily="34" charset="0"/>
              </a:rPr>
              <a:t>2020</a:t>
            </a:r>
            <a:r>
              <a:rPr lang="ja-JP" altLang="en-US" sz="800">
                <a:solidFill>
                  <a:schemeClr val="tx1"/>
                </a:solidFill>
                <a:latin typeface="+mn-ea"/>
                <a:cs typeface="Arial" panose="020B0604020202020204" pitchFamily="34" charset="0"/>
              </a:rPr>
              <a:t>年度通常枠には該当の項目はありません</a:t>
            </a:r>
          </a:p>
        </p:txBody>
      </p:sp>
      <p:sp>
        <p:nvSpPr>
          <p:cNvPr id="13" name="コンテンツ プレースホルダー 1">
            <a:extLst>
              <a:ext uri="{FF2B5EF4-FFF2-40B4-BE49-F238E27FC236}">
                <a16:creationId xmlns:a16="http://schemas.microsoft.com/office/drawing/2014/main" id="{ECFCF1E4-051B-4961-B564-E18DC1720A97}"/>
              </a:ext>
            </a:extLst>
          </p:cNvPr>
          <p:cNvSpPr>
            <a:spLocks noGrp="1"/>
          </p:cNvSpPr>
          <p:nvPr>
            <p:ph idx="1"/>
          </p:nvPr>
        </p:nvSpPr>
        <p:spPr>
          <a:xfrm>
            <a:off x="565700" y="5060325"/>
            <a:ext cx="10980000" cy="365125"/>
          </a:xfrm>
        </p:spPr>
        <p:txBody>
          <a:bodyPr>
            <a:noAutofit/>
          </a:bodyPr>
          <a:lstStyle/>
          <a:p>
            <a:pPr marL="355600" indent="-355600">
              <a:lnSpc>
                <a:spcPct val="120000"/>
              </a:lnSpc>
              <a:spcBef>
                <a:spcPts val="600"/>
              </a:spcBef>
              <a:buNone/>
            </a:pPr>
            <a:r>
              <a:rPr lang="en-US" altLang="ja-JP" sz="1200" dirty="0"/>
              <a:t>※</a:t>
            </a:r>
            <a:r>
              <a:rPr lang="ja-JP" altLang="en-US" sz="1200" dirty="0"/>
              <a:t>「精算様式</a:t>
            </a:r>
            <a:r>
              <a:rPr lang="en-US" altLang="ja-JP" sz="1200" dirty="0"/>
              <a:t>6 </a:t>
            </a:r>
            <a:r>
              <a:rPr lang="ja-JP" altLang="en-US" sz="1200" dirty="0"/>
              <a:t>現金出納帳」も同様に変更されます。</a:t>
            </a:r>
            <a:endParaRPr lang="en-US" altLang="ja-JP" sz="1200" dirty="0"/>
          </a:p>
        </p:txBody>
      </p:sp>
    </p:spTree>
    <p:extLst>
      <p:ext uri="{BB962C8B-B14F-4D97-AF65-F5344CB8AC3E}">
        <p14:creationId xmlns:p14="http://schemas.microsoft.com/office/powerpoint/2010/main" val="1540782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268855"/>
            <a:ext cx="10980000" cy="5295605"/>
          </a:xfrm>
        </p:spPr>
        <p:txBody>
          <a:bodyPr>
            <a:noAutofit/>
          </a:bodyPr>
          <a:lstStyle/>
          <a:p>
            <a:pPr marL="0" indent="0">
              <a:lnSpc>
                <a:spcPct val="120000"/>
              </a:lnSpc>
              <a:spcBef>
                <a:spcPts val="600"/>
              </a:spcBef>
              <a:buNone/>
            </a:pPr>
            <a:r>
              <a:rPr lang="ja-JP" altLang="en-US" sz="1900"/>
              <a:t>「精算添付書類</a:t>
            </a:r>
            <a:r>
              <a:rPr lang="en-US" altLang="ja-JP" sz="1900"/>
              <a:t>1. </a:t>
            </a:r>
            <a:r>
              <a:rPr lang="ja-JP" altLang="en-US" sz="1900"/>
              <a:t>指定口座の通帳の写し」について、要件を満たす場合は、代替物として「インターネットバンキングの入出金明細」での提出を可能とします。</a:t>
            </a:r>
            <a:endParaRPr lang="en-US" altLang="ja-JP" sz="1900"/>
          </a:p>
          <a:p>
            <a:pPr marL="0" indent="0">
              <a:lnSpc>
                <a:spcPct val="120000"/>
              </a:lnSpc>
              <a:spcBef>
                <a:spcPts val="600"/>
              </a:spcBef>
              <a:buNone/>
            </a:pPr>
            <a:endParaRPr lang="en-US" altLang="ja-JP" sz="2000"/>
          </a:p>
          <a:p>
            <a:pPr marL="0" indent="0">
              <a:lnSpc>
                <a:spcPct val="120000"/>
              </a:lnSpc>
              <a:spcBef>
                <a:spcPts val="600"/>
              </a:spcBef>
              <a:buNone/>
            </a:pPr>
            <a:endParaRPr lang="en-US" altLang="ja-JP" sz="2000"/>
          </a:p>
          <a:p>
            <a:pPr marL="0" indent="0">
              <a:lnSpc>
                <a:spcPct val="120000"/>
              </a:lnSpc>
              <a:spcBef>
                <a:spcPts val="600"/>
              </a:spcBef>
              <a:buNone/>
            </a:pPr>
            <a:endParaRPr lang="en-US" altLang="ja-JP" sz="2000"/>
          </a:p>
          <a:p>
            <a:pPr marL="0" indent="0">
              <a:lnSpc>
                <a:spcPct val="120000"/>
              </a:lnSpc>
              <a:spcBef>
                <a:spcPts val="600"/>
              </a:spcBef>
              <a:buNone/>
            </a:pPr>
            <a:endParaRPr lang="en-US" altLang="ja-JP" sz="1600"/>
          </a:p>
          <a:p>
            <a:pPr marL="355600" indent="-355600">
              <a:lnSpc>
                <a:spcPct val="120000"/>
              </a:lnSpc>
              <a:spcBef>
                <a:spcPts val="600"/>
              </a:spcBef>
              <a:buNone/>
            </a:pPr>
            <a:r>
              <a:rPr lang="en-US" altLang="ja-JP" sz="1600"/>
              <a:t>※</a:t>
            </a:r>
            <a:r>
              <a:rPr lang="ja-JP" altLang="en-US" sz="1600"/>
              <a:t>「インターネットバンキングの入出金明細」の要件</a:t>
            </a:r>
            <a:br>
              <a:rPr lang="en-US" altLang="ja-JP" sz="1600"/>
            </a:br>
            <a:r>
              <a:rPr lang="ja-JP" altLang="en-US" sz="1600" u="sng"/>
              <a:t>要件 </a:t>
            </a:r>
            <a:r>
              <a:rPr lang="en-US" altLang="ja-JP" sz="1600" u="sng"/>
              <a:t>1</a:t>
            </a:r>
            <a:r>
              <a:rPr lang="ja-JP" altLang="en-US" sz="1600" u="sng"/>
              <a:t>：加工ができないファイル形式であること </a:t>
            </a:r>
            <a:br>
              <a:rPr lang="en-US" altLang="ja-JP" sz="1600"/>
            </a:br>
            <a:r>
              <a:rPr lang="ja-JP" altLang="en-US" sz="1600"/>
              <a:t>画面コピーや </a:t>
            </a:r>
            <a:r>
              <a:rPr lang="en-US" altLang="ja-JP" sz="1600"/>
              <a:t>PDF </a:t>
            </a:r>
            <a:r>
              <a:rPr lang="ja-JP" altLang="en-US" sz="1600"/>
              <a:t>等によりデータ加工ができない出力方法を選択してください。</a:t>
            </a:r>
            <a:r>
              <a:rPr lang="en-US" altLang="ja-JP" sz="1600"/>
              <a:t>CSV</a:t>
            </a:r>
            <a:r>
              <a:rPr lang="ja-JP" altLang="en-US" sz="1600"/>
              <a:t>ファイルは加工ができるため利用できません。</a:t>
            </a:r>
            <a:br>
              <a:rPr lang="en-US" altLang="ja-JP" sz="1600"/>
            </a:br>
            <a:br>
              <a:rPr lang="en-US" altLang="ja-JP" sz="1600"/>
            </a:br>
            <a:r>
              <a:rPr lang="ja-JP" altLang="en-US" sz="1600" u="sng"/>
              <a:t>要件 </a:t>
            </a:r>
            <a:r>
              <a:rPr lang="en-US" altLang="ja-JP" sz="1600" u="sng"/>
              <a:t>2</a:t>
            </a:r>
            <a:r>
              <a:rPr lang="ja-JP" altLang="en-US" sz="1600" u="sng"/>
              <a:t>：通帳に印字される内容が記載されていること </a:t>
            </a:r>
            <a:br>
              <a:rPr lang="en-US" altLang="ja-JP" sz="1600"/>
            </a:br>
            <a:r>
              <a:rPr lang="ja-JP" altLang="en-US" sz="1600"/>
              <a:t>通帳に印字される内容が記載されない入出金明細（残高表示がない、振込のみが記載され現金出金が記載されない等）は、代替物として利用できません。 </a:t>
            </a:r>
            <a:endParaRPr lang="en-US" altLang="ja-JP" sz="160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12</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精算添付書類の簡略化（指定口座の通帳の写し）</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8" name="表 6">
            <a:extLst>
              <a:ext uri="{FF2B5EF4-FFF2-40B4-BE49-F238E27FC236}">
                <a16:creationId xmlns:a16="http://schemas.microsoft.com/office/drawing/2014/main" id="{757860F5-B940-4D3F-B6D1-0359EB8F008B}"/>
              </a:ext>
            </a:extLst>
          </p:cNvPr>
          <p:cNvGraphicFramePr>
            <a:graphicFrameLocks noGrp="1"/>
          </p:cNvGraphicFramePr>
          <p:nvPr>
            <p:extLst>
              <p:ext uri="{D42A27DB-BD31-4B8C-83A1-F6EECF244321}">
                <p14:modId xmlns:p14="http://schemas.microsoft.com/office/powerpoint/2010/main" val="2258776076"/>
              </p:ext>
            </p:extLst>
          </p:nvPr>
        </p:nvGraphicFramePr>
        <p:xfrm>
          <a:off x="696000" y="2113280"/>
          <a:ext cx="10800000" cy="1437640"/>
        </p:xfrm>
        <a:graphic>
          <a:graphicData uri="http://schemas.openxmlformats.org/drawingml/2006/table">
            <a:tbl>
              <a:tblPr firstRow="1" bandRow="1">
                <a:tableStyleId>{7DF18680-E054-41AD-8BC1-D1AEF772440D}</a:tableStyleId>
              </a:tblPr>
              <a:tblGrid>
                <a:gridCol w="5400000">
                  <a:extLst>
                    <a:ext uri="{9D8B030D-6E8A-4147-A177-3AD203B41FA5}">
                      <a16:colId xmlns:a16="http://schemas.microsoft.com/office/drawing/2014/main" val="130637634"/>
                    </a:ext>
                  </a:extLst>
                </a:gridCol>
                <a:gridCol w="5400000">
                  <a:extLst>
                    <a:ext uri="{9D8B030D-6E8A-4147-A177-3AD203B41FA5}">
                      <a16:colId xmlns:a16="http://schemas.microsoft.com/office/drawing/2014/main" val="1277001873"/>
                    </a:ext>
                  </a:extLst>
                </a:gridCol>
              </a:tblGrid>
              <a:tr h="370840">
                <a:tc>
                  <a:txBody>
                    <a:bodyPr/>
                    <a:lstStyle/>
                    <a:p>
                      <a:pPr algn="ctr"/>
                      <a:r>
                        <a:rPr kumimoji="1" lang="ja-JP" altLang="en-US" sz="1600"/>
                        <a:t>現状</a:t>
                      </a:r>
                    </a:p>
                  </a:txBody>
                  <a:tcPr/>
                </a:tc>
                <a:tc>
                  <a:txBody>
                    <a:bodyPr/>
                    <a:lstStyle/>
                    <a:p>
                      <a:pPr algn="ctr"/>
                      <a:r>
                        <a:rPr kumimoji="1" lang="ja-JP" altLang="en-US" sz="1600"/>
                        <a:t>新ルール</a:t>
                      </a:r>
                    </a:p>
                  </a:txBody>
                  <a:tcPr/>
                </a:tc>
                <a:extLst>
                  <a:ext uri="{0D108BD9-81ED-4DB2-BD59-A6C34878D82A}">
                    <a16:rowId xmlns:a16="http://schemas.microsoft.com/office/drawing/2014/main" val="3889096729"/>
                  </a:ext>
                </a:extLst>
              </a:tr>
              <a:tr h="370840">
                <a:tc>
                  <a:txBody>
                    <a:bodyPr/>
                    <a:lstStyle/>
                    <a:p>
                      <a:pPr marL="285750" indent="-285750">
                        <a:buFont typeface="Arial" panose="020B0604020202020204" pitchFamily="34" charset="0"/>
                        <a:buChar char="•"/>
                      </a:pPr>
                      <a:r>
                        <a:rPr kumimoji="1" lang="ja-JP" altLang="en-US" sz="1600" b="0" u="none"/>
                        <a:t>指定口座の通帳の写し</a:t>
                      </a:r>
                    </a:p>
                  </a:txBody>
                  <a:tcPr/>
                </a:tc>
                <a:tc>
                  <a:txBody>
                    <a:bodyPr/>
                    <a:lstStyle/>
                    <a:p>
                      <a:pPr marL="285750" indent="-285750">
                        <a:buFont typeface="Arial" panose="020B0604020202020204" pitchFamily="34" charset="0"/>
                        <a:buChar char="•"/>
                      </a:pPr>
                      <a:r>
                        <a:rPr kumimoji="1" lang="ja-JP" altLang="en-US" sz="1600" dirty="0"/>
                        <a:t>指定口座の通帳の写し　または</a:t>
                      </a:r>
                      <a:endParaRPr kumimoji="1" lang="en-US" altLang="ja-JP" sz="1600" dirty="0"/>
                    </a:p>
                    <a:p>
                      <a:pPr marL="285750" indent="-285750">
                        <a:buFont typeface="Arial" panose="020B0604020202020204" pitchFamily="34" charset="0"/>
                        <a:buChar char="•"/>
                      </a:pPr>
                      <a:r>
                        <a:rPr kumimoji="1" lang="ja-JP" altLang="en-US" sz="1600" dirty="0"/>
                        <a:t>インターネットバンキングの入出金明細*</a:t>
                      </a:r>
                      <a:endParaRPr kumimoji="1" lang="en-US" altLang="ja-JP" sz="1600" dirty="0"/>
                    </a:p>
                    <a:p>
                      <a:pPr marL="263525" indent="-171450">
                        <a:buFont typeface="Arial" panose="020B0604020202020204" pitchFamily="34" charset="0"/>
                        <a:buNone/>
                      </a:pPr>
                      <a:r>
                        <a:rPr kumimoji="1" lang="ja-JP" altLang="en-US" sz="1600" dirty="0"/>
                        <a:t>＊加工ができないファイル形式であり、通帳に印字される内容が記載されていることが必要</a:t>
                      </a:r>
                    </a:p>
                  </a:txBody>
                  <a:tcPr/>
                </a:tc>
                <a:extLst>
                  <a:ext uri="{0D108BD9-81ED-4DB2-BD59-A6C34878D82A}">
                    <a16:rowId xmlns:a16="http://schemas.microsoft.com/office/drawing/2014/main" val="1790080533"/>
                  </a:ext>
                </a:extLst>
              </a:tr>
            </a:tbl>
          </a:graphicData>
        </a:graphic>
      </p:graphicFrame>
    </p:spTree>
    <p:extLst>
      <p:ext uri="{BB962C8B-B14F-4D97-AF65-F5344CB8AC3E}">
        <p14:creationId xmlns:p14="http://schemas.microsoft.com/office/powerpoint/2010/main" val="2496755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268855"/>
            <a:ext cx="10980000" cy="5295605"/>
          </a:xfrm>
        </p:spPr>
        <p:txBody>
          <a:bodyPr>
            <a:noAutofit/>
          </a:bodyPr>
          <a:lstStyle/>
          <a:p>
            <a:pPr marL="0" indent="0">
              <a:lnSpc>
                <a:spcPct val="120000"/>
              </a:lnSpc>
              <a:spcBef>
                <a:spcPts val="600"/>
              </a:spcBef>
              <a:buNone/>
            </a:pPr>
            <a:r>
              <a:rPr lang="ja-JP" altLang="en-US" sz="1900" dirty="0"/>
              <a:t>「精算添付書類</a:t>
            </a:r>
            <a:r>
              <a:rPr lang="en-US" altLang="ja-JP" sz="1900" dirty="0"/>
              <a:t>2. </a:t>
            </a:r>
            <a:r>
              <a:rPr lang="ja-JP" altLang="en-US" sz="1900" dirty="0"/>
              <a:t>区分経理に関する会計書類」の提出物等を以下のとおり変更します。</a:t>
            </a: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a:lnSpc>
                <a:spcPct val="120000"/>
              </a:lnSpc>
              <a:spcBef>
                <a:spcPts val="600"/>
              </a:spcBef>
            </a:pPr>
            <a:endParaRPr lang="en-US" altLang="ja-JP" sz="1900" dirty="0"/>
          </a:p>
          <a:p>
            <a:pPr>
              <a:lnSpc>
                <a:spcPct val="120000"/>
              </a:lnSpc>
              <a:spcBef>
                <a:spcPts val="600"/>
              </a:spcBef>
            </a:pPr>
            <a:endParaRPr lang="en-US" altLang="ja-JP" sz="1900" dirty="0"/>
          </a:p>
          <a:p>
            <a:pPr>
              <a:lnSpc>
                <a:spcPct val="120000"/>
              </a:lnSpc>
              <a:spcBef>
                <a:spcPts val="600"/>
              </a:spcBef>
            </a:pPr>
            <a:endParaRPr lang="en-US" altLang="ja-JP" sz="1900" dirty="0"/>
          </a:p>
          <a:p>
            <a:pPr marL="0" indent="0">
              <a:lnSpc>
                <a:spcPct val="120000"/>
              </a:lnSpc>
              <a:spcBef>
                <a:spcPts val="600"/>
              </a:spcBef>
              <a:buNone/>
            </a:pPr>
            <a:endParaRPr lang="en-US" altLang="ja-JP" sz="1600" dirty="0"/>
          </a:p>
          <a:p>
            <a:pPr marL="985838" indent="-985838">
              <a:lnSpc>
                <a:spcPct val="120000"/>
              </a:lnSpc>
              <a:spcBef>
                <a:spcPts val="600"/>
              </a:spcBef>
              <a:buNone/>
            </a:pPr>
            <a:r>
              <a:rPr lang="en-US" altLang="ja-JP" sz="1400" dirty="0"/>
              <a:t>*</a:t>
            </a:r>
            <a:r>
              <a:rPr lang="ja-JP" altLang="en-US" sz="1400" dirty="0"/>
              <a:t>会計帳簿：合計残高試算表や元帳など、他の事業と区分され記帳されている会計帳簿であり、本事業の収支状況等が確認できる書類。休眠預金事業の区分が明確にされていれば、他事業の記載は不要。</a:t>
            </a:r>
            <a:endParaRPr lang="en-US" altLang="ja-JP" sz="14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13</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精算添付書類の簡略化（区分経理に関する会計書類）</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7" name="表 6">
            <a:extLst>
              <a:ext uri="{FF2B5EF4-FFF2-40B4-BE49-F238E27FC236}">
                <a16:creationId xmlns:a16="http://schemas.microsoft.com/office/drawing/2014/main" id="{EFEF8A67-2B64-4CDF-A8ED-3CCB1AB847E6}"/>
              </a:ext>
            </a:extLst>
          </p:cNvPr>
          <p:cNvGraphicFramePr>
            <a:graphicFrameLocks noGrp="1"/>
          </p:cNvGraphicFramePr>
          <p:nvPr>
            <p:extLst>
              <p:ext uri="{D42A27DB-BD31-4B8C-83A1-F6EECF244321}">
                <p14:modId xmlns:p14="http://schemas.microsoft.com/office/powerpoint/2010/main" val="1349993340"/>
              </p:ext>
            </p:extLst>
          </p:nvPr>
        </p:nvGraphicFramePr>
        <p:xfrm>
          <a:off x="696000" y="1751584"/>
          <a:ext cx="10800000" cy="2856360"/>
        </p:xfrm>
        <a:graphic>
          <a:graphicData uri="http://schemas.openxmlformats.org/drawingml/2006/table">
            <a:tbl>
              <a:tblPr firstRow="1" bandRow="1">
                <a:tableStyleId>{7DF18680-E054-41AD-8BC1-D1AEF772440D}</a:tableStyleId>
              </a:tblPr>
              <a:tblGrid>
                <a:gridCol w="1061680">
                  <a:extLst>
                    <a:ext uri="{9D8B030D-6E8A-4147-A177-3AD203B41FA5}">
                      <a16:colId xmlns:a16="http://schemas.microsoft.com/office/drawing/2014/main" val="130637634"/>
                    </a:ext>
                  </a:extLst>
                </a:gridCol>
                <a:gridCol w="4869160">
                  <a:extLst>
                    <a:ext uri="{9D8B030D-6E8A-4147-A177-3AD203B41FA5}">
                      <a16:colId xmlns:a16="http://schemas.microsoft.com/office/drawing/2014/main" val="2851073721"/>
                    </a:ext>
                  </a:extLst>
                </a:gridCol>
                <a:gridCol w="4869160">
                  <a:extLst>
                    <a:ext uri="{9D8B030D-6E8A-4147-A177-3AD203B41FA5}">
                      <a16:colId xmlns:a16="http://schemas.microsoft.com/office/drawing/2014/main" val="1277001873"/>
                    </a:ext>
                  </a:extLst>
                </a:gridCol>
              </a:tblGrid>
              <a:tr h="370840">
                <a:tc>
                  <a:txBody>
                    <a:bodyPr/>
                    <a:lstStyle/>
                    <a:p>
                      <a:pPr algn="ctr"/>
                      <a:endParaRPr kumimoji="1" lang="ja-JP" altLang="en-US" sz="1600" b="1" kern="1200">
                        <a:solidFill>
                          <a:schemeClr val="lt1"/>
                        </a:solidFill>
                        <a:latin typeface="+mn-ea"/>
                        <a:ea typeface="+mn-ea"/>
                        <a:cs typeface="+mn-cs"/>
                      </a:endParaRPr>
                    </a:p>
                  </a:txBody>
                  <a:tcPr marL="90000" marR="90000" marT="46800" marB="46800"/>
                </a:tc>
                <a:tc>
                  <a:txBody>
                    <a:bodyPr/>
                    <a:lstStyle/>
                    <a:p>
                      <a:pPr algn="ctr"/>
                      <a:r>
                        <a:rPr kumimoji="1" lang="ja-JP" altLang="en-US" sz="1600">
                          <a:latin typeface="+mn-ea"/>
                          <a:ea typeface="+mn-ea"/>
                        </a:rPr>
                        <a:t>現状</a:t>
                      </a:r>
                    </a:p>
                  </a:txBody>
                  <a:tcPr marL="90000" marR="90000" marT="46800" marB="46800"/>
                </a:tc>
                <a:tc>
                  <a:txBody>
                    <a:bodyPr/>
                    <a:lstStyle/>
                    <a:p>
                      <a:pPr algn="ctr"/>
                      <a:r>
                        <a:rPr kumimoji="1" lang="ja-JP" altLang="en-US" sz="1600">
                          <a:latin typeface="+mn-ea"/>
                          <a:ea typeface="+mn-ea"/>
                        </a:rPr>
                        <a:t>新ルール</a:t>
                      </a:r>
                    </a:p>
                  </a:txBody>
                  <a:tcPr marL="90000" marR="90000" marT="46800" marB="46800"/>
                </a:tc>
                <a:extLst>
                  <a:ext uri="{0D108BD9-81ED-4DB2-BD59-A6C34878D82A}">
                    <a16:rowId xmlns:a16="http://schemas.microsoft.com/office/drawing/2014/main" val="3889096729"/>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提出目的</a:t>
                      </a:r>
                    </a:p>
                  </a:txBody>
                  <a:tcPr marL="90000" marR="90000" marT="46800" marB="46800"/>
                </a:tc>
                <a:tc>
                  <a:txBody>
                    <a:bodyPr/>
                    <a:lstStyle/>
                    <a:p>
                      <a:pPr marL="0" algn="l" defTabSz="914400" rtl="0" eaLnBrk="1" latinLnBrk="0" hangingPunct="1"/>
                      <a:r>
                        <a:rPr kumimoji="1" lang="ja-JP" altLang="en-US" sz="1600" kern="1200">
                          <a:solidFill>
                            <a:schemeClr val="dk1"/>
                          </a:solidFill>
                          <a:latin typeface="+mn-ea"/>
                          <a:ea typeface="+mn-ea"/>
                          <a:cs typeface="+mn-cs"/>
                        </a:rPr>
                        <a:t>・区分経理の遵守状況確認</a:t>
                      </a:r>
                    </a:p>
                    <a:p>
                      <a:pPr marL="0" algn="l" defTabSz="914400" rtl="0" eaLnBrk="1" latinLnBrk="0" hangingPunct="1"/>
                      <a:r>
                        <a:rPr kumimoji="1" lang="ja-JP" altLang="en-US" sz="1600" kern="1200">
                          <a:solidFill>
                            <a:schemeClr val="dk1"/>
                          </a:solidFill>
                          <a:latin typeface="+mn-ea"/>
                          <a:ea typeface="+mn-ea"/>
                          <a:cs typeface="+mn-cs"/>
                        </a:rPr>
                        <a:t>・按分経費等計上額の妥当性の確認</a:t>
                      </a:r>
                    </a:p>
                  </a:txBody>
                  <a:tcPr marL="90000" marR="90000" marT="46800" marB="46800"/>
                </a:tc>
                <a:tc>
                  <a:txBody>
                    <a:bodyPr/>
                    <a:lstStyle/>
                    <a:p>
                      <a:pPr marL="0" algn="l" defTabSz="914400" rtl="0" eaLnBrk="1" latinLnBrk="0" hangingPunct="1"/>
                      <a:r>
                        <a:rPr kumimoji="1" lang="ja-JP" altLang="en-US" sz="1600" kern="1200">
                          <a:solidFill>
                            <a:schemeClr val="dk1"/>
                          </a:solidFill>
                          <a:latin typeface="+mn-ea"/>
                          <a:ea typeface="+mn-ea"/>
                          <a:cs typeface="+mn-cs"/>
                        </a:rPr>
                        <a:t>・区分経理の遵守状況確認</a:t>
                      </a:r>
                    </a:p>
                  </a:txBody>
                  <a:tcPr marL="90000" marR="90000" marT="46800" marB="46800"/>
                </a:tc>
                <a:extLst>
                  <a:ext uri="{0D108BD9-81ED-4DB2-BD59-A6C34878D82A}">
                    <a16:rowId xmlns:a16="http://schemas.microsoft.com/office/drawing/2014/main" val="1790080533"/>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提出物</a:t>
                      </a:r>
                    </a:p>
                  </a:txBody>
                  <a:tcPr marL="90000" marR="90000" marT="46800" marB="46800"/>
                </a:tc>
                <a:tc>
                  <a:txBody>
                    <a:bodyPr/>
                    <a:lstStyle/>
                    <a:p>
                      <a:pPr marL="0" algn="l" defTabSz="914400" rtl="0" eaLnBrk="1" latinLnBrk="0" hangingPunct="1"/>
                      <a:r>
                        <a:rPr kumimoji="1" lang="ja-JP" altLang="en-US" sz="1600" kern="1200">
                          <a:solidFill>
                            <a:schemeClr val="dk1"/>
                          </a:solidFill>
                          <a:latin typeface="+mn-ea"/>
                          <a:ea typeface="+mn-ea"/>
                          <a:cs typeface="+mn-cs"/>
                        </a:rPr>
                        <a:t>決算書類</a:t>
                      </a:r>
                    </a:p>
                  </a:txBody>
                  <a:tcPr marL="90000" marR="90000" marT="46800" marB="46800"/>
                </a:tc>
                <a:tc>
                  <a:txBody>
                    <a:bodyPr/>
                    <a:lstStyle/>
                    <a:p>
                      <a:pPr marL="0" algn="l" defTabSz="914400" rtl="0" eaLnBrk="1" latinLnBrk="0" hangingPunct="1"/>
                      <a:r>
                        <a:rPr kumimoji="1" lang="ja-JP" altLang="en-US" sz="1600" kern="1200">
                          <a:solidFill>
                            <a:schemeClr val="dk1"/>
                          </a:solidFill>
                          <a:latin typeface="+mn-ea"/>
                          <a:ea typeface="+mn-ea"/>
                          <a:cs typeface="+mn-cs"/>
                        </a:rPr>
                        <a:t>決算書類または</a:t>
                      </a:r>
                      <a:r>
                        <a:rPr kumimoji="1" lang="ja-JP" altLang="en-US" sz="1600" b="1" u="sng" kern="1200">
                          <a:solidFill>
                            <a:schemeClr val="dk1"/>
                          </a:solidFill>
                          <a:latin typeface="+mn-ea"/>
                          <a:ea typeface="+mn-ea"/>
                          <a:cs typeface="+mn-cs"/>
                        </a:rPr>
                        <a:t>会計帳簿</a:t>
                      </a:r>
                      <a:r>
                        <a:rPr kumimoji="1" lang="en-US" sz="1600" kern="1200">
                          <a:solidFill>
                            <a:schemeClr val="dk1"/>
                          </a:solidFill>
                          <a:latin typeface="+mn-ea"/>
                          <a:ea typeface="+mn-ea"/>
                          <a:cs typeface="+mn-cs"/>
                        </a:rPr>
                        <a:t>*</a:t>
                      </a:r>
                      <a:r>
                        <a:rPr kumimoji="1" lang="ja-JP" altLang="en-US" sz="1600" kern="1200">
                          <a:solidFill>
                            <a:schemeClr val="dk1"/>
                          </a:solidFill>
                          <a:latin typeface="+mn-ea"/>
                          <a:ea typeface="+mn-ea"/>
                          <a:cs typeface="+mn-cs"/>
                        </a:rPr>
                        <a:t>のいずれか一方</a:t>
                      </a:r>
                    </a:p>
                  </a:txBody>
                  <a:tcPr marL="90000" marR="90000" marT="46800" marB="46800"/>
                </a:tc>
                <a:extLst>
                  <a:ext uri="{0D108BD9-81ED-4DB2-BD59-A6C34878D82A}">
                    <a16:rowId xmlns:a16="http://schemas.microsoft.com/office/drawing/2014/main" val="1261457131"/>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提出時期</a:t>
                      </a:r>
                    </a:p>
                  </a:txBody>
                  <a:tcPr marL="90000" marR="90000" marT="46800" marB="46800"/>
                </a:tc>
                <a:tc>
                  <a:txBody>
                    <a:bodyPr/>
                    <a:lstStyle/>
                    <a:p>
                      <a:pPr marL="0" algn="l" defTabSz="914400" rtl="0" eaLnBrk="1" latinLnBrk="0" hangingPunct="1"/>
                      <a:r>
                        <a:rPr kumimoji="1" lang="ja-JP" altLang="en-US" sz="1600" kern="1200">
                          <a:solidFill>
                            <a:schemeClr val="dk1"/>
                          </a:solidFill>
                          <a:latin typeface="+mn-ea"/>
                          <a:ea typeface="+mn-ea"/>
                          <a:cs typeface="+mn-cs"/>
                        </a:rPr>
                        <a:t>精算手続きの一環として提出</a:t>
                      </a:r>
                      <a:endParaRPr kumimoji="1" lang="en-US" altLang="ja-JP" sz="1600" kern="1200">
                        <a:solidFill>
                          <a:schemeClr val="dk1"/>
                        </a:solidFill>
                        <a:latin typeface="+mn-ea"/>
                        <a:ea typeface="+mn-ea"/>
                        <a:cs typeface="+mn-cs"/>
                      </a:endParaRPr>
                    </a:p>
                  </a:txBody>
                  <a:tcPr marL="90000" marR="90000" marT="46800" marB="46800"/>
                </a:tc>
                <a:tc>
                  <a:txBody>
                    <a:bodyPr/>
                    <a:lstStyle/>
                    <a:p>
                      <a:pPr marL="0" algn="l" defTabSz="914400" rtl="0" eaLnBrk="1" latinLnBrk="0" hangingPunct="1"/>
                      <a:r>
                        <a:rPr kumimoji="1" lang="ja-JP" altLang="en-US" sz="1600" b="1" u="sng" kern="1200">
                          <a:solidFill>
                            <a:schemeClr val="dk1"/>
                          </a:solidFill>
                          <a:latin typeface="+mn-ea"/>
                          <a:ea typeface="+mn-ea"/>
                          <a:cs typeface="+mn-cs"/>
                        </a:rPr>
                        <a:t>精算手続きとは切り離して</a:t>
                      </a:r>
                      <a:r>
                        <a:rPr kumimoji="1" lang="ja-JP" altLang="en-US" sz="1600" kern="1200">
                          <a:solidFill>
                            <a:schemeClr val="dk1"/>
                          </a:solidFill>
                          <a:latin typeface="+mn-ea"/>
                          <a:ea typeface="+mn-ea"/>
                          <a:cs typeface="+mn-cs"/>
                        </a:rPr>
                        <a:t>個別に提出。団体により決算期が異なること等から一律の期限は設けない</a:t>
                      </a:r>
                      <a:endParaRPr kumimoji="1" lang="en-US" altLang="ja-JP" sz="1600" kern="1200">
                        <a:solidFill>
                          <a:schemeClr val="dk1"/>
                        </a:solidFill>
                        <a:latin typeface="+mn-ea"/>
                        <a:ea typeface="+mn-ea"/>
                        <a:cs typeface="+mn-cs"/>
                      </a:endParaRPr>
                    </a:p>
                  </a:txBody>
                  <a:tcPr marL="90000" marR="90000" marT="46800" marB="46800"/>
                </a:tc>
                <a:extLst>
                  <a:ext uri="{0D108BD9-81ED-4DB2-BD59-A6C34878D82A}">
                    <a16:rowId xmlns:a16="http://schemas.microsoft.com/office/drawing/2014/main" val="3632674912"/>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提出範囲</a:t>
                      </a:r>
                    </a:p>
                  </a:txBody>
                  <a:tcPr marL="90000" marR="90000" marT="46800" marB="468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a:solidFill>
                            <a:schemeClr val="dk1"/>
                          </a:solidFill>
                          <a:latin typeface="+mn-ea"/>
                          <a:ea typeface="+mn-ea"/>
                          <a:cs typeface="+mn-cs"/>
                        </a:rPr>
                        <a:t>事業期間が複数会計年度に跨る場合、事業期間にかかる全ての書類を要する</a:t>
                      </a:r>
                    </a:p>
                  </a:txBody>
                  <a:tcPr marL="90000" marR="90000" marT="46800" marB="468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dirty="0">
                          <a:solidFill>
                            <a:schemeClr val="dk1"/>
                          </a:solidFill>
                          <a:latin typeface="+mn-ea"/>
                          <a:ea typeface="+mn-ea"/>
                          <a:cs typeface="+mn-cs"/>
                        </a:rPr>
                        <a:t>事業期間にかかわらず提出は</a:t>
                      </a:r>
                      <a:r>
                        <a:rPr kumimoji="1" lang="en-US" altLang="ja-JP" sz="1600" b="1" u="sng" kern="1200" dirty="0">
                          <a:solidFill>
                            <a:schemeClr val="dk1"/>
                          </a:solidFill>
                          <a:latin typeface="+mn-ea"/>
                          <a:ea typeface="+mn-ea"/>
                          <a:cs typeface="+mn-cs"/>
                        </a:rPr>
                        <a:t>1</a:t>
                      </a:r>
                      <a:r>
                        <a:rPr kumimoji="1" lang="ja-JP" altLang="en-US" sz="1600" b="1" u="sng" kern="1200" dirty="0">
                          <a:solidFill>
                            <a:schemeClr val="dk1"/>
                          </a:solidFill>
                          <a:latin typeface="+mn-ea"/>
                          <a:ea typeface="+mn-ea"/>
                          <a:cs typeface="+mn-cs"/>
                        </a:rPr>
                        <a:t>回のみ</a:t>
                      </a:r>
                      <a:endParaRPr kumimoji="1" lang="ja-JP" altLang="en-US" sz="1600" kern="1200" dirty="0">
                        <a:solidFill>
                          <a:schemeClr val="dk1"/>
                        </a:solidFill>
                        <a:latin typeface="+mn-ea"/>
                        <a:ea typeface="+mn-ea"/>
                        <a:cs typeface="+mn-cs"/>
                      </a:endParaRPr>
                    </a:p>
                  </a:txBody>
                  <a:tcPr marL="90000" marR="90000" marT="46800" marB="46800"/>
                </a:tc>
                <a:extLst>
                  <a:ext uri="{0D108BD9-81ED-4DB2-BD59-A6C34878D82A}">
                    <a16:rowId xmlns:a16="http://schemas.microsoft.com/office/drawing/2014/main" val="2217291894"/>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提出方法</a:t>
                      </a:r>
                    </a:p>
                  </a:txBody>
                  <a:tcPr marL="90000" marR="90000" marT="46800" marB="46800"/>
                </a:tc>
                <a:tc>
                  <a:txBody>
                    <a:bodyPr/>
                    <a:lstStyle/>
                    <a:p>
                      <a:pPr marL="0" algn="l" defTabSz="914400" rtl="0" eaLnBrk="1" latinLnBrk="0" hangingPunct="1"/>
                      <a:r>
                        <a:rPr kumimoji="1" lang="ja-JP" altLang="en-US" sz="1600" kern="1200">
                          <a:solidFill>
                            <a:schemeClr val="dk1"/>
                          </a:solidFill>
                          <a:latin typeface="+mn-ea"/>
                          <a:ea typeface="+mn-ea"/>
                          <a:cs typeface="+mn-cs"/>
                        </a:rPr>
                        <a:t>助成システムの精算報告画面に添付</a:t>
                      </a:r>
                    </a:p>
                  </a:txBody>
                  <a:tcPr marL="90000" marR="90000" marT="46800" marB="46800"/>
                </a:tc>
                <a:tc>
                  <a:txBody>
                    <a:bodyPr/>
                    <a:lstStyle/>
                    <a:p>
                      <a:pPr marL="0" algn="l" defTabSz="914400" rtl="0" eaLnBrk="1" latinLnBrk="0" hangingPunct="1"/>
                      <a:r>
                        <a:rPr kumimoji="1" lang="ja-JP" altLang="en-US" sz="1600" kern="1200" dirty="0">
                          <a:solidFill>
                            <a:schemeClr val="dk1"/>
                          </a:solidFill>
                          <a:latin typeface="+mn-ea"/>
                          <a:ea typeface="+mn-ea"/>
                          <a:cs typeface="+mn-cs"/>
                        </a:rPr>
                        <a:t>資金分配団体の裁量にゆだねる</a:t>
                      </a:r>
                    </a:p>
                  </a:txBody>
                  <a:tcPr marL="90000" marR="90000" marT="46800" marB="46800"/>
                </a:tc>
                <a:extLst>
                  <a:ext uri="{0D108BD9-81ED-4DB2-BD59-A6C34878D82A}">
                    <a16:rowId xmlns:a16="http://schemas.microsoft.com/office/drawing/2014/main" val="3577156867"/>
                  </a:ext>
                </a:extLst>
              </a:tr>
            </a:tbl>
          </a:graphicData>
        </a:graphic>
      </p:graphicFrame>
    </p:spTree>
    <p:extLst>
      <p:ext uri="{BB962C8B-B14F-4D97-AF65-F5344CB8AC3E}">
        <p14:creationId xmlns:p14="http://schemas.microsoft.com/office/powerpoint/2010/main" val="1238880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268855"/>
            <a:ext cx="10980000" cy="5295605"/>
          </a:xfrm>
        </p:spPr>
        <p:txBody>
          <a:bodyPr>
            <a:normAutofit/>
          </a:bodyPr>
          <a:lstStyle/>
          <a:p>
            <a:pPr marL="0" indent="0">
              <a:lnSpc>
                <a:spcPct val="120000"/>
              </a:lnSpc>
              <a:spcBef>
                <a:spcPts val="600"/>
              </a:spcBef>
              <a:buNone/>
            </a:pPr>
            <a:r>
              <a:rPr lang="ja-JP" altLang="en-US" sz="1900" dirty="0"/>
              <a:t>「精算添付書類</a:t>
            </a:r>
            <a:r>
              <a:rPr lang="en-US" altLang="ja-JP" sz="1900" dirty="0"/>
              <a:t>3. </a:t>
            </a:r>
            <a:r>
              <a:rPr lang="ja-JP" altLang="en-US" sz="1900" dirty="0"/>
              <a:t>人件費に対する賃金台帳等の写し」について、提出物である賃金台帳等の記載を以下のとおり変更します。</a:t>
            </a:r>
            <a:endParaRPr lang="en-US" altLang="ja-JP" sz="1900" dirty="0"/>
          </a:p>
          <a:p>
            <a:pPr marL="0" indent="0">
              <a:lnSpc>
                <a:spcPct val="120000"/>
              </a:lnSpc>
              <a:spcBef>
                <a:spcPts val="600"/>
              </a:spcBef>
              <a:buNone/>
            </a:pPr>
            <a:endParaRPr lang="en-US" altLang="ja-JP" sz="2000" dirty="0"/>
          </a:p>
          <a:p>
            <a:pPr>
              <a:lnSpc>
                <a:spcPct val="120000"/>
              </a:lnSpc>
              <a:spcBef>
                <a:spcPts val="600"/>
              </a:spcBef>
            </a:pPr>
            <a:endParaRPr lang="en-US" altLang="ja-JP" sz="2000" dirty="0"/>
          </a:p>
          <a:p>
            <a:pPr>
              <a:lnSpc>
                <a:spcPct val="120000"/>
              </a:lnSpc>
              <a:spcBef>
                <a:spcPts val="600"/>
              </a:spcBef>
            </a:pPr>
            <a:endParaRPr lang="en-US" altLang="ja-JP" sz="2000" dirty="0"/>
          </a:p>
          <a:p>
            <a:pPr>
              <a:lnSpc>
                <a:spcPct val="120000"/>
              </a:lnSpc>
              <a:spcBef>
                <a:spcPts val="600"/>
              </a:spcBef>
            </a:pPr>
            <a:endParaRPr lang="en-US" altLang="ja-JP" sz="20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14</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精算添付書類の簡略化（賃金台帳等の写し）</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8" name="表 6">
            <a:extLst>
              <a:ext uri="{FF2B5EF4-FFF2-40B4-BE49-F238E27FC236}">
                <a16:creationId xmlns:a16="http://schemas.microsoft.com/office/drawing/2014/main" id="{757860F5-B940-4D3F-B6D1-0359EB8F008B}"/>
              </a:ext>
            </a:extLst>
          </p:cNvPr>
          <p:cNvGraphicFramePr>
            <a:graphicFrameLocks noGrp="1"/>
          </p:cNvGraphicFramePr>
          <p:nvPr>
            <p:extLst>
              <p:ext uri="{D42A27DB-BD31-4B8C-83A1-F6EECF244321}">
                <p14:modId xmlns:p14="http://schemas.microsoft.com/office/powerpoint/2010/main" val="1758885115"/>
              </p:ext>
            </p:extLst>
          </p:nvPr>
        </p:nvGraphicFramePr>
        <p:xfrm>
          <a:off x="696000" y="2200644"/>
          <a:ext cx="10800000" cy="1193800"/>
        </p:xfrm>
        <a:graphic>
          <a:graphicData uri="http://schemas.openxmlformats.org/drawingml/2006/table">
            <a:tbl>
              <a:tblPr firstRow="1" bandRow="1">
                <a:tableStyleId>{7DF18680-E054-41AD-8BC1-D1AEF772440D}</a:tableStyleId>
              </a:tblPr>
              <a:tblGrid>
                <a:gridCol w="4896000">
                  <a:extLst>
                    <a:ext uri="{9D8B030D-6E8A-4147-A177-3AD203B41FA5}">
                      <a16:colId xmlns:a16="http://schemas.microsoft.com/office/drawing/2014/main" val="130637634"/>
                    </a:ext>
                  </a:extLst>
                </a:gridCol>
                <a:gridCol w="5904000">
                  <a:extLst>
                    <a:ext uri="{9D8B030D-6E8A-4147-A177-3AD203B41FA5}">
                      <a16:colId xmlns:a16="http://schemas.microsoft.com/office/drawing/2014/main" val="1277001873"/>
                    </a:ext>
                  </a:extLst>
                </a:gridCol>
              </a:tblGrid>
              <a:tr h="370840">
                <a:tc>
                  <a:txBody>
                    <a:bodyPr/>
                    <a:lstStyle/>
                    <a:p>
                      <a:pPr algn="ctr"/>
                      <a:r>
                        <a:rPr kumimoji="1" lang="ja-JP" altLang="en-US" sz="1600"/>
                        <a:t>現状</a:t>
                      </a:r>
                    </a:p>
                  </a:txBody>
                  <a:tcPr/>
                </a:tc>
                <a:tc>
                  <a:txBody>
                    <a:bodyPr/>
                    <a:lstStyle/>
                    <a:p>
                      <a:pPr algn="ctr"/>
                      <a:r>
                        <a:rPr kumimoji="1" lang="ja-JP" altLang="en-US" sz="1600"/>
                        <a:t>新ルール</a:t>
                      </a:r>
                    </a:p>
                  </a:txBody>
                  <a:tcPr/>
                </a:tc>
                <a:extLst>
                  <a:ext uri="{0D108BD9-81ED-4DB2-BD59-A6C34878D82A}">
                    <a16:rowId xmlns:a16="http://schemas.microsoft.com/office/drawing/2014/main" val="3889096729"/>
                  </a:ext>
                </a:extLst>
              </a:tr>
              <a:tr h="370840">
                <a:tc>
                  <a:txBody>
                    <a:bodyPr/>
                    <a:lstStyle/>
                    <a:p>
                      <a:r>
                        <a:rPr kumimoji="1" lang="ja-JP" altLang="en-US" sz="1600" b="0" u="none"/>
                        <a:t>賃金台帳等</a:t>
                      </a:r>
                    </a:p>
                  </a:txBody>
                  <a:tcPr/>
                </a:tc>
                <a:tc>
                  <a:txBody>
                    <a:bodyPr/>
                    <a:lstStyle/>
                    <a:p>
                      <a:r>
                        <a:rPr kumimoji="1" lang="ja-JP" altLang="en-US" sz="1600" dirty="0"/>
                        <a:t>以下のいずれかの支払証拠書類</a:t>
                      </a:r>
                      <a:endParaRPr kumimoji="1" lang="en-US" altLang="ja-JP" sz="1600" dirty="0"/>
                    </a:p>
                    <a:p>
                      <a:pPr marL="285750" indent="-285750">
                        <a:buFont typeface="Arial" panose="020B0604020202020204" pitchFamily="34" charset="0"/>
                        <a:buChar char="•"/>
                      </a:pPr>
                      <a:r>
                        <a:rPr kumimoji="1" lang="ja-JP" altLang="en-US" sz="1600" dirty="0"/>
                        <a:t>賃金台帳</a:t>
                      </a:r>
                      <a:endParaRPr kumimoji="1" lang="en-US" altLang="ja-JP" sz="1600" dirty="0"/>
                    </a:p>
                    <a:p>
                      <a:pPr marL="285750" indent="-285750">
                        <a:buFont typeface="Arial" panose="020B0604020202020204" pitchFamily="34" charset="0"/>
                        <a:buChar char="•"/>
                      </a:pPr>
                      <a:r>
                        <a:rPr kumimoji="1" lang="ja-JP" altLang="en-US" sz="1600" dirty="0"/>
                        <a:t>給与振込明細書 および 給与額の根拠資料（勤務実績表等）</a:t>
                      </a:r>
                    </a:p>
                  </a:txBody>
                  <a:tcPr/>
                </a:tc>
                <a:extLst>
                  <a:ext uri="{0D108BD9-81ED-4DB2-BD59-A6C34878D82A}">
                    <a16:rowId xmlns:a16="http://schemas.microsoft.com/office/drawing/2014/main" val="1790080533"/>
                  </a:ext>
                </a:extLst>
              </a:tr>
            </a:tbl>
          </a:graphicData>
        </a:graphic>
      </p:graphicFrame>
    </p:spTree>
    <p:extLst>
      <p:ext uri="{BB962C8B-B14F-4D97-AF65-F5344CB8AC3E}">
        <p14:creationId xmlns:p14="http://schemas.microsoft.com/office/powerpoint/2010/main" val="282456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268855"/>
            <a:ext cx="11052000" cy="5295605"/>
          </a:xfrm>
        </p:spPr>
        <p:txBody>
          <a:bodyPr>
            <a:normAutofit/>
          </a:bodyPr>
          <a:lstStyle/>
          <a:p>
            <a:pPr marL="0" indent="0">
              <a:lnSpc>
                <a:spcPct val="120000"/>
              </a:lnSpc>
              <a:spcBef>
                <a:spcPts val="600"/>
              </a:spcBef>
              <a:buNone/>
            </a:pPr>
            <a:r>
              <a:rPr lang="ja-JP" altLang="en-US" sz="1900" dirty="0"/>
              <a:t>出張時に必要な支払証拠書類を整理しました。（下線部：現行からの変更点）</a:t>
            </a:r>
            <a:endParaRPr lang="en-US" altLang="ja-JP" sz="1900" dirty="0"/>
          </a:p>
          <a:p>
            <a:pPr>
              <a:lnSpc>
                <a:spcPct val="120000"/>
              </a:lnSpc>
              <a:spcBef>
                <a:spcPts val="600"/>
              </a:spcBef>
            </a:pPr>
            <a:r>
              <a:rPr lang="ja-JP" altLang="en-US" sz="1900" dirty="0"/>
              <a:t>近距離移動の交通費は、利用日、利用目的、利用区間、利用交通機関、利用者名、支払金額が明記され、利用者の署名捺印のある支払証明書等を支払証拠書類とできます。</a:t>
            </a:r>
            <a:endParaRPr lang="en-US" altLang="ja-JP" sz="1900" dirty="0"/>
          </a:p>
          <a:p>
            <a:pPr>
              <a:lnSpc>
                <a:spcPct val="120000"/>
              </a:lnSpc>
              <a:spcBef>
                <a:spcPts val="600"/>
              </a:spcBef>
            </a:pPr>
            <a:r>
              <a:rPr lang="ja-JP" altLang="en-US" sz="1900" dirty="0"/>
              <a:t>新幹線や飛行機の長距離移動は領収書の添付が必要です。また</a:t>
            </a:r>
            <a:r>
              <a:rPr lang="ja-JP" altLang="en-US" sz="1900" u="sng" dirty="0"/>
              <a:t>飛行機の場合は、航空券の半券もしくは搭乗券、または搭乗証明書も添付</a:t>
            </a:r>
            <a:r>
              <a:rPr lang="ja-JP" altLang="en-US" sz="1900" dirty="0"/>
              <a:t>してください。</a:t>
            </a:r>
            <a:endParaRPr lang="en-US" altLang="ja-JP" sz="1900" dirty="0"/>
          </a:p>
          <a:p>
            <a:pPr>
              <a:lnSpc>
                <a:spcPct val="120000"/>
              </a:lnSpc>
              <a:spcBef>
                <a:spcPts val="600"/>
              </a:spcBef>
            </a:pPr>
            <a:r>
              <a:rPr lang="ja-JP" altLang="en-US" sz="1900" dirty="0"/>
              <a:t>出張で宿泊した場合は、領収書等に加えて</a:t>
            </a:r>
            <a:r>
              <a:rPr lang="ja-JP" altLang="en-US" sz="1900" u="sng" dirty="0"/>
              <a:t>宿泊先が発行する宿泊証明書を添付</a:t>
            </a:r>
            <a:r>
              <a:rPr lang="ja-JP" altLang="en-US" sz="1900" dirty="0"/>
              <a:t>してください。</a:t>
            </a:r>
            <a:endParaRPr lang="en-US" altLang="ja-JP" sz="1900" dirty="0"/>
          </a:p>
          <a:p>
            <a:pPr>
              <a:lnSpc>
                <a:spcPct val="120000"/>
              </a:lnSpc>
              <a:spcBef>
                <a:spcPts val="600"/>
              </a:spcBef>
            </a:pPr>
            <a:endParaRPr lang="en-US" altLang="ja-JP" sz="1900" dirty="0"/>
          </a:p>
          <a:p>
            <a:pPr marL="0" indent="0">
              <a:lnSpc>
                <a:spcPct val="120000"/>
              </a:lnSpc>
              <a:spcBef>
                <a:spcPts val="600"/>
              </a:spcBef>
              <a:buNone/>
            </a:pPr>
            <a:r>
              <a:rPr lang="ja-JP" altLang="en-US" sz="1900" dirty="0"/>
              <a:t>留意点</a:t>
            </a:r>
            <a:endParaRPr lang="en-US" altLang="ja-JP" sz="1900" dirty="0"/>
          </a:p>
          <a:p>
            <a:pPr>
              <a:lnSpc>
                <a:spcPct val="120000"/>
              </a:lnSpc>
              <a:spcBef>
                <a:spcPts val="600"/>
              </a:spcBef>
            </a:pPr>
            <a:r>
              <a:rPr lang="en-US" altLang="ja-JP" sz="1900" dirty="0"/>
              <a:t>2021</a:t>
            </a:r>
            <a:r>
              <a:rPr lang="ja-JP" altLang="en-US" sz="1900" dirty="0"/>
              <a:t>年度までは、これまでの資金分配団体からの指示に則った支払証拠書類を提出してください。</a:t>
            </a:r>
            <a:r>
              <a:rPr lang="en-US" altLang="ja-JP" sz="1900" dirty="0"/>
              <a:t>2022</a:t>
            </a:r>
            <a:r>
              <a:rPr lang="ja-JP" altLang="en-US" sz="1900" dirty="0"/>
              <a:t>年度以降に指定口座から支出する分については、上記の支払証拠書類（航空券の半券、宿泊証明書等）を必ずご提出ください。</a:t>
            </a:r>
            <a:endParaRPr lang="en-US" altLang="ja-JP" sz="19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15</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支払証拠書類</a:t>
            </a:r>
            <a:r>
              <a:rPr kumimoji="1" lang="ja-JP" altLang="en-US"/>
              <a:t>の明確化</a:t>
            </a:r>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Tree>
    <p:extLst>
      <p:ext uri="{BB962C8B-B14F-4D97-AF65-F5344CB8AC3E}">
        <p14:creationId xmlns:p14="http://schemas.microsoft.com/office/powerpoint/2010/main" val="2472510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268855"/>
            <a:ext cx="11052000" cy="5295605"/>
          </a:xfrm>
        </p:spPr>
        <p:txBody>
          <a:bodyPr>
            <a:normAutofit lnSpcReduction="10000"/>
          </a:bodyPr>
          <a:lstStyle/>
          <a:p>
            <a:pPr marL="0" indent="0">
              <a:lnSpc>
                <a:spcPct val="120000"/>
              </a:lnSpc>
              <a:spcBef>
                <a:spcPts val="600"/>
              </a:spcBef>
              <a:buNone/>
            </a:pPr>
            <a:r>
              <a:rPr lang="ja-JP" altLang="en-US" sz="1900" dirty="0"/>
              <a:t>対象外となる経費の性質と該当事例を整理しました。</a:t>
            </a: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900" dirty="0"/>
          </a:p>
          <a:p>
            <a:pPr marL="0" indent="0">
              <a:lnSpc>
                <a:spcPct val="120000"/>
              </a:lnSpc>
              <a:spcBef>
                <a:spcPts val="600"/>
              </a:spcBef>
              <a:buNone/>
            </a:pPr>
            <a:endParaRPr lang="en-US" altLang="ja-JP" sz="1400" dirty="0"/>
          </a:p>
          <a:p>
            <a:pPr marL="0" indent="0">
              <a:lnSpc>
                <a:spcPct val="120000"/>
              </a:lnSpc>
              <a:spcBef>
                <a:spcPts val="600"/>
              </a:spcBef>
              <a:buNone/>
            </a:pPr>
            <a:endParaRPr lang="en-US" altLang="ja-JP" sz="1400" dirty="0"/>
          </a:p>
          <a:p>
            <a:pPr marL="0" indent="0">
              <a:lnSpc>
                <a:spcPct val="120000"/>
              </a:lnSpc>
              <a:spcBef>
                <a:spcPts val="600"/>
              </a:spcBef>
              <a:buNone/>
            </a:pPr>
            <a:endParaRPr lang="en-US" altLang="ja-JP" sz="1400" dirty="0"/>
          </a:p>
          <a:p>
            <a:pPr marL="0" indent="0">
              <a:lnSpc>
                <a:spcPct val="120000"/>
              </a:lnSpc>
              <a:spcBef>
                <a:spcPts val="600"/>
              </a:spcBef>
              <a:buNone/>
            </a:pPr>
            <a:br>
              <a:rPr lang="en-US" altLang="ja-JP" sz="1400" dirty="0"/>
            </a:br>
            <a:r>
              <a:rPr lang="en-US" altLang="ja-JP" sz="1400" dirty="0"/>
              <a:t>*1 </a:t>
            </a:r>
            <a:r>
              <a:rPr lang="ja-JP" altLang="en-US" sz="1400" dirty="0"/>
              <a:t>役員であっても自団体の役員としての役務提供と明確に区分できる本事業の伴走支援等に係る費用は助成対象とできます。</a:t>
            </a:r>
            <a:br>
              <a:rPr lang="en-US" altLang="ja-JP" sz="1400" dirty="0"/>
            </a:br>
            <a:r>
              <a:rPr lang="en-US" altLang="ja-JP" sz="1400" dirty="0"/>
              <a:t>*2 </a:t>
            </a:r>
            <a:r>
              <a:rPr lang="ja-JP" altLang="en-US" sz="1400" dirty="0"/>
              <a:t>助成期間内の活動に要した経費のため相殺されて返金されないことが確実な敷金・保証金は助成対象とできます。</a:t>
            </a:r>
            <a:endParaRPr lang="en-US" altLang="ja-JP" sz="14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16</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kumimoji="1" lang="ja-JP" altLang="en-US"/>
              <a:t>対象外経費の明確化</a:t>
            </a:r>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10" name="表 9">
            <a:extLst>
              <a:ext uri="{FF2B5EF4-FFF2-40B4-BE49-F238E27FC236}">
                <a16:creationId xmlns:a16="http://schemas.microsoft.com/office/drawing/2014/main" id="{E8C24A20-CFCD-4B89-837B-DB4A25D33E8C}"/>
              </a:ext>
            </a:extLst>
          </p:cNvPr>
          <p:cNvGraphicFramePr>
            <a:graphicFrameLocks noGrp="1"/>
          </p:cNvGraphicFramePr>
          <p:nvPr>
            <p:extLst>
              <p:ext uri="{D42A27DB-BD31-4B8C-83A1-F6EECF244321}">
                <p14:modId xmlns:p14="http://schemas.microsoft.com/office/powerpoint/2010/main" val="755826454"/>
              </p:ext>
            </p:extLst>
          </p:nvPr>
        </p:nvGraphicFramePr>
        <p:xfrm>
          <a:off x="696000" y="1761744"/>
          <a:ext cx="10800000" cy="4143760"/>
        </p:xfrm>
        <a:graphic>
          <a:graphicData uri="http://schemas.openxmlformats.org/drawingml/2006/table">
            <a:tbl>
              <a:tblPr firstRow="1" bandRow="1">
                <a:tableStyleId>{7DF18680-E054-41AD-8BC1-D1AEF772440D}</a:tableStyleId>
              </a:tblPr>
              <a:tblGrid>
                <a:gridCol w="3636000">
                  <a:extLst>
                    <a:ext uri="{9D8B030D-6E8A-4147-A177-3AD203B41FA5}">
                      <a16:colId xmlns:a16="http://schemas.microsoft.com/office/drawing/2014/main" val="2851073721"/>
                    </a:ext>
                  </a:extLst>
                </a:gridCol>
                <a:gridCol w="7164000">
                  <a:extLst>
                    <a:ext uri="{9D8B030D-6E8A-4147-A177-3AD203B41FA5}">
                      <a16:colId xmlns:a16="http://schemas.microsoft.com/office/drawing/2014/main" val="1277001873"/>
                    </a:ext>
                  </a:extLst>
                </a:gridCol>
              </a:tblGrid>
              <a:tr h="370840">
                <a:tc>
                  <a:txBody>
                    <a:bodyPr/>
                    <a:lstStyle/>
                    <a:p>
                      <a:pPr algn="ctr"/>
                      <a:r>
                        <a:rPr kumimoji="1" lang="ja-JP" altLang="en-US" sz="1600">
                          <a:latin typeface="+mn-ea"/>
                          <a:ea typeface="+mn-ea"/>
                        </a:rPr>
                        <a:t>対象外経費</a:t>
                      </a:r>
                    </a:p>
                  </a:txBody>
                  <a:tcPr marL="90000" marR="90000" marT="46800" marB="46800"/>
                </a:tc>
                <a:tc>
                  <a:txBody>
                    <a:bodyPr/>
                    <a:lstStyle/>
                    <a:p>
                      <a:pPr algn="ctr"/>
                      <a:r>
                        <a:rPr kumimoji="1" lang="ja-JP" altLang="en-US" sz="1600">
                          <a:latin typeface="+mn-ea"/>
                          <a:ea typeface="+mn-ea"/>
                        </a:rPr>
                        <a:t>主な該当事例</a:t>
                      </a:r>
                    </a:p>
                  </a:txBody>
                  <a:tcPr marL="90000" marR="90000" marT="46800" marB="46800"/>
                </a:tc>
                <a:extLst>
                  <a:ext uri="{0D108BD9-81ED-4DB2-BD59-A6C34878D82A}">
                    <a16:rowId xmlns:a16="http://schemas.microsoft.com/office/drawing/2014/main" val="3889096729"/>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本事業に直接必要ではない経費</a:t>
                      </a:r>
                    </a:p>
                  </a:txBody>
                  <a:tcPr marL="90000" marR="90000" marT="46800" marB="46800"/>
                </a:tc>
                <a:tc>
                  <a:txBody>
                    <a:bodyPr/>
                    <a:lstStyle/>
                    <a:p>
                      <a:pPr marL="171450" indent="-171450">
                        <a:lnSpc>
                          <a:spcPct val="100000"/>
                        </a:lnSpc>
                        <a:spcBef>
                          <a:spcPts val="300"/>
                        </a:spcBef>
                        <a:spcAft>
                          <a:spcPts val="0"/>
                        </a:spcAft>
                        <a:buFont typeface="Arial" panose="020B0604020202020204" pitchFamily="34" charset="0"/>
                        <a:buChar char="•"/>
                      </a:pPr>
                      <a:r>
                        <a:rPr kumimoji="1" lang="ja-JP" altLang="en-US" sz="1600">
                          <a:latin typeface="+mn-ea"/>
                          <a:ea typeface="+mn-ea"/>
                        </a:rPr>
                        <a:t>個人または団体に贈与される寄付金、義援金および贈呈品等</a:t>
                      </a:r>
                    </a:p>
                    <a:p>
                      <a:pPr marL="171450" indent="-171450">
                        <a:lnSpc>
                          <a:spcPct val="100000"/>
                        </a:lnSpc>
                        <a:spcBef>
                          <a:spcPts val="300"/>
                        </a:spcBef>
                        <a:spcAft>
                          <a:spcPts val="0"/>
                        </a:spcAft>
                        <a:buFont typeface="Arial" panose="020B0604020202020204" pitchFamily="34" charset="0"/>
                        <a:buChar char="•"/>
                      </a:pPr>
                      <a:r>
                        <a:rPr kumimoji="1" lang="ja-JP" altLang="en-US" sz="1600">
                          <a:latin typeface="+mn-ea"/>
                          <a:ea typeface="+mn-ea"/>
                        </a:rPr>
                        <a:t>会議費等における</a:t>
                      </a:r>
                      <a:r>
                        <a:rPr kumimoji="1" lang="ja-JP" altLang="en-US" sz="1600">
                          <a:solidFill>
                            <a:schemeClr val="tx1"/>
                          </a:solidFill>
                          <a:latin typeface="+mn-ea"/>
                          <a:ea typeface="+mn-ea"/>
                        </a:rPr>
                        <a:t>アルコール類の購入費用</a:t>
                      </a:r>
                      <a:endParaRPr kumimoji="1" lang="en-US" altLang="ja-JP" sz="1600">
                        <a:solidFill>
                          <a:schemeClr val="tx1"/>
                        </a:solidFill>
                        <a:latin typeface="+mn-ea"/>
                        <a:ea typeface="+mn-ea"/>
                      </a:endParaRPr>
                    </a:p>
                    <a:p>
                      <a:pPr marL="171450" indent="-171450">
                        <a:lnSpc>
                          <a:spcPct val="100000"/>
                        </a:lnSpc>
                        <a:spcBef>
                          <a:spcPts val="300"/>
                        </a:spcBef>
                        <a:spcAft>
                          <a:spcPts val="0"/>
                        </a:spcAft>
                        <a:buFont typeface="Arial" panose="020B0604020202020204" pitchFamily="34" charset="0"/>
                        <a:buChar char="•"/>
                      </a:pPr>
                      <a:r>
                        <a:rPr kumimoji="1" lang="ja-JP" altLang="en-US" sz="1600">
                          <a:solidFill>
                            <a:schemeClr val="tx1"/>
                          </a:solidFill>
                          <a:latin typeface="+mn-ea"/>
                          <a:ea typeface="+mn-ea"/>
                        </a:rPr>
                        <a:t>勤務時間外の飲食代（出張時の朝食等を含む）</a:t>
                      </a:r>
                      <a:endParaRPr kumimoji="1" lang="en-US" altLang="ja-JP" sz="1600">
                        <a:solidFill>
                          <a:schemeClr val="tx1"/>
                        </a:solidFill>
                        <a:latin typeface="+mn-ea"/>
                        <a:ea typeface="+mn-ea"/>
                      </a:endParaRPr>
                    </a:p>
                    <a:p>
                      <a:pPr marL="171450" marR="0" lvl="0" indent="-171450" algn="l" defTabSz="6858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600">
                          <a:latin typeface="+mn-ea"/>
                          <a:ea typeface="+mn-ea"/>
                        </a:rPr>
                        <a:t>退職金共済の掛け金</a:t>
                      </a:r>
                    </a:p>
                    <a:p>
                      <a:pPr marL="171450" indent="-171450">
                        <a:lnSpc>
                          <a:spcPct val="100000"/>
                        </a:lnSpc>
                        <a:spcBef>
                          <a:spcPts val="300"/>
                        </a:spcBef>
                        <a:spcAft>
                          <a:spcPts val="0"/>
                        </a:spcAft>
                        <a:buFont typeface="Arial" panose="020B0604020202020204" pitchFamily="34" charset="0"/>
                        <a:buChar char="•"/>
                      </a:pPr>
                      <a:r>
                        <a:rPr kumimoji="1" lang="ja-JP" altLang="en-US" sz="1600">
                          <a:solidFill>
                            <a:schemeClr val="tx1"/>
                          </a:solidFill>
                          <a:latin typeface="+mn-ea"/>
                          <a:ea typeface="+mn-ea"/>
                        </a:rPr>
                        <a:t>自団体の役員としての役務提供に係る費用</a:t>
                      </a:r>
                      <a:r>
                        <a:rPr kumimoji="1" lang="en-US" altLang="ja-JP" sz="1600" baseline="30000">
                          <a:solidFill>
                            <a:schemeClr val="tx1"/>
                          </a:solidFill>
                          <a:latin typeface="+mn-ea"/>
                          <a:ea typeface="+mn-ea"/>
                        </a:rPr>
                        <a:t>*1</a:t>
                      </a:r>
                      <a:endParaRPr kumimoji="1" lang="ja-JP" altLang="en-US" sz="1600" baseline="30000">
                        <a:solidFill>
                          <a:schemeClr val="tx1"/>
                        </a:solidFill>
                        <a:latin typeface="+mn-ea"/>
                        <a:ea typeface="+mn-ea"/>
                      </a:endParaRPr>
                    </a:p>
                  </a:txBody>
                  <a:tcPr marL="90000" marR="90000" marT="46800" marB="46800"/>
                </a:tc>
                <a:extLst>
                  <a:ext uri="{0D108BD9-81ED-4DB2-BD59-A6C34878D82A}">
                    <a16:rowId xmlns:a16="http://schemas.microsoft.com/office/drawing/2014/main" val="1790080533"/>
                  </a:ext>
                </a:extLst>
              </a:tr>
              <a:tr h="370840">
                <a:tc>
                  <a:txBody>
                    <a:bodyPr/>
                    <a:lstStyle/>
                    <a:p>
                      <a:r>
                        <a:rPr kumimoji="1" lang="ja-JP" altLang="en-US" sz="1600">
                          <a:latin typeface="+mn-ea"/>
                          <a:ea typeface="+mn-ea"/>
                        </a:rPr>
                        <a:t>経済合理性を欠く経費</a:t>
                      </a:r>
                    </a:p>
                  </a:txBody>
                  <a:tcPr marL="90000" marR="90000" marT="46800" marB="46800"/>
                </a:tc>
                <a:tc>
                  <a:txBody>
                    <a:bodyPr/>
                    <a:lstStyle/>
                    <a:p>
                      <a:pPr marL="171450" marR="0" lvl="0" indent="-171450" algn="l" defTabSz="6858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600">
                          <a:latin typeface="+mn-ea"/>
                          <a:ea typeface="+mn-ea"/>
                        </a:rPr>
                        <a:t>ファーストクラス、スーパーシート、プレミアムエコノミー、グリーン車などの特別料金</a:t>
                      </a:r>
                    </a:p>
                    <a:p>
                      <a:pPr marL="171450" marR="0" lvl="0" indent="-171450" algn="l" defTabSz="6858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1" lang="ja-JP" altLang="en-US" sz="1600">
                          <a:latin typeface="+mn-ea"/>
                          <a:ea typeface="+mn-ea"/>
                        </a:rPr>
                        <a:t>会議費の範囲を逸脱し、社会通念上、接待交際費に当たるもの</a:t>
                      </a:r>
                    </a:p>
                    <a:p>
                      <a:pPr marL="171450" indent="-171450">
                        <a:lnSpc>
                          <a:spcPct val="100000"/>
                        </a:lnSpc>
                        <a:spcBef>
                          <a:spcPts val="300"/>
                        </a:spcBef>
                        <a:spcAft>
                          <a:spcPts val="0"/>
                        </a:spcAft>
                        <a:buFont typeface="Arial" panose="020B0604020202020204" pitchFamily="34" charset="0"/>
                        <a:buChar char="•"/>
                      </a:pPr>
                      <a:r>
                        <a:rPr kumimoji="1" lang="ja-JP" altLang="en-US" sz="1600">
                          <a:latin typeface="+mn-ea"/>
                          <a:ea typeface="+mn-ea"/>
                        </a:rPr>
                        <a:t>合理的な理由がない、一般的な相場よりも過度に高額な物品の購入</a:t>
                      </a:r>
                    </a:p>
                  </a:txBody>
                  <a:tcPr marL="90000" marR="90000" marT="46800" marB="46800"/>
                </a:tc>
                <a:extLst>
                  <a:ext uri="{0D108BD9-81ED-4DB2-BD59-A6C34878D82A}">
                    <a16:rowId xmlns:a16="http://schemas.microsoft.com/office/drawing/2014/main" val="1261457131"/>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別の用途で使われる可能性のある経費</a:t>
                      </a:r>
                    </a:p>
                  </a:txBody>
                  <a:tcPr marL="90000" marR="90000" marT="46800" marB="46800"/>
                </a:tc>
                <a:tc>
                  <a:txBody>
                    <a:bodyPr/>
                    <a:lstStyle/>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kern="1200">
                          <a:solidFill>
                            <a:schemeClr val="dk1"/>
                          </a:solidFill>
                          <a:latin typeface="+mn-ea"/>
                          <a:ea typeface="+mn-ea"/>
                          <a:cs typeface="+mn-cs"/>
                        </a:rPr>
                        <a:t>現金給付</a:t>
                      </a:r>
                      <a:endParaRPr kumimoji="1" lang="en-US" altLang="ja-JP" sz="1600" kern="1200">
                        <a:solidFill>
                          <a:schemeClr val="dk1"/>
                        </a:solidFill>
                        <a:latin typeface="+mn-ea"/>
                        <a:ea typeface="+mn-ea"/>
                        <a:cs typeface="+mn-cs"/>
                      </a:endParaRPr>
                    </a:p>
                    <a:p>
                      <a:pPr marL="182563" indent="-182563" algn="l" defTabSz="914400" rtl="0" eaLnBrk="1" latinLnBrk="0" hangingPunct="1">
                        <a:buFont typeface="Arial" panose="020B0604020202020204" pitchFamily="34" charset="0"/>
                        <a:buChar char="•"/>
                      </a:pPr>
                      <a:r>
                        <a:rPr kumimoji="1" lang="ja-JP" altLang="en-US" sz="1600" kern="1200">
                          <a:solidFill>
                            <a:schemeClr val="dk1"/>
                          </a:solidFill>
                          <a:latin typeface="+mn-ea"/>
                          <a:ea typeface="+mn-ea"/>
                          <a:cs typeface="+mn-cs"/>
                        </a:rPr>
                        <a:t>金券類の配付</a:t>
                      </a:r>
                    </a:p>
                  </a:txBody>
                  <a:tcPr marL="90000" marR="90000" marT="46800" marB="46800"/>
                </a:tc>
                <a:extLst>
                  <a:ext uri="{0D108BD9-81ED-4DB2-BD59-A6C34878D82A}">
                    <a16:rowId xmlns:a16="http://schemas.microsoft.com/office/drawing/2014/main" val="3632674912"/>
                  </a:ext>
                </a:extLst>
              </a:tr>
              <a:tr h="370840">
                <a:tc>
                  <a:txBody>
                    <a:bodyPr/>
                    <a:lstStyle/>
                    <a:p>
                      <a:pPr marL="0" algn="l" defTabSz="914400" rtl="0" eaLnBrk="1" latinLnBrk="0" hangingPunct="1"/>
                      <a:r>
                        <a:rPr kumimoji="1" lang="ja-JP" altLang="en-US" sz="1600" kern="1200">
                          <a:solidFill>
                            <a:schemeClr val="dk1"/>
                          </a:solidFill>
                          <a:latin typeface="+mn-ea"/>
                          <a:ea typeface="+mn-ea"/>
                          <a:cs typeface="+mn-cs"/>
                        </a:rPr>
                        <a:t>本事業後に返金される経費</a:t>
                      </a:r>
                    </a:p>
                  </a:txBody>
                  <a:tcPr marL="90000" marR="90000" marT="46800" marB="46800"/>
                </a:tc>
                <a:tc>
                  <a:txBody>
                    <a:bodyPr/>
                    <a:lstStyle/>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kern="1200" dirty="0">
                          <a:solidFill>
                            <a:schemeClr val="dk1"/>
                          </a:solidFill>
                          <a:latin typeface="+mn-ea"/>
                          <a:ea typeface="+mn-ea"/>
                          <a:cs typeface="+mn-cs"/>
                        </a:rPr>
                        <a:t>金券類の購入による預入（交通系</a:t>
                      </a:r>
                      <a:r>
                        <a:rPr kumimoji="1" lang="en-US" altLang="ja-JP" sz="1600" kern="1200" dirty="0">
                          <a:solidFill>
                            <a:schemeClr val="dk1"/>
                          </a:solidFill>
                          <a:latin typeface="+mn-ea"/>
                          <a:ea typeface="+mn-ea"/>
                          <a:cs typeface="+mn-cs"/>
                        </a:rPr>
                        <a:t>IC</a:t>
                      </a:r>
                      <a:r>
                        <a:rPr kumimoji="1" lang="ja-JP" altLang="en-US" sz="1600" kern="1200" dirty="0">
                          <a:solidFill>
                            <a:schemeClr val="dk1"/>
                          </a:solidFill>
                          <a:latin typeface="+mn-ea"/>
                          <a:ea typeface="+mn-ea"/>
                          <a:cs typeface="+mn-cs"/>
                        </a:rPr>
                        <a:t>カード等）</a:t>
                      </a:r>
                      <a:endParaRPr kumimoji="1" lang="en-US" altLang="ja-JP" sz="1600" kern="1200" dirty="0">
                        <a:solidFill>
                          <a:schemeClr val="dk1"/>
                        </a:solidFill>
                        <a:latin typeface="+mn-ea"/>
                        <a:ea typeface="+mn-ea"/>
                        <a:cs typeface="+mn-cs"/>
                      </a:endParaRP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kern="1200" dirty="0">
                          <a:solidFill>
                            <a:schemeClr val="dk1"/>
                          </a:solidFill>
                          <a:latin typeface="+mn-ea"/>
                          <a:ea typeface="+mn-ea"/>
                          <a:cs typeface="+mn-cs"/>
                        </a:rPr>
                        <a:t>賃貸契約に伴う敷金・保証金</a:t>
                      </a:r>
                      <a:r>
                        <a:rPr kumimoji="1" lang="ja-JP" altLang="en-US" sz="1600" kern="1200" baseline="30000" dirty="0">
                          <a:solidFill>
                            <a:schemeClr val="dk1"/>
                          </a:solidFill>
                          <a:latin typeface="+mn-ea"/>
                          <a:ea typeface="+mn-ea"/>
                          <a:cs typeface="+mn-cs"/>
                        </a:rPr>
                        <a:t>*</a:t>
                      </a:r>
                      <a:r>
                        <a:rPr kumimoji="1" lang="en-US" altLang="ja-JP" sz="1600" kern="1200" baseline="30000" dirty="0">
                          <a:solidFill>
                            <a:schemeClr val="dk1"/>
                          </a:solidFill>
                          <a:latin typeface="+mn-ea"/>
                          <a:ea typeface="+mn-ea"/>
                          <a:cs typeface="+mn-cs"/>
                        </a:rPr>
                        <a:t>2</a:t>
                      </a:r>
                    </a:p>
                  </a:txBody>
                  <a:tcPr marL="90000" marR="90000" marT="46800" marB="46800"/>
                </a:tc>
                <a:extLst>
                  <a:ext uri="{0D108BD9-81ED-4DB2-BD59-A6C34878D82A}">
                    <a16:rowId xmlns:a16="http://schemas.microsoft.com/office/drawing/2014/main" val="2010600333"/>
                  </a:ext>
                </a:extLst>
              </a:tr>
            </a:tbl>
          </a:graphicData>
        </a:graphic>
      </p:graphicFrame>
    </p:spTree>
    <p:extLst>
      <p:ext uri="{BB962C8B-B14F-4D97-AF65-F5344CB8AC3E}">
        <p14:creationId xmlns:p14="http://schemas.microsoft.com/office/powerpoint/2010/main" val="3810627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2230D93B-7DC3-49B0-86BF-F39981DFB8AD}"/>
              </a:ext>
            </a:extLst>
          </p:cNvPr>
          <p:cNvSpPr>
            <a:spLocks noGrp="1"/>
          </p:cNvSpPr>
          <p:nvPr>
            <p:ph type="sldNum" sz="quarter" idx="12"/>
          </p:nvPr>
        </p:nvSpPr>
        <p:spPr/>
        <p:txBody>
          <a:bodyPr/>
          <a:lstStyle/>
          <a:p>
            <a:fld id="{A1F6A0AC-F2C6-4C21-B4A0-CF4BD5AB1286}" type="slidenum">
              <a:rPr lang="ja-JP" altLang="en-US" smtClean="0"/>
              <a:pPr/>
              <a:t>17</a:t>
            </a:fld>
            <a:endParaRPr lang="ja-JP" altLang="en-US"/>
          </a:p>
        </p:txBody>
      </p:sp>
      <p:sp>
        <p:nvSpPr>
          <p:cNvPr id="4" name="タイトル 3">
            <a:extLst>
              <a:ext uri="{FF2B5EF4-FFF2-40B4-BE49-F238E27FC236}">
                <a16:creationId xmlns:a16="http://schemas.microsoft.com/office/drawing/2014/main" id="{A9DD9076-6F88-4923-9DD5-63D160AD414E}"/>
              </a:ext>
            </a:extLst>
          </p:cNvPr>
          <p:cNvSpPr>
            <a:spLocks noGrp="1"/>
          </p:cNvSpPr>
          <p:nvPr>
            <p:ph type="title"/>
          </p:nvPr>
        </p:nvSpPr>
        <p:spPr/>
        <p:txBody>
          <a:bodyPr/>
          <a:lstStyle/>
          <a:p>
            <a:r>
              <a:rPr lang="ja-JP" altLang="en-US"/>
              <a:t>精算手続きの期限変更</a:t>
            </a:r>
            <a:endParaRPr kumimoji="1" lang="ja-JP" altLang="en-US"/>
          </a:p>
        </p:txBody>
      </p:sp>
      <p:sp>
        <p:nvSpPr>
          <p:cNvPr id="5" name="フッター プレースホルダー 4">
            <a:extLst>
              <a:ext uri="{FF2B5EF4-FFF2-40B4-BE49-F238E27FC236}">
                <a16:creationId xmlns:a16="http://schemas.microsoft.com/office/drawing/2014/main" id="{829C46D3-5F72-40C6-A684-1F493DC4B3DC}"/>
              </a:ext>
            </a:extLst>
          </p:cNvPr>
          <p:cNvSpPr>
            <a:spLocks noGrp="1"/>
          </p:cNvSpPr>
          <p:nvPr>
            <p:ph type="ftr" sz="quarter" idx="11"/>
          </p:nvPr>
        </p:nvSpPr>
        <p:spPr/>
        <p:txBody>
          <a:bodyPr/>
          <a:lstStyle/>
          <a:p>
            <a:r>
              <a:rPr lang="en-US" altLang="ja-JP"/>
              <a:t>Copy right © JANPIA 2021</a:t>
            </a:r>
            <a:endParaRPr lang="ja-JP" altLang="en-US"/>
          </a:p>
        </p:txBody>
      </p:sp>
      <p:sp>
        <p:nvSpPr>
          <p:cNvPr id="6" name="コンテンツ プレースホルダー 1">
            <a:extLst>
              <a:ext uri="{FF2B5EF4-FFF2-40B4-BE49-F238E27FC236}">
                <a16:creationId xmlns:a16="http://schemas.microsoft.com/office/drawing/2014/main" id="{A802DD34-4585-47C0-9579-E834D762A7AD}"/>
              </a:ext>
            </a:extLst>
          </p:cNvPr>
          <p:cNvSpPr>
            <a:spLocks noGrp="1"/>
          </p:cNvSpPr>
          <p:nvPr>
            <p:ph idx="1"/>
          </p:nvPr>
        </p:nvSpPr>
        <p:spPr>
          <a:xfrm>
            <a:off x="565700" y="1268855"/>
            <a:ext cx="10980000" cy="5295605"/>
          </a:xfrm>
        </p:spPr>
        <p:txBody>
          <a:bodyPr>
            <a:noAutofit/>
          </a:bodyPr>
          <a:lstStyle/>
          <a:p>
            <a:pPr marL="0" indent="0">
              <a:lnSpc>
                <a:spcPct val="100000"/>
              </a:lnSpc>
              <a:spcBef>
                <a:spcPts val="300"/>
              </a:spcBef>
              <a:buNone/>
            </a:pPr>
            <a:r>
              <a:rPr lang="ja-JP" altLang="en-US" sz="1900" dirty="0"/>
              <a:t>事業完了時精算における必要書類の提出期限を以下のとおり緩和します。</a:t>
            </a:r>
            <a:endParaRPr lang="en-US" altLang="ja-JP" sz="1900" dirty="0"/>
          </a:p>
          <a:p>
            <a:pPr>
              <a:lnSpc>
                <a:spcPct val="100000"/>
              </a:lnSpc>
              <a:spcBef>
                <a:spcPts val="300"/>
              </a:spcBef>
            </a:pPr>
            <a:endParaRPr lang="en-US" altLang="ja-JP" sz="1900" dirty="0"/>
          </a:p>
          <a:p>
            <a:pPr>
              <a:lnSpc>
                <a:spcPct val="100000"/>
              </a:lnSpc>
              <a:spcBef>
                <a:spcPts val="300"/>
              </a:spcBef>
            </a:pPr>
            <a:endParaRPr lang="en-US" altLang="ja-JP" sz="1900" dirty="0"/>
          </a:p>
          <a:p>
            <a:pPr>
              <a:lnSpc>
                <a:spcPct val="100000"/>
              </a:lnSpc>
              <a:spcBef>
                <a:spcPts val="300"/>
              </a:spcBef>
            </a:pPr>
            <a:endParaRPr lang="en-US" altLang="ja-JP" sz="1900" dirty="0"/>
          </a:p>
          <a:p>
            <a:pPr>
              <a:lnSpc>
                <a:spcPct val="100000"/>
              </a:lnSpc>
              <a:spcBef>
                <a:spcPts val="300"/>
              </a:spcBef>
            </a:pPr>
            <a:endParaRPr lang="en-US" altLang="ja-JP" sz="1900" dirty="0"/>
          </a:p>
          <a:p>
            <a:pPr>
              <a:lnSpc>
                <a:spcPct val="100000"/>
              </a:lnSpc>
              <a:spcBef>
                <a:spcPts val="300"/>
              </a:spcBef>
            </a:pPr>
            <a:endParaRPr lang="en-US" altLang="ja-JP" sz="1900" dirty="0"/>
          </a:p>
          <a:p>
            <a:pPr>
              <a:lnSpc>
                <a:spcPct val="100000"/>
              </a:lnSpc>
              <a:spcBef>
                <a:spcPts val="300"/>
              </a:spcBef>
            </a:pPr>
            <a:endParaRPr lang="en-US" altLang="ja-JP" sz="1900" dirty="0"/>
          </a:p>
          <a:p>
            <a:pPr marL="0" indent="0">
              <a:lnSpc>
                <a:spcPct val="100000"/>
              </a:lnSpc>
              <a:spcBef>
                <a:spcPts val="300"/>
              </a:spcBef>
              <a:buNone/>
            </a:pPr>
            <a:r>
              <a:rPr lang="ja-JP" altLang="en-US" sz="1900" dirty="0"/>
              <a:t>留意点</a:t>
            </a:r>
            <a:endParaRPr lang="en-US" altLang="ja-JP" sz="1900" dirty="0"/>
          </a:p>
          <a:p>
            <a:pPr>
              <a:lnSpc>
                <a:spcPct val="100000"/>
              </a:lnSpc>
              <a:spcBef>
                <a:spcPts val="300"/>
              </a:spcBef>
            </a:pPr>
            <a:r>
              <a:rPr lang="ja-JP" altLang="en-US" sz="1900" dirty="0"/>
              <a:t>年度末精算における必要書類の提出期限は変更ありません。</a:t>
            </a:r>
            <a:endParaRPr lang="en-US" altLang="ja-JP" sz="1900" dirty="0"/>
          </a:p>
        </p:txBody>
      </p:sp>
      <p:graphicFrame>
        <p:nvGraphicFramePr>
          <p:cNvPr id="7" name="表 6">
            <a:extLst>
              <a:ext uri="{FF2B5EF4-FFF2-40B4-BE49-F238E27FC236}">
                <a16:creationId xmlns:a16="http://schemas.microsoft.com/office/drawing/2014/main" id="{4B26A2E9-6BD0-40F3-A927-A4381D7198E8}"/>
              </a:ext>
            </a:extLst>
          </p:cNvPr>
          <p:cNvGraphicFramePr>
            <a:graphicFrameLocks noGrp="1"/>
          </p:cNvGraphicFramePr>
          <p:nvPr>
            <p:extLst>
              <p:ext uri="{D42A27DB-BD31-4B8C-83A1-F6EECF244321}">
                <p14:modId xmlns:p14="http://schemas.microsoft.com/office/powerpoint/2010/main" val="2432295551"/>
              </p:ext>
            </p:extLst>
          </p:nvPr>
        </p:nvGraphicFramePr>
        <p:xfrm>
          <a:off x="696000" y="1657214"/>
          <a:ext cx="10800000" cy="1561960"/>
        </p:xfrm>
        <a:graphic>
          <a:graphicData uri="http://schemas.openxmlformats.org/drawingml/2006/table">
            <a:tbl>
              <a:tblPr firstRow="1" bandRow="1">
                <a:tableStyleId>{7DF18680-E054-41AD-8BC1-D1AEF772440D}</a:tableStyleId>
              </a:tblPr>
              <a:tblGrid>
                <a:gridCol w="2160000">
                  <a:extLst>
                    <a:ext uri="{9D8B030D-6E8A-4147-A177-3AD203B41FA5}">
                      <a16:colId xmlns:a16="http://schemas.microsoft.com/office/drawing/2014/main" val="130637634"/>
                    </a:ext>
                  </a:extLst>
                </a:gridCol>
                <a:gridCol w="4068000">
                  <a:extLst>
                    <a:ext uri="{9D8B030D-6E8A-4147-A177-3AD203B41FA5}">
                      <a16:colId xmlns:a16="http://schemas.microsoft.com/office/drawing/2014/main" val="3893030657"/>
                    </a:ext>
                  </a:extLst>
                </a:gridCol>
                <a:gridCol w="4572000">
                  <a:extLst>
                    <a:ext uri="{9D8B030D-6E8A-4147-A177-3AD203B41FA5}">
                      <a16:colId xmlns:a16="http://schemas.microsoft.com/office/drawing/2014/main" val="1277001873"/>
                    </a:ext>
                  </a:extLst>
                </a:gridCol>
              </a:tblGrid>
              <a:tr h="370840">
                <a:tc>
                  <a:txBody>
                    <a:bodyPr/>
                    <a:lstStyle/>
                    <a:p>
                      <a:pPr algn="ctr"/>
                      <a:endParaRPr kumimoji="1" lang="ja-JP" altLang="en-US" sz="1600"/>
                    </a:p>
                  </a:txBody>
                  <a:tcPr/>
                </a:tc>
                <a:tc>
                  <a:txBody>
                    <a:bodyPr/>
                    <a:lstStyle/>
                    <a:p>
                      <a:pPr algn="ctr"/>
                      <a:r>
                        <a:rPr kumimoji="1" lang="ja-JP" altLang="en-US" sz="1600"/>
                        <a:t>現状</a:t>
                      </a:r>
                    </a:p>
                  </a:txBody>
                  <a:tcPr/>
                </a:tc>
                <a:tc>
                  <a:txBody>
                    <a:bodyPr/>
                    <a:lstStyle/>
                    <a:p>
                      <a:pPr algn="ctr"/>
                      <a:r>
                        <a:rPr kumimoji="1" lang="ja-JP" altLang="en-US" sz="1600"/>
                        <a:t>新ルール</a:t>
                      </a:r>
                    </a:p>
                  </a:txBody>
                  <a:tcPr/>
                </a:tc>
                <a:extLst>
                  <a:ext uri="{0D108BD9-81ED-4DB2-BD59-A6C34878D82A}">
                    <a16:rowId xmlns:a16="http://schemas.microsoft.com/office/drawing/2014/main" val="3889096729"/>
                  </a:ext>
                </a:extLst>
              </a:tr>
              <a:tr h="595560">
                <a:tc>
                  <a:txBody>
                    <a:bodyPr/>
                    <a:lstStyle/>
                    <a:p>
                      <a:r>
                        <a:rPr kumimoji="1" lang="ja-JP" altLang="en-US" sz="1600"/>
                        <a:t>実行団体</a:t>
                      </a:r>
                    </a:p>
                  </a:txBody>
                  <a:tcPr/>
                </a:tc>
                <a:tc>
                  <a:txBody>
                    <a:bodyPr/>
                    <a:lstStyle/>
                    <a:p>
                      <a:r>
                        <a:rPr kumimoji="1" lang="ja-JP" altLang="en-US" sz="1600">
                          <a:latin typeface="+mn-ea"/>
                        </a:rPr>
                        <a:t>資金分配団体が定める期限まで</a:t>
                      </a:r>
                      <a:endParaRPr kumimoji="1" lang="ja-JP" altLang="en-US" sz="1600"/>
                    </a:p>
                  </a:txBody>
                  <a:tcPr/>
                </a:tc>
                <a:tc>
                  <a:txBody>
                    <a:bodyPr/>
                    <a:lstStyle/>
                    <a:p>
                      <a:r>
                        <a:rPr kumimoji="1" lang="ja-JP" altLang="en-US" sz="1600">
                          <a:latin typeface="+mn-ea"/>
                        </a:rPr>
                        <a:t>資金分配団体が定める期限まで</a:t>
                      </a:r>
                      <a:br>
                        <a:rPr kumimoji="1" lang="en-US" altLang="ja-JP" sz="1600">
                          <a:latin typeface="+mn-ea"/>
                        </a:rPr>
                      </a:br>
                      <a:r>
                        <a:rPr kumimoji="1" lang="ja-JP" altLang="en-US" sz="1600">
                          <a:latin typeface="+mn-ea"/>
                        </a:rPr>
                        <a:t>（実行団体の事業完了日から</a:t>
                      </a:r>
                      <a:r>
                        <a:rPr kumimoji="1" lang="en-US" altLang="ja-JP" sz="1600">
                          <a:latin typeface="+mn-ea"/>
                        </a:rPr>
                        <a:t>1</a:t>
                      </a:r>
                      <a:r>
                        <a:rPr kumimoji="1" lang="ja-JP" altLang="en-US" sz="1600">
                          <a:latin typeface="+mn-ea"/>
                        </a:rPr>
                        <a:t>ヶ月以内を目途）</a:t>
                      </a:r>
                      <a:endParaRPr kumimoji="1" lang="ja-JP" altLang="en-US" sz="1600"/>
                    </a:p>
                  </a:txBody>
                  <a:tcPr/>
                </a:tc>
                <a:extLst>
                  <a:ext uri="{0D108BD9-81ED-4DB2-BD59-A6C34878D82A}">
                    <a16:rowId xmlns:a16="http://schemas.microsoft.com/office/drawing/2014/main" val="1790080533"/>
                  </a:ext>
                </a:extLst>
              </a:tr>
              <a:tr h="595560">
                <a:tc>
                  <a:txBody>
                    <a:bodyPr/>
                    <a:lstStyle/>
                    <a:p>
                      <a:r>
                        <a:rPr kumimoji="1" lang="ja-JP" altLang="en-US" sz="1600"/>
                        <a:t>資金分配団体</a:t>
                      </a:r>
                    </a:p>
                  </a:txBody>
                  <a:tcPr/>
                </a:tc>
                <a:tc>
                  <a:txBody>
                    <a:bodyPr/>
                    <a:lstStyle/>
                    <a:p>
                      <a:r>
                        <a:rPr lang="ja-JP" altLang="en-US" sz="1600"/>
                        <a:t>事業完了日から </a:t>
                      </a:r>
                      <a:r>
                        <a:rPr lang="en-US" altLang="ja-JP" sz="1600"/>
                        <a:t>1 </a:t>
                      </a:r>
                      <a:r>
                        <a:rPr lang="ja-JP" altLang="en-US" sz="1600"/>
                        <a:t>か月以内</a:t>
                      </a:r>
                      <a:endParaRPr kumimoji="1" lang="ja-JP" altLang="en-US" sz="1600"/>
                    </a:p>
                  </a:txBody>
                  <a:tcPr/>
                </a:tc>
                <a:tc>
                  <a:txBody>
                    <a:bodyPr/>
                    <a:lstStyle/>
                    <a:p>
                      <a:r>
                        <a:rPr kumimoji="1" lang="ja-JP" altLang="en-US" sz="1600" dirty="0">
                          <a:latin typeface="+mn-ea"/>
                        </a:rPr>
                        <a:t>事業完了日から</a:t>
                      </a:r>
                      <a:r>
                        <a:rPr kumimoji="1" lang="en-US" altLang="ja-JP" sz="1600" b="1" u="sng" dirty="0">
                          <a:latin typeface="+mn-ea"/>
                        </a:rPr>
                        <a:t>2</a:t>
                      </a:r>
                      <a:r>
                        <a:rPr kumimoji="1" lang="ja-JP" altLang="en-US" sz="1600" b="1" u="sng" dirty="0">
                          <a:latin typeface="+mn-ea"/>
                        </a:rPr>
                        <a:t>ヶ月以内</a:t>
                      </a:r>
                      <a:endParaRPr kumimoji="1" lang="ja-JP" altLang="en-US" sz="1600" b="1" u="sng" dirty="0"/>
                    </a:p>
                  </a:txBody>
                  <a:tcPr/>
                </a:tc>
                <a:extLst>
                  <a:ext uri="{0D108BD9-81ED-4DB2-BD59-A6C34878D82A}">
                    <a16:rowId xmlns:a16="http://schemas.microsoft.com/office/drawing/2014/main" val="1261457131"/>
                  </a:ext>
                </a:extLst>
              </a:tr>
            </a:tbl>
          </a:graphicData>
        </a:graphic>
      </p:graphicFrame>
      <p:sp>
        <p:nvSpPr>
          <p:cNvPr id="8" name="四角形: 角を丸くする 7">
            <a:extLst>
              <a:ext uri="{FF2B5EF4-FFF2-40B4-BE49-F238E27FC236}">
                <a16:creationId xmlns:a16="http://schemas.microsoft.com/office/drawing/2014/main" id="{7D476CCD-61DE-4431-88B0-80A662D762D9}"/>
              </a:ext>
            </a:extLst>
          </p:cNvPr>
          <p:cNvSpPr/>
          <p:nvPr/>
        </p:nvSpPr>
        <p:spPr>
          <a:xfrm>
            <a:off x="668840" y="2045859"/>
            <a:ext cx="10836000" cy="576000"/>
          </a:xfrm>
          <a:prstGeom prst="roundRect">
            <a:avLst>
              <a:gd name="adj" fmla="val 2417"/>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Tree>
    <p:extLst>
      <p:ext uri="{BB962C8B-B14F-4D97-AF65-F5344CB8AC3E}">
        <p14:creationId xmlns:p14="http://schemas.microsoft.com/office/powerpoint/2010/main" val="3689177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268855"/>
            <a:ext cx="11052000" cy="5295605"/>
          </a:xfrm>
        </p:spPr>
        <p:txBody>
          <a:bodyPr>
            <a:normAutofit/>
          </a:bodyPr>
          <a:lstStyle/>
          <a:p>
            <a:pPr marL="0" indent="0">
              <a:lnSpc>
                <a:spcPct val="120000"/>
              </a:lnSpc>
              <a:spcBef>
                <a:spcPts val="500"/>
              </a:spcBef>
              <a:buNone/>
            </a:pPr>
            <a:r>
              <a:rPr lang="ja-JP" altLang="en-US" sz="1900" dirty="0"/>
              <a:t>月次の精算報告について以下の</a:t>
            </a:r>
            <a:r>
              <a:rPr lang="en-US" altLang="ja-JP" sz="1900" dirty="0"/>
              <a:t>2</a:t>
            </a:r>
            <a:r>
              <a:rPr lang="ja-JP" altLang="en-US" sz="1900" dirty="0"/>
              <a:t>点を変更します。</a:t>
            </a:r>
            <a:endParaRPr lang="en-US" altLang="ja-JP" sz="1900" dirty="0"/>
          </a:p>
          <a:p>
            <a:pPr>
              <a:lnSpc>
                <a:spcPct val="120000"/>
              </a:lnSpc>
              <a:spcBef>
                <a:spcPts val="500"/>
              </a:spcBef>
            </a:pPr>
            <a:r>
              <a:rPr lang="ja-JP" altLang="en-US" sz="1900" dirty="0"/>
              <a:t>確認頻度について、資金分配団体の裁量により、</a:t>
            </a:r>
            <a:r>
              <a:rPr lang="ja-JP" altLang="en-US" sz="1900" b="1" u="sng" dirty="0"/>
              <a:t>月次から四半期の間の選択制</a:t>
            </a:r>
            <a:r>
              <a:rPr lang="ja-JP" altLang="en-US" sz="1900" dirty="0"/>
              <a:t>とします。</a:t>
            </a:r>
            <a:br>
              <a:rPr lang="en-US" altLang="ja-JP" sz="1900" dirty="0"/>
            </a:br>
            <a:r>
              <a:rPr lang="ja-JP" altLang="en-US" sz="1900" dirty="0"/>
              <a:t>これは各事業の実態に合わせて効率的に運用するための変更です。</a:t>
            </a:r>
            <a:endParaRPr lang="en-US" altLang="ja-JP" sz="1900" dirty="0"/>
          </a:p>
          <a:p>
            <a:pPr>
              <a:lnSpc>
                <a:spcPct val="120000"/>
              </a:lnSpc>
              <a:spcBef>
                <a:spcPts val="500"/>
              </a:spcBef>
            </a:pPr>
            <a:r>
              <a:rPr lang="ja-JP" altLang="en-US" sz="1900" dirty="0"/>
              <a:t>収支管理簿・現金出納帳の明細確認について、</a:t>
            </a:r>
            <a:r>
              <a:rPr lang="en-US" altLang="ja-JP" sz="1900" dirty="0"/>
              <a:t>2021</a:t>
            </a:r>
            <a:r>
              <a:rPr lang="ja-JP" altLang="en-US" sz="1900" dirty="0"/>
              <a:t>年度採択事業から</a:t>
            </a:r>
            <a:r>
              <a:rPr lang="ja-JP" altLang="en-US" sz="1900" b="1" u="sng" dirty="0"/>
              <a:t>支払証拠書類による確認を必須</a:t>
            </a:r>
            <a:r>
              <a:rPr lang="ja-JP" altLang="en-US" sz="1900" dirty="0"/>
              <a:t>とします。これは不正防止・早期発見および年度末・事業完了時精算の業務負荷軽減を図るための変更です。</a:t>
            </a:r>
            <a:endParaRPr lang="en-US" altLang="ja-JP" sz="1900" dirty="0"/>
          </a:p>
          <a:p>
            <a:pPr marL="0" indent="0">
              <a:lnSpc>
                <a:spcPct val="120000"/>
              </a:lnSpc>
              <a:spcBef>
                <a:spcPts val="500"/>
              </a:spcBef>
              <a:buNone/>
            </a:pPr>
            <a:endParaRPr lang="en-US" altLang="ja-JP" sz="1900" dirty="0"/>
          </a:p>
          <a:p>
            <a:pPr marL="0" indent="0">
              <a:lnSpc>
                <a:spcPct val="120000"/>
              </a:lnSpc>
              <a:spcBef>
                <a:spcPts val="500"/>
              </a:spcBef>
              <a:buNone/>
            </a:pPr>
            <a:r>
              <a:rPr lang="ja-JP" altLang="en-US" sz="1900" dirty="0"/>
              <a:t>手続きへの影響</a:t>
            </a:r>
            <a:endParaRPr lang="en-US" altLang="ja-JP" sz="1900" dirty="0"/>
          </a:p>
          <a:p>
            <a:pPr>
              <a:lnSpc>
                <a:spcPct val="120000"/>
              </a:lnSpc>
              <a:spcBef>
                <a:spcPts val="500"/>
              </a:spcBef>
            </a:pPr>
            <a:r>
              <a:rPr lang="ja-JP" altLang="en-US" sz="1900" dirty="0"/>
              <a:t>支払証拠書類の提出が定期的（月次から四半期の間）に必要となります。</a:t>
            </a:r>
            <a:endParaRPr lang="en-US" altLang="ja-JP" sz="1900" dirty="0"/>
          </a:p>
          <a:p>
            <a:pPr>
              <a:lnSpc>
                <a:spcPct val="120000"/>
              </a:lnSpc>
              <a:spcBef>
                <a:spcPts val="500"/>
              </a:spcBef>
            </a:pPr>
            <a:endParaRPr lang="en-US" altLang="ja-JP" sz="1900" dirty="0"/>
          </a:p>
          <a:p>
            <a:pPr marL="0" indent="0">
              <a:lnSpc>
                <a:spcPct val="120000"/>
              </a:lnSpc>
              <a:spcBef>
                <a:spcPts val="500"/>
              </a:spcBef>
              <a:buNone/>
            </a:pPr>
            <a:r>
              <a:rPr lang="ja-JP" altLang="en-US" sz="1900" dirty="0"/>
              <a:t>留意点</a:t>
            </a:r>
            <a:endParaRPr lang="en-US" altLang="ja-JP" sz="1900" dirty="0"/>
          </a:p>
          <a:p>
            <a:pPr>
              <a:lnSpc>
                <a:spcPct val="120000"/>
              </a:lnSpc>
              <a:spcBef>
                <a:spcPts val="500"/>
              </a:spcBef>
            </a:pPr>
            <a:r>
              <a:rPr lang="ja-JP" altLang="en-US" sz="1900" dirty="0"/>
              <a:t>通帳コピーによる残高確認（収支管理簿と通帳の残高が一致していることの確認）は、例えば月末時点の残高で突合するなど従来どおり実施してください。</a:t>
            </a:r>
            <a:endParaRPr lang="en-US" altLang="ja-JP" sz="19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18</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月次精算報告の変更</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
        <p:nvSpPr>
          <p:cNvPr id="7" name="正方形/長方形 6">
            <a:extLst>
              <a:ext uri="{FF2B5EF4-FFF2-40B4-BE49-F238E27FC236}">
                <a16:creationId xmlns:a16="http://schemas.microsoft.com/office/drawing/2014/main" id="{A3A0295C-CCA6-47C6-9904-AAAFF1ACC85C}"/>
              </a:ext>
            </a:extLst>
          </p:cNvPr>
          <p:cNvSpPr/>
          <p:nvPr/>
        </p:nvSpPr>
        <p:spPr>
          <a:xfrm>
            <a:off x="7584000" y="0"/>
            <a:ext cx="4608000" cy="936072"/>
          </a:xfrm>
          <a:prstGeom prst="rect">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300"/>
              </a:spcBef>
            </a:pPr>
            <a:r>
              <a:rPr lang="en-US" altLang="ja-JP" sz="1600" b="1" dirty="0">
                <a:solidFill>
                  <a:schemeClr val="tx1"/>
                </a:solidFill>
              </a:rPr>
              <a:t>19</a:t>
            </a:r>
            <a:r>
              <a:rPr lang="ja-JP" altLang="en-US" sz="1600" b="1" dirty="0">
                <a:solidFill>
                  <a:schemeClr val="tx1"/>
                </a:solidFill>
              </a:rPr>
              <a:t>＆</a:t>
            </a:r>
            <a:r>
              <a:rPr lang="en-US" altLang="ja-JP" sz="1600" b="1" dirty="0">
                <a:solidFill>
                  <a:schemeClr val="tx1"/>
                </a:solidFill>
              </a:rPr>
              <a:t>20</a:t>
            </a:r>
            <a:r>
              <a:rPr lang="ja-JP" altLang="en-US" sz="1600" b="1" dirty="0">
                <a:solidFill>
                  <a:schemeClr val="tx1"/>
                </a:solidFill>
              </a:rPr>
              <a:t>年度採択事業では、本変更の適用は事業に応じて個別判断を可能としています。</a:t>
            </a:r>
            <a:br>
              <a:rPr lang="en-US" altLang="ja-JP" sz="1600" b="1" dirty="0">
                <a:solidFill>
                  <a:schemeClr val="tx1"/>
                </a:solidFill>
              </a:rPr>
            </a:br>
            <a:r>
              <a:rPr lang="ja-JP" altLang="en-US" sz="1600" b="1" dirty="0">
                <a:solidFill>
                  <a:schemeClr val="tx1"/>
                </a:solidFill>
              </a:rPr>
              <a:t>資金分配団体の指示に従ってご対応ください。</a:t>
            </a:r>
            <a:endParaRPr lang="en-US" altLang="ja-JP" sz="1600" b="1" dirty="0">
              <a:solidFill>
                <a:schemeClr val="tx1"/>
              </a:solidFill>
            </a:endParaRPr>
          </a:p>
        </p:txBody>
      </p:sp>
    </p:spTree>
    <p:extLst>
      <p:ext uri="{BB962C8B-B14F-4D97-AF65-F5344CB8AC3E}">
        <p14:creationId xmlns:p14="http://schemas.microsoft.com/office/powerpoint/2010/main" val="2384105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F396F11-8C10-423D-AEC7-29A14E731B92}"/>
              </a:ext>
            </a:extLst>
          </p:cNvPr>
          <p:cNvSpPr>
            <a:spLocks noGrp="1"/>
          </p:cNvSpPr>
          <p:nvPr>
            <p:ph type="sldNum" sz="quarter" idx="12"/>
          </p:nvPr>
        </p:nvSpPr>
        <p:spPr/>
        <p:txBody>
          <a:bodyPr/>
          <a:lstStyle/>
          <a:p>
            <a:fld id="{A1F6A0AC-F2C6-4C21-B4A0-CF4BD5AB1286}" type="slidenum">
              <a:rPr lang="ja-JP" altLang="en-US" smtClean="0"/>
              <a:pPr/>
              <a:t>1</a:t>
            </a:fld>
            <a:endParaRPr lang="ja-JP" altLang="en-US"/>
          </a:p>
        </p:txBody>
      </p:sp>
      <p:sp>
        <p:nvSpPr>
          <p:cNvPr id="4" name="タイトル 3">
            <a:extLst>
              <a:ext uri="{FF2B5EF4-FFF2-40B4-BE49-F238E27FC236}">
                <a16:creationId xmlns:a16="http://schemas.microsoft.com/office/drawing/2014/main" id="{50D57E21-1C92-4D83-AA46-8F240B249368}"/>
              </a:ext>
            </a:extLst>
          </p:cNvPr>
          <p:cNvSpPr>
            <a:spLocks noGrp="1"/>
          </p:cNvSpPr>
          <p:nvPr>
            <p:ph type="title"/>
          </p:nvPr>
        </p:nvSpPr>
        <p:spPr/>
        <p:txBody>
          <a:bodyPr/>
          <a:lstStyle/>
          <a:p>
            <a:r>
              <a:rPr kumimoji="1" lang="ja-JP" altLang="en-US"/>
              <a:t>目次</a:t>
            </a:r>
          </a:p>
        </p:txBody>
      </p:sp>
      <p:sp>
        <p:nvSpPr>
          <p:cNvPr id="5" name="フッター プレースホルダー 4">
            <a:extLst>
              <a:ext uri="{FF2B5EF4-FFF2-40B4-BE49-F238E27FC236}">
                <a16:creationId xmlns:a16="http://schemas.microsoft.com/office/drawing/2014/main" id="{83FCAB08-D772-45E0-9C08-8BA6C590FD7D}"/>
              </a:ext>
            </a:extLst>
          </p:cNvPr>
          <p:cNvSpPr>
            <a:spLocks noGrp="1"/>
          </p:cNvSpPr>
          <p:nvPr>
            <p:ph type="ftr" sz="quarter" idx="11"/>
          </p:nvPr>
        </p:nvSpPr>
        <p:spPr/>
        <p:txBody>
          <a:bodyPr/>
          <a:lstStyle/>
          <a:p>
            <a:r>
              <a:rPr lang="en-US" altLang="ja-JP"/>
              <a:t>Copy right © JANPIA 2021</a:t>
            </a:r>
            <a:endParaRPr lang="ja-JP" altLang="en-US"/>
          </a:p>
        </p:txBody>
      </p:sp>
      <p:sp>
        <p:nvSpPr>
          <p:cNvPr id="14" name="コンテンツ プレースホルダー 1">
            <a:extLst>
              <a:ext uri="{FF2B5EF4-FFF2-40B4-BE49-F238E27FC236}">
                <a16:creationId xmlns:a16="http://schemas.microsoft.com/office/drawing/2014/main" id="{D8F6DD5A-4011-4F5F-BCCC-4A1E77D3F026}"/>
              </a:ext>
            </a:extLst>
          </p:cNvPr>
          <p:cNvSpPr txBox="1">
            <a:spLocks/>
          </p:cNvSpPr>
          <p:nvPr/>
        </p:nvSpPr>
        <p:spPr>
          <a:xfrm>
            <a:off x="394984" y="1573428"/>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1. </a:t>
            </a:r>
            <a:r>
              <a:rPr lang="ja-JP" altLang="en-US" sz="2400" b="1">
                <a:solidFill>
                  <a:schemeClr val="bg1"/>
                </a:solidFill>
                <a:latin typeface="メイリオ" panose="020B0604030504040204" pitchFamily="50" charset="-128"/>
                <a:ea typeface="メイリオ" panose="020B0604030504040204" pitchFamily="50" charset="-128"/>
              </a:rPr>
              <a:t>はじめに</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5" name="コンテンツ プレースホルダー 1">
            <a:extLst>
              <a:ext uri="{FF2B5EF4-FFF2-40B4-BE49-F238E27FC236}">
                <a16:creationId xmlns:a16="http://schemas.microsoft.com/office/drawing/2014/main" id="{D05C02C7-B22B-4605-9CC4-54321C7DD632}"/>
              </a:ext>
            </a:extLst>
          </p:cNvPr>
          <p:cNvSpPr txBox="1">
            <a:spLocks/>
          </p:cNvSpPr>
          <p:nvPr/>
        </p:nvSpPr>
        <p:spPr>
          <a:xfrm>
            <a:off x="394984" y="2769783"/>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2. 2022</a:t>
            </a:r>
            <a:r>
              <a:rPr lang="ja-JP" altLang="en-US" sz="2400" b="1">
                <a:solidFill>
                  <a:schemeClr val="bg1"/>
                </a:solidFill>
                <a:latin typeface="メイリオ" panose="020B0604030504040204" pitchFamily="50" charset="-128"/>
                <a:ea typeface="メイリオ" panose="020B0604030504040204" pitchFamily="50" charset="-128"/>
              </a:rPr>
              <a:t>年度からの主な変更</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6" name="コンテンツ プレースホルダー 1">
            <a:extLst>
              <a:ext uri="{FF2B5EF4-FFF2-40B4-BE49-F238E27FC236}">
                <a16:creationId xmlns:a16="http://schemas.microsoft.com/office/drawing/2014/main" id="{14BB9E4A-E2D0-4F33-B593-69162FA61866}"/>
              </a:ext>
            </a:extLst>
          </p:cNvPr>
          <p:cNvSpPr txBox="1">
            <a:spLocks/>
          </p:cNvSpPr>
          <p:nvPr/>
        </p:nvSpPr>
        <p:spPr>
          <a:xfrm>
            <a:off x="394984" y="3966138"/>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3. 2021</a:t>
            </a:r>
            <a:r>
              <a:rPr lang="ja-JP" altLang="en-US" sz="2400"/>
              <a:t>年度 年度末精算対応</a:t>
            </a:r>
            <a:endParaRPr lang="en-US" altLang="ja-JP" sz="2400"/>
          </a:p>
        </p:txBody>
      </p:sp>
      <p:sp>
        <p:nvSpPr>
          <p:cNvPr id="17" name="コンテンツ プレースホルダー 1">
            <a:extLst>
              <a:ext uri="{FF2B5EF4-FFF2-40B4-BE49-F238E27FC236}">
                <a16:creationId xmlns:a16="http://schemas.microsoft.com/office/drawing/2014/main" id="{EA522034-B2C5-437E-A621-A8FE3936D2FE}"/>
              </a:ext>
            </a:extLst>
          </p:cNvPr>
          <p:cNvSpPr txBox="1">
            <a:spLocks/>
          </p:cNvSpPr>
          <p:nvPr/>
        </p:nvSpPr>
        <p:spPr>
          <a:xfrm>
            <a:off x="394984" y="5162493"/>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4.</a:t>
            </a:r>
            <a:r>
              <a:rPr lang="ja-JP" altLang="en-US" sz="2400"/>
              <a:t> 新精算様式への移行対応</a:t>
            </a:r>
            <a:endParaRPr lang="en-US" altLang="ja-JP" sz="2400"/>
          </a:p>
        </p:txBody>
      </p:sp>
    </p:spTree>
    <p:extLst>
      <p:ext uri="{BB962C8B-B14F-4D97-AF65-F5344CB8AC3E}">
        <p14:creationId xmlns:p14="http://schemas.microsoft.com/office/powerpoint/2010/main" val="48364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F396F11-8C10-423D-AEC7-29A14E731B92}"/>
              </a:ext>
            </a:extLst>
          </p:cNvPr>
          <p:cNvSpPr>
            <a:spLocks noGrp="1"/>
          </p:cNvSpPr>
          <p:nvPr>
            <p:ph type="sldNum" sz="quarter" idx="12"/>
          </p:nvPr>
        </p:nvSpPr>
        <p:spPr/>
        <p:txBody>
          <a:bodyPr/>
          <a:lstStyle/>
          <a:p>
            <a:fld id="{A1F6A0AC-F2C6-4C21-B4A0-CF4BD5AB1286}" type="slidenum">
              <a:rPr lang="ja-JP" altLang="en-US" smtClean="0"/>
              <a:pPr/>
              <a:t>19</a:t>
            </a:fld>
            <a:endParaRPr lang="ja-JP" altLang="en-US"/>
          </a:p>
        </p:txBody>
      </p:sp>
      <p:sp>
        <p:nvSpPr>
          <p:cNvPr id="4" name="タイトル 3">
            <a:extLst>
              <a:ext uri="{FF2B5EF4-FFF2-40B4-BE49-F238E27FC236}">
                <a16:creationId xmlns:a16="http://schemas.microsoft.com/office/drawing/2014/main" id="{50D57E21-1C92-4D83-AA46-8F240B249368}"/>
              </a:ext>
            </a:extLst>
          </p:cNvPr>
          <p:cNvSpPr>
            <a:spLocks noGrp="1"/>
          </p:cNvSpPr>
          <p:nvPr>
            <p:ph type="title"/>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83FCAB08-D772-45E0-9C08-8BA6C590FD7D}"/>
              </a:ext>
            </a:extLst>
          </p:cNvPr>
          <p:cNvSpPr>
            <a:spLocks noGrp="1"/>
          </p:cNvSpPr>
          <p:nvPr>
            <p:ph type="ftr" sz="quarter" idx="11"/>
          </p:nvPr>
        </p:nvSpPr>
        <p:spPr/>
        <p:txBody>
          <a:bodyPr/>
          <a:lstStyle/>
          <a:p>
            <a:r>
              <a:rPr lang="en-US" altLang="ja-JP"/>
              <a:t>Copy right © JANPIA 2021</a:t>
            </a:r>
            <a:endParaRPr lang="ja-JP" altLang="en-US"/>
          </a:p>
        </p:txBody>
      </p:sp>
      <p:sp>
        <p:nvSpPr>
          <p:cNvPr id="10" name="コンテンツ プレースホルダー 1">
            <a:extLst>
              <a:ext uri="{FF2B5EF4-FFF2-40B4-BE49-F238E27FC236}">
                <a16:creationId xmlns:a16="http://schemas.microsoft.com/office/drawing/2014/main" id="{60780159-C297-4F46-972E-F1C28724974C}"/>
              </a:ext>
            </a:extLst>
          </p:cNvPr>
          <p:cNvSpPr txBox="1">
            <a:spLocks/>
          </p:cNvSpPr>
          <p:nvPr/>
        </p:nvSpPr>
        <p:spPr>
          <a:xfrm>
            <a:off x="394984" y="1573428"/>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1. </a:t>
            </a:r>
            <a:r>
              <a:rPr lang="ja-JP" altLang="en-US" sz="2400" b="1">
                <a:solidFill>
                  <a:schemeClr val="bg1"/>
                </a:solidFill>
                <a:latin typeface="メイリオ" panose="020B0604030504040204" pitchFamily="50" charset="-128"/>
                <a:ea typeface="メイリオ" panose="020B0604030504040204" pitchFamily="50" charset="-128"/>
              </a:rPr>
              <a:t>はじめに</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1" name="コンテンツ プレースホルダー 1">
            <a:extLst>
              <a:ext uri="{FF2B5EF4-FFF2-40B4-BE49-F238E27FC236}">
                <a16:creationId xmlns:a16="http://schemas.microsoft.com/office/drawing/2014/main" id="{D84DF16E-9721-40CE-906D-53FFE02E271F}"/>
              </a:ext>
            </a:extLst>
          </p:cNvPr>
          <p:cNvSpPr txBox="1">
            <a:spLocks/>
          </p:cNvSpPr>
          <p:nvPr/>
        </p:nvSpPr>
        <p:spPr>
          <a:xfrm>
            <a:off x="394984" y="2769783"/>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2. 2022</a:t>
            </a:r>
            <a:r>
              <a:rPr lang="ja-JP" altLang="en-US" sz="2400" b="1">
                <a:solidFill>
                  <a:schemeClr val="bg1"/>
                </a:solidFill>
                <a:latin typeface="メイリオ" panose="020B0604030504040204" pitchFamily="50" charset="-128"/>
                <a:ea typeface="メイリオ" panose="020B0604030504040204" pitchFamily="50" charset="-128"/>
              </a:rPr>
              <a:t>年度からの主な変更</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2" name="コンテンツ プレースホルダー 1">
            <a:extLst>
              <a:ext uri="{FF2B5EF4-FFF2-40B4-BE49-F238E27FC236}">
                <a16:creationId xmlns:a16="http://schemas.microsoft.com/office/drawing/2014/main" id="{6D0D178F-64E5-4FF5-AF2A-E93CA2A5622D}"/>
              </a:ext>
            </a:extLst>
          </p:cNvPr>
          <p:cNvSpPr txBox="1">
            <a:spLocks/>
          </p:cNvSpPr>
          <p:nvPr/>
        </p:nvSpPr>
        <p:spPr>
          <a:xfrm>
            <a:off x="394984" y="3966138"/>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3. 2021</a:t>
            </a:r>
            <a:r>
              <a:rPr lang="ja-JP" altLang="en-US" sz="2400"/>
              <a:t>年度 年度末精算対応</a:t>
            </a:r>
            <a:endParaRPr lang="en-US" altLang="ja-JP" sz="2400"/>
          </a:p>
        </p:txBody>
      </p:sp>
      <p:sp>
        <p:nvSpPr>
          <p:cNvPr id="13" name="コンテンツ プレースホルダー 1">
            <a:extLst>
              <a:ext uri="{FF2B5EF4-FFF2-40B4-BE49-F238E27FC236}">
                <a16:creationId xmlns:a16="http://schemas.microsoft.com/office/drawing/2014/main" id="{E38ACCC2-C4FE-4E9B-9087-5064664733EC}"/>
              </a:ext>
            </a:extLst>
          </p:cNvPr>
          <p:cNvSpPr txBox="1">
            <a:spLocks/>
          </p:cNvSpPr>
          <p:nvPr/>
        </p:nvSpPr>
        <p:spPr>
          <a:xfrm>
            <a:off x="394984" y="5162493"/>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4.</a:t>
            </a:r>
            <a:r>
              <a:rPr lang="ja-JP" altLang="en-US" sz="2400"/>
              <a:t> 新精算様式への移行対応</a:t>
            </a:r>
            <a:endParaRPr lang="en-US" altLang="ja-JP" sz="2400"/>
          </a:p>
        </p:txBody>
      </p:sp>
      <p:cxnSp>
        <p:nvCxnSpPr>
          <p:cNvPr id="19" name="直線コネクタ 18">
            <a:extLst>
              <a:ext uri="{FF2B5EF4-FFF2-40B4-BE49-F238E27FC236}">
                <a16:creationId xmlns:a16="http://schemas.microsoft.com/office/drawing/2014/main" id="{AB25B5F4-ADD9-4CFA-9EB0-CEEF7DB9F9B4}"/>
              </a:ext>
            </a:extLst>
          </p:cNvPr>
          <p:cNvCxnSpPr/>
          <p:nvPr/>
        </p:nvCxnSpPr>
        <p:spPr>
          <a:xfrm>
            <a:off x="6761407" y="3976524"/>
            <a:ext cx="4752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0" name="コンテンツ プレースホルダー 1">
            <a:extLst>
              <a:ext uri="{FF2B5EF4-FFF2-40B4-BE49-F238E27FC236}">
                <a16:creationId xmlns:a16="http://schemas.microsoft.com/office/drawing/2014/main" id="{38384CBC-9C00-4939-BE8F-D1E69B1B2CD8}"/>
              </a:ext>
            </a:extLst>
          </p:cNvPr>
          <p:cNvSpPr txBox="1">
            <a:spLocks/>
          </p:cNvSpPr>
          <p:nvPr/>
        </p:nvSpPr>
        <p:spPr>
          <a:xfrm>
            <a:off x="6761407" y="3599512"/>
            <a:ext cx="4752000" cy="346530"/>
          </a:xfrm>
          <a:prstGeom prst="rect">
            <a:avLst/>
          </a:prstGeom>
          <a:noFill/>
          <a:ln>
            <a:noFill/>
          </a:ln>
          <a:effectLst/>
        </p:spPr>
        <p:txBody>
          <a:bodyPr vert="horz" lIns="91440" tIns="45720" rIns="7200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None/>
            </a:pPr>
            <a:r>
              <a:rPr lang="ja-JP" altLang="en-US" sz="2000"/>
              <a:t>説明事項</a:t>
            </a:r>
            <a:endParaRPr lang="en-US" altLang="ja-JP" sz="2000"/>
          </a:p>
        </p:txBody>
      </p:sp>
      <p:sp>
        <p:nvSpPr>
          <p:cNvPr id="21" name="二等辺三角形 20">
            <a:extLst>
              <a:ext uri="{FF2B5EF4-FFF2-40B4-BE49-F238E27FC236}">
                <a16:creationId xmlns:a16="http://schemas.microsoft.com/office/drawing/2014/main" id="{1CFD1020-AB3A-40CF-8592-F66071585581}"/>
              </a:ext>
            </a:extLst>
          </p:cNvPr>
          <p:cNvSpPr/>
          <p:nvPr/>
        </p:nvSpPr>
        <p:spPr>
          <a:xfrm rot="5400000">
            <a:off x="6002338" y="4300530"/>
            <a:ext cx="936001" cy="28800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コンテンツ プレースホルダー 1">
            <a:extLst>
              <a:ext uri="{FF2B5EF4-FFF2-40B4-BE49-F238E27FC236}">
                <a16:creationId xmlns:a16="http://schemas.microsoft.com/office/drawing/2014/main" id="{CCBF921B-480A-415F-99C8-D66E62DC5FE1}"/>
              </a:ext>
            </a:extLst>
          </p:cNvPr>
          <p:cNvSpPr>
            <a:spLocks noGrp="1"/>
          </p:cNvSpPr>
          <p:nvPr>
            <p:ph idx="1"/>
          </p:nvPr>
        </p:nvSpPr>
        <p:spPr>
          <a:xfrm>
            <a:off x="6761407" y="4076954"/>
            <a:ext cx="4860000" cy="1369253"/>
          </a:xfrm>
          <a:solidFill>
            <a:schemeClr val="bg1"/>
          </a:solidFill>
          <a:ln>
            <a:noFill/>
          </a:ln>
          <a:effectLst/>
        </p:spPr>
        <p:txBody>
          <a:bodyPr rIns="72000">
            <a:noAutofit/>
          </a:bodyPr>
          <a:lstStyle/>
          <a:p>
            <a:pPr marL="355600" indent="-355600">
              <a:lnSpc>
                <a:spcPct val="100000"/>
              </a:lnSpc>
              <a:spcBef>
                <a:spcPts val="800"/>
              </a:spcBef>
            </a:pPr>
            <a:r>
              <a:rPr lang="ja-JP" altLang="en-US" sz="2000"/>
              <a:t>年度末精算における変更点</a:t>
            </a:r>
          </a:p>
          <a:p>
            <a:pPr marL="355600" indent="-355600">
              <a:lnSpc>
                <a:spcPct val="100000"/>
              </a:lnSpc>
              <a:spcBef>
                <a:spcPts val="800"/>
              </a:spcBef>
            </a:pPr>
            <a:r>
              <a:rPr lang="ja-JP" altLang="en-US" sz="2000"/>
              <a:t>精算様式の取り扱い</a:t>
            </a:r>
          </a:p>
          <a:p>
            <a:pPr marL="355600" indent="-355600">
              <a:lnSpc>
                <a:spcPct val="100000"/>
              </a:lnSpc>
              <a:spcBef>
                <a:spcPts val="800"/>
              </a:spcBef>
            </a:pPr>
            <a:r>
              <a:rPr lang="ja-JP" altLang="en-US" sz="2000"/>
              <a:t>年度末精算手続きの概要</a:t>
            </a:r>
          </a:p>
        </p:txBody>
      </p:sp>
    </p:spTree>
    <p:extLst>
      <p:ext uri="{BB962C8B-B14F-4D97-AF65-F5344CB8AC3E}">
        <p14:creationId xmlns:p14="http://schemas.microsoft.com/office/powerpoint/2010/main" val="2241898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020859"/>
            <a:ext cx="11016000" cy="5297557"/>
          </a:xfrm>
        </p:spPr>
        <p:txBody>
          <a:bodyPr>
            <a:noAutofit/>
          </a:bodyPr>
          <a:lstStyle/>
          <a:p>
            <a:pPr marL="358775" indent="-358775">
              <a:lnSpc>
                <a:spcPct val="110000"/>
              </a:lnSpc>
              <a:spcBef>
                <a:spcPts val="300"/>
              </a:spcBef>
            </a:pPr>
            <a:r>
              <a:rPr lang="ja-JP" altLang="en-US" sz="2000" b="1" dirty="0"/>
              <a:t>精算様式の提出が一部不要となります。</a:t>
            </a:r>
            <a:endParaRPr lang="en-US" altLang="ja-JP" sz="2000" b="1" dirty="0"/>
          </a:p>
          <a:p>
            <a:pPr marL="893763" lvl="1" indent="-173038">
              <a:lnSpc>
                <a:spcPct val="110000"/>
              </a:lnSpc>
              <a:spcBef>
                <a:spcPts val="300"/>
              </a:spcBef>
            </a:pPr>
            <a:r>
              <a:rPr kumimoji="1" lang="ja-JP" altLang="en-US" sz="1800" dirty="0"/>
              <a:t>「助成期間合計での助成額確定」「科目間流用の適用緩和」「精算添付書類の</a:t>
            </a:r>
            <a:r>
              <a:rPr lang="ja-JP" altLang="en-US" sz="1800" dirty="0"/>
              <a:t>簡略化</a:t>
            </a:r>
            <a:r>
              <a:rPr kumimoji="1" lang="ja-JP" altLang="en-US" sz="1800" dirty="0"/>
              <a:t>」に伴う変更です。</a:t>
            </a:r>
            <a:r>
              <a:rPr kumimoji="1" lang="en-US" altLang="ja-JP" sz="1800" dirty="0"/>
              <a:t>2021</a:t>
            </a:r>
            <a:r>
              <a:rPr kumimoji="1" lang="ja-JP" altLang="en-US" sz="1800" dirty="0"/>
              <a:t>年度の年度末精算時に提出が省略できる精算様式は次頁でご説明します。</a:t>
            </a:r>
            <a:endParaRPr lang="en-US" altLang="ja-JP" sz="1800" dirty="0"/>
          </a:p>
          <a:p>
            <a:pPr marL="358775" indent="-358775">
              <a:lnSpc>
                <a:spcPct val="110000"/>
              </a:lnSpc>
              <a:spcBef>
                <a:spcPts val="300"/>
              </a:spcBef>
            </a:pPr>
            <a:endParaRPr kumimoji="1" lang="en-US" altLang="ja-JP" sz="1800" b="1" dirty="0"/>
          </a:p>
          <a:p>
            <a:pPr marL="358775" indent="-358775">
              <a:lnSpc>
                <a:spcPct val="110000"/>
              </a:lnSpc>
              <a:spcBef>
                <a:spcPts val="300"/>
              </a:spcBef>
            </a:pPr>
            <a:r>
              <a:rPr kumimoji="1" lang="ja-JP" altLang="en-US" sz="2000" b="1" dirty="0"/>
              <a:t>年度末精算前後の資金計画の変更手続きが一部</a:t>
            </a:r>
            <a:r>
              <a:rPr lang="ja-JP" altLang="en-US" sz="2000" b="1" dirty="0"/>
              <a:t>不要となります</a:t>
            </a:r>
            <a:r>
              <a:rPr kumimoji="1" lang="ja-JP" altLang="en-US" sz="2000" b="1" dirty="0"/>
              <a:t>。</a:t>
            </a:r>
            <a:endParaRPr kumimoji="1" lang="en-US" altLang="ja-JP" sz="2000" dirty="0"/>
          </a:p>
          <a:p>
            <a:pPr marL="457200" lvl="1" indent="0">
              <a:lnSpc>
                <a:spcPct val="110000"/>
              </a:lnSpc>
              <a:spcBef>
                <a:spcPts val="300"/>
              </a:spcBef>
              <a:buNone/>
            </a:pPr>
            <a:r>
              <a:rPr lang="en-US" altLang="ja-JP" sz="1800" b="1" dirty="0"/>
              <a:t>【</a:t>
            </a:r>
            <a:r>
              <a:rPr lang="ja-JP" altLang="en-US" sz="1800" b="1" dirty="0"/>
              <a:t>精算前</a:t>
            </a:r>
            <a:r>
              <a:rPr lang="en-US" altLang="ja-JP" sz="1800" b="1" dirty="0"/>
              <a:t>】</a:t>
            </a:r>
            <a:r>
              <a:rPr lang="ja-JP" altLang="en-US" sz="1800" b="1" dirty="0"/>
              <a:t>年度末精算のための資金計画変更は不要です</a:t>
            </a:r>
            <a:endParaRPr lang="en-US" altLang="ja-JP" sz="1800" b="1" dirty="0"/>
          </a:p>
          <a:p>
            <a:pPr marL="893763" lvl="2" indent="-173038">
              <a:lnSpc>
                <a:spcPct val="110000"/>
              </a:lnSpc>
              <a:spcBef>
                <a:spcPts val="300"/>
              </a:spcBef>
            </a:pPr>
            <a:r>
              <a:rPr kumimoji="1" lang="ja-JP" altLang="en-US" sz="1800" dirty="0"/>
              <a:t>科目間流用の規定を踏まえた会計科目別の内訳調整、確定助成額計算のための自己資金の調整は不要です。</a:t>
            </a:r>
            <a:br>
              <a:rPr lang="en-US" altLang="ja-JP" sz="1800" dirty="0"/>
            </a:br>
            <a:r>
              <a:rPr lang="en-US" altLang="ja-JP" sz="1700" dirty="0"/>
              <a:t>※</a:t>
            </a:r>
            <a:r>
              <a:rPr lang="ja-JP" altLang="en-US" sz="1700" dirty="0"/>
              <a:t>このご案内は、プロジェクト管理上必要と判断された資金計画の変更を制限するものではありません。</a:t>
            </a:r>
            <a:br>
              <a:rPr lang="en-US" altLang="ja-JP" sz="1800" dirty="0"/>
            </a:br>
            <a:r>
              <a:rPr lang="en-US" altLang="ja-JP" sz="1700" dirty="0"/>
              <a:t>※</a:t>
            </a:r>
            <a:r>
              <a:rPr lang="ja-JP" altLang="en-US" sz="1700" dirty="0"/>
              <a:t>事業完了前には、事業完了時精算に向けた資金計画の調整が必要か資金分配団体とご相談ください。</a:t>
            </a:r>
            <a:br>
              <a:rPr lang="en-US" altLang="ja-JP" sz="1700" dirty="0"/>
            </a:br>
            <a:r>
              <a:rPr lang="en-US" altLang="ja-JP" sz="1700" dirty="0"/>
              <a:t>※4</a:t>
            </a:r>
            <a:r>
              <a:rPr lang="ja-JP" altLang="en-US" sz="1700" dirty="0"/>
              <a:t>月の助成金申請額を変更したい場合、資金計画を変更する必要があります。</a:t>
            </a:r>
            <a:endParaRPr lang="en-US" altLang="ja-JP" sz="1700" dirty="0"/>
          </a:p>
          <a:p>
            <a:pPr marL="457200" lvl="1" indent="0">
              <a:lnSpc>
                <a:spcPct val="110000"/>
              </a:lnSpc>
              <a:spcBef>
                <a:spcPts val="300"/>
              </a:spcBef>
              <a:buNone/>
            </a:pPr>
            <a:r>
              <a:rPr lang="en-US" altLang="ja-JP" sz="1800" b="1" dirty="0"/>
              <a:t>【</a:t>
            </a:r>
            <a:r>
              <a:rPr lang="ja-JP" altLang="en-US" sz="1800" b="1" dirty="0"/>
              <a:t>精算後</a:t>
            </a:r>
            <a:r>
              <a:rPr lang="en-US" altLang="ja-JP" sz="1800" b="1" dirty="0"/>
              <a:t>】</a:t>
            </a:r>
            <a:r>
              <a:rPr lang="ja-JP" altLang="en-US" sz="1800" b="1" dirty="0"/>
              <a:t>精算金額（残額）の繰越しは不要です</a:t>
            </a:r>
            <a:endParaRPr lang="en-US" altLang="ja-JP" sz="1800" b="1" dirty="0"/>
          </a:p>
          <a:p>
            <a:pPr marL="893763" lvl="2" indent="-173038">
              <a:lnSpc>
                <a:spcPct val="110000"/>
              </a:lnSpc>
              <a:spcBef>
                <a:spcPts val="300"/>
              </a:spcBef>
            </a:pPr>
            <a:r>
              <a:rPr kumimoji="1" lang="ja-JP" altLang="en-US" sz="1800" dirty="0"/>
              <a:t>精算金額（</a:t>
            </a:r>
            <a:r>
              <a:rPr lang="ja-JP" altLang="en-US" sz="1800" dirty="0"/>
              <a:t>残額）</a:t>
            </a:r>
            <a:r>
              <a:rPr kumimoji="1" lang="ja-JP" altLang="en-US" sz="1800" dirty="0"/>
              <a:t>の計算</a:t>
            </a:r>
            <a:r>
              <a:rPr lang="ja-JP" altLang="en-US" sz="1800" dirty="0"/>
              <a:t>および返還</a:t>
            </a:r>
            <a:r>
              <a:rPr kumimoji="1" lang="ja-JP" altLang="en-US" sz="1800" dirty="0"/>
              <a:t>は、事業完了時精算でまとめて行います。</a:t>
            </a:r>
            <a:endParaRPr lang="en-US" altLang="ja-JP" sz="1800" dirty="0"/>
          </a:p>
          <a:p>
            <a:pPr marL="985838" lvl="2" indent="-265113">
              <a:lnSpc>
                <a:spcPct val="110000"/>
              </a:lnSpc>
              <a:spcBef>
                <a:spcPts val="300"/>
              </a:spcBef>
            </a:pPr>
            <a:endParaRPr kumimoji="1" lang="en-US" altLang="ja-JP" sz="1800" dirty="0"/>
          </a:p>
          <a:p>
            <a:pPr marL="358775" indent="-358775">
              <a:lnSpc>
                <a:spcPct val="110000"/>
              </a:lnSpc>
              <a:spcBef>
                <a:spcPts val="300"/>
              </a:spcBef>
            </a:pPr>
            <a:r>
              <a:rPr kumimoji="1" lang="ja-JP" altLang="en-US" sz="2000" b="1" dirty="0"/>
              <a:t>助成システムへの入力が一部廃止されます。</a:t>
            </a:r>
            <a:endParaRPr lang="en-US" altLang="ja-JP" sz="1800" b="1" dirty="0"/>
          </a:p>
          <a:p>
            <a:pPr marL="893763" lvl="2" indent="-173038">
              <a:lnSpc>
                <a:spcPct val="110000"/>
              </a:lnSpc>
              <a:spcBef>
                <a:spcPts val="300"/>
              </a:spcBef>
            </a:pPr>
            <a:r>
              <a:rPr lang="ja-JP" altLang="en-US" sz="1800" dirty="0"/>
              <a:t>必要書類を助成システムにアップロードいただきますが、数値の入力は不要となります。</a:t>
            </a:r>
            <a:br>
              <a:rPr lang="en-US" altLang="ja-JP" sz="1800" dirty="0"/>
            </a:br>
            <a:r>
              <a:rPr lang="en-US" altLang="ja-JP" sz="1700" dirty="0"/>
              <a:t>※</a:t>
            </a:r>
            <a:r>
              <a:rPr lang="ja-JP" altLang="en-US" sz="1700" dirty="0"/>
              <a:t>詳細は助成システム操作の手引きを更新のうえご案内します。（</a:t>
            </a:r>
            <a:r>
              <a:rPr lang="en-US" altLang="ja-JP" sz="1700" dirty="0"/>
              <a:t>1</a:t>
            </a:r>
            <a:r>
              <a:rPr lang="ja-JP" altLang="en-US" sz="1700" dirty="0"/>
              <a:t>月下旬予定）</a:t>
            </a:r>
            <a:endParaRPr kumimoji="1" lang="en-US" altLang="ja-JP" sz="17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20</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年度末精算における変更点</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Tree>
    <p:extLst>
      <p:ext uri="{BB962C8B-B14F-4D97-AF65-F5344CB8AC3E}">
        <p14:creationId xmlns:p14="http://schemas.microsoft.com/office/powerpoint/2010/main" val="2113938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035175"/>
            <a:ext cx="11052000" cy="5295605"/>
          </a:xfrm>
        </p:spPr>
        <p:txBody>
          <a:bodyPr>
            <a:normAutofit/>
          </a:bodyPr>
          <a:lstStyle/>
          <a:p>
            <a:pPr marL="0" indent="0">
              <a:lnSpc>
                <a:spcPct val="120000"/>
              </a:lnSpc>
              <a:spcBef>
                <a:spcPts val="600"/>
              </a:spcBef>
              <a:buNone/>
            </a:pPr>
            <a:r>
              <a:rPr lang="en-US" altLang="ja-JP" sz="1900"/>
              <a:t>2021</a:t>
            </a:r>
            <a:r>
              <a:rPr lang="ja-JP" altLang="en-US" sz="1900"/>
              <a:t>年度の年度末精算は、従来の精算様式を用いつつ、ご紹介したルール変更を反映します。</a:t>
            </a:r>
            <a:br>
              <a:rPr lang="en-US" altLang="ja-JP" sz="1900"/>
            </a:br>
            <a:r>
              <a:rPr lang="ja-JP" altLang="en-US" sz="1900"/>
              <a:t>具体的には、各精算様式の取り扱いを以下のとおりとします。</a:t>
            </a:r>
            <a:endParaRPr lang="en-US" altLang="ja-JP" sz="190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21</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精算様式の取り扱い</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6" name="表 6">
            <a:extLst>
              <a:ext uri="{FF2B5EF4-FFF2-40B4-BE49-F238E27FC236}">
                <a16:creationId xmlns:a16="http://schemas.microsoft.com/office/drawing/2014/main" id="{F2B12CB0-95A4-441F-B74E-CE0DBC30665F}"/>
              </a:ext>
            </a:extLst>
          </p:cNvPr>
          <p:cNvGraphicFramePr>
            <a:graphicFrameLocks noGrp="1"/>
          </p:cNvGraphicFramePr>
          <p:nvPr>
            <p:extLst>
              <p:ext uri="{D42A27DB-BD31-4B8C-83A1-F6EECF244321}">
                <p14:modId xmlns:p14="http://schemas.microsoft.com/office/powerpoint/2010/main" val="796683195"/>
              </p:ext>
            </p:extLst>
          </p:nvPr>
        </p:nvGraphicFramePr>
        <p:xfrm>
          <a:off x="691700" y="1796923"/>
          <a:ext cx="10800000" cy="4559706"/>
        </p:xfrm>
        <a:graphic>
          <a:graphicData uri="http://schemas.openxmlformats.org/drawingml/2006/table">
            <a:tbl>
              <a:tblPr firstRow="1" bandRow="1">
                <a:tableStyleId>{5C22544A-7EE6-4342-B048-85BDC9FD1C3A}</a:tableStyleId>
              </a:tblPr>
              <a:tblGrid>
                <a:gridCol w="1296000">
                  <a:extLst>
                    <a:ext uri="{9D8B030D-6E8A-4147-A177-3AD203B41FA5}">
                      <a16:colId xmlns:a16="http://schemas.microsoft.com/office/drawing/2014/main" val="1070942913"/>
                    </a:ext>
                  </a:extLst>
                </a:gridCol>
                <a:gridCol w="2376000">
                  <a:extLst>
                    <a:ext uri="{9D8B030D-6E8A-4147-A177-3AD203B41FA5}">
                      <a16:colId xmlns:a16="http://schemas.microsoft.com/office/drawing/2014/main" val="1165248718"/>
                    </a:ext>
                  </a:extLst>
                </a:gridCol>
                <a:gridCol w="1044000">
                  <a:extLst>
                    <a:ext uri="{9D8B030D-6E8A-4147-A177-3AD203B41FA5}">
                      <a16:colId xmlns:a16="http://schemas.microsoft.com/office/drawing/2014/main" val="3546697650"/>
                    </a:ext>
                  </a:extLst>
                </a:gridCol>
                <a:gridCol w="6084000">
                  <a:extLst>
                    <a:ext uri="{9D8B030D-6E8A-4147-A177-3AD203B41FA5}">
                      <a16:colId xmlns:a16="http://schemas.microsoft.com/office/drawing/2014/main" val="3523003118"/>
                    </a:ext>
                  </a:extLst>
                </a:gridCol>
              </a:tblGrid>
              <a:tr h="475386">
                <a:tc gridSpan="2">
                  <a:txBody>
                    <a:bodyPr/>
                    <a:lstStyle/>
                    <a:p>
                      <a:pPr algn="ctr"/>
                      <a:r>
                        <a:rPr kumimoji="1" lang="ja-JP" altLang="en-US" sz="1300"/>
                        <a:t>経費精算報告書</a:t>
                      </a:r>
                    </a:p>
                  </a:txBody>
                  <a:tcPr/>
                </a:tc>
                <a:tc hMerge="1">
                  <a:txBody>
                    <a:bodyPr/>
                    <a:lstStyle/>
                    <a:p>
                      <a:endParaRPr kumimoji="1" lang="ja-JP" altLang="en-US" sz="1400"/>
                    </a:p>
                  </a:txBody>
                  <a:tcPr/>
                </a:tc>
                <a:tc>
                  <a:txBody>
                    <a:bodyPr/>
                    <a:lstStyle/>
                    <a:p>
                      <a:pPr algn="ctr"/>
                      <a:r>
                        <a:rPr kumimoji="1" lang="ja-JP" altLang="en-US" sz="1300"/>
                        <a:t>取り扱いの変更</a:t>
                      </a:r>
                    </a:p>
                  </a:txBody>
                  <a:tcPr/>
                </a:tc>
                <a:tc>
                  <a:txBody>
                    <a:bodyPr/>
                    <a:lstStyle/>
                    <a:p>
                      <a:pPr algn="ctr"/>
                      <a:r>
                        <a:rPr kumimoji="1" lang="en-US" altLang="ja-JP" sz="1300"/>
                        <a:t>2021</a:t>
                      </a:r>
                      <a:r>
                        <a:rPr kumimoji="1" lang="ja-JP" altLang="en-US" sz="1300"/>
                        <a:t>年度 年度末精算対応</a:t>
                      </a:r>
                      <a:endParaRPr kumimoji="1" lang="en-US" altLang="ja-JP" sz="1300"/>
                    </a:p>
                    <a:p>
                      <a:pPr algn="ctr"/>
                      <a:r>
                        <a:rPr kumimoji="1" lang="en-US" altLang="ja-JP" sz="1200" b="0"/>
                        <a:t>※</a:t>
                      </a:r>
                      <a:r>
                        <a:rPr kumimoji="1" lang="ja-JP" altLang="en-US" sz="1200" b="0"/>
                        <a:t>事業完了時精算は適用対象外</a:t>
                      </a:r>
                      <a:endParaRPr kumimoji="1" lang="en-US" altLang="ja-JP" sz="1200" b="0"/>
                    </a:p>
                  </a:txBody>
                  <a:tcPr/>
                </a:tc>
                <a:extLst>
                  <a:ext uri="{0D108BD9-81ED-4DB2-BD59-A6C34878D82A}">
                    <a16:rowId xmlns:a16="http://schemas.microsoft.com/office/drawing/2014/main" val="338967064"/>
                  </a:ext>
                </a:extLst>
              </a:tr>
              <a:tr h="279639">
                <a:tc gridSpan="2">
                  <a:txBody>
                    <a:bodyPr/>
                    <a:lstStyle/>
                    <a:p>
                      <a:r>
                        <a:rPr kumimoji="1" lang="ja-JP" altLang="en-US" sz="1300"/>
                        <a:t>表紙</a:t>
                      </a:r>
                    </a:p>
                  </a:txBody>
                  <a:tcPr/>
                </a:tc>
                <a:tc hMerge="1">
                  <a:txBody>
                    <a:bodyPr/>
                    <a:lstStyle/>
                    <a:p>
                      <a:endParaRPr kumimoji="1" lang="ja-JP" altLang="en-US" sz="1400"/>
                    </a:p>
                  </a:txBody>
                  <a:tcPr/>
                </a:tc>
                <a:tc>
                  <a:txBody>
                    <a:bodyPr/>
                    <a:lstStyle/>
                    <a:p>
                      <a:pPr algn="ctr"/>
                      <a:r>
                        <a:rPr kumimoji="1" lang="ja-JP" altLang="en-US" sz="1300"/>
                        <a:t>有</a:t>
                      </a:r>
                    </a:p>
                  </a:txBody>
                  <a:tcPr/>
                </a:tc>
                <a:tc>
                  <a:txBody>
                    <a:bodyPr/>
                    <a:lstStyle/>
                    <a:p>
                      <a:pPr marL="182563" indent="-182563">
                        <a:buFont typeface="Arial" panose="020B0604020202020204" pitchFamily="34" charset="0"/>
                        <a:buChar char="•"/>
                      </a:pPr>
                      <a:r>
                        <a:rPr kumimoji="1" lang="ja-JP" altLang="en-US" sz="1300" dirty="0"/>
                        <a:t>提出不要</a:t>
                      </a:r>
                    </a:p>
                  </a:txBody>
                  <a:tcPr/>
                </a:tc>
                <a:extLst>
                  <a:ext uri="{0D108BD9-81ED-4DB2-BD59-A6C34878D82A}">
                    <a16:rowId xmlns:a16="http://schemas.microsoft.com/office/drawing/2014/main" val="2142979384"/>
                  </a:ext>
                </a:extLst>
              </a:tr>
              <a:tr h="279639">
                <a:tc>
                  <a:txBody>
                    <a:bodyPr/>
                    <a:lstStyle/>
                    <a:p>
                      <a:r>
                        <a:rPr kumimoji="1" lang="ja-JP" altLang="en-US" sz="1300"/>
                        <a:t>精算様式</a:t>
                      </a:r>
                      <a:r>
                        <a:rPr kumimoji="1" lang="en-US" altLang="ja-JP" sz="1300"/>
                        <a:t>1</a:t>
                      </a:r>
                      <a:endParaRPr kumimoji="1" lang="ja-JP" altLang="en-US" sz="1300"/>
                    </a:p>
                  </a:txBody>
                  <a:tcPr/>
                </a:tc>
                <a:tc>
                  <a:txBody>
                    <a:bodyPr/>
                    <a:lstStyle/>
                    <a:p>
                      <a:r>
                        <a:rPr kumimoji="1" lang="ja-JP" altLang="en-US" sz="1300"/>
                        <a:t>総括表</a:t>
                      </a:r>
                    </a:p>
                  </a:txBody>
                  <a:tcPr/>
                </a:tc>
                <a:tc>
                  <a:txBody>
                    <a:bodyPr/>
                    <a:lstStyle/>
                    <a:p>
                      <a:pPr algn="ctr"/>
                      <a:r>
                        <a:rPr kumimoji="1" lang="ja-JP" altLang="en-US" sz="1300" dirty="0"/>
                        <a:t>有</a:t>
                      </a:r>
                    </a:p>
                  </a:txBody>
                  <a:tcPr/>
                </a:tc>
                <a:tc>
                  <a:txBody>
                    <a:bodyPr/>
                    <a:lstStyle/>
                    <a:p>
                      <a:pPr marL="182563" indent="-182563">
                        <a:buFont typeface="Arial" panose="020B0604020202020204" pitchFamily="34" charset="0"/>
                        <a:buChar char="•"/>
                      </a:pPr>
                      <a:r>
                        <a:rPr kumimoji="1" lang="ja-JP" altLang="en-US" sz="1300" dirty="0"/>
                        <a:t>作業不要（資金計画値の入力等）</a:t>
                      </a:r>
                    </a:p>
                  </a:txBody>
                  <a:tcPr/>
                </a:tc>
                <a:extLst>
                  <a:ext uri="{0D108BD9-81ED-4DB2-BD59-A6C34878D82A}">
                    <a16:rowId xmlns:a16="http://schemas.microsoft.com/office/drawing/2014/main" val="3065977996"/>
                  </a:ext>
                </a:extLst>
              </a:tr>
              <a:tr h="475386">
                <a:tc>
                  <a:txBody>
                    <a:bodyPr/>
                    <a:lstStyle/>
                    <a:p>
                      <a:r>
                        <a:rPr kumimoji="1" lang="ja-JP" altLang="en-US" sz="1300"/>
                        <a:t>精算様式</a:t>
                      </a:r>
                      <a:r>
                        <a:rPr kumimoji="1" lang="en-US" altLang="ja-JP" sz="1300"/>
                        <a:t>2</a:t>
                      </a:r>
                      <a:endParaRPr kumimoji="1" lang="ja-JP" altLang="en-US" sz="1300"/>
                    </a:p>
                  </a:txBody>
                  <a:tcPr/>
                </a:tc>
                <a:tc>
                  <a:txBody>
                    <a:bodyPr/>
                    <a:lstStyle/>
                    <a:p>
                      <a:r>
                        <a:rPr kumimoji="1" lang="ja-JP" altLang="en-US" sz="1300"/>
                        <a:t>支出明細書</a:t>
                      </a:r>
                    </a:p>
                  </a:txBody>
                  <a:tcPr/>
                </a:tc>
                <a:tc>
                  <a:txBody>
                    <a:bodyPr/>
                    <a:lstStyle/>
                    <a:p>
                      <a:pPr algn="ctr"/>
                      <a:r>
                        <a:rPr kumimoji="1" lang="ja-JP" altLang="en-US" sz="1300"/>
                        <a:t>有</a:t>
                      </a:r>
                    </a:p>
                  </a:txBody>
                  <a:tcPr/>
                </a:tc>
                <a:tc>
                  <a:txBody>
                    <a:bodyPr/>
                    <a:lstStyle/>
                    <a:p>
                      <a:pPr marL="182563" indent="-182563">
                        <a:buFont typeface="Arial" panose="020B0604020202020204" pitchFamily="34" charset="0"/>
                        <a:buChar char="•"/>
                      </a:pPr>
                      <a:r>
                        <a:rPr kumimoji="1" lang="ja-JP" altLang="en-US" sz="1300" b="0" u="none" dirty="0">
                          <a:solidFill>
                            <a:schemeClr val="tx1"/>
                          </a:solidFill>
                        </a:rPr>
                        <a:t>任意で利用</a:t>
                      </a:r>
                      <a:br>
                        <a:rPr kumimoji="1" lang="en-US" altLang="ja-JP" sz="1300" dirty="0">
                          <a:solidFill>
                            <a:schemeClr val="tx1"/>
                          </a:solidFill>
                        </a:rPr>
                      </a:br>
                      <a:r>
                        <a:rPr kumimoji="1" lang="en-US" altLang="ja-JP" sz="1300" dirty="0">
                          <a:solidFill>
                            <a:schemeClr val="tx1"/>
                          </a:solidFill>
                        </a:rPr>
                        <a:t>※</a:t>
                      </a:r>
                      <a:r>
                        <a:rPr kumimoji="1" lang="ja-JP" altLang="en-US" sz="1300" dirty="0">
                          <a:solidFill>
                            <a:schemeClr val="tx1"/>
                          </a:solidFill>
                        </a:rPr>
                        <a:t>利用しない場合、代わりに</a:t>
                      </a:r>
                      <a:r>
                        <a:rPr kumimoji="1" lang="ja-JP" altLang="en-US" sz="1300" b="1" u="sng" dirty="0">
                          <a:solidFill>
                            <a:schemeClr val="tx1"/>
                          </a:solidFill>
                        </a:rPr>
                        <a:t>収支管理簿等への付番が必要</a:t>
                      </a:r>
                      <a:endParaRPr kumimoji="1" lang="en-US" altLang="ja-JP" sz="1300" b="1" u="sng"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300" b="0" u="none" dirty="0">
                          <a:solidFill>
                            <a:schemeClr val="tx1"/>
                          </a:solidFill>
                        </a:rPr>
                        <a:t>➡資金分配団体の指示に従ってご対応ください</a:t>
                      </a:r>
                    </a:p>
                  </a:txBody>
                  <a:tcPr/>
                </a:tc>
                <a:extLst>
                  <a:ext uri="{0D108BD9-81ED-4DB2-BD59-A6C34878D82A}">
                    <a16:rowId xmlns:a16="http://schemas.microsoft.com/office/drawing/2014/main" val="1727425782"/>
                  </a:ext>
                </a:extLst>
              </a:tr>
              <a:tr h="279639">
                <a:tc>
                  <a:txBody>
                    <a:bodyPr/>
                    <a:lstStyle/>
                    <a:p>
                      <a:r>
                        <a:rPr kumimoji="1" lang="ja-JP" altLang="en-US" sz="1300"/>
                        <a:t>精算様式</a:t>
                      </a:r>
                      <a:r>
                        <a:rPr kumimoji="1" lang="en-US" altLang="ja-JP" sz="1300"/>
                        <a:t>3</a:t>
                      </a:r>
                      <a:endParaRPr kumimoji="1" lang="ja-JP" altLang="en-US" sz="1300"/>
                    </a:p>
                  </a:txBody>
                  <a:tcPr/>
                </a:tc>
                <a:tc>
                  <a:txBody>
                    <a:bodyPr/>
                    <a:lstStyle/>
                    <a:p>
                      <a:r>
                        <a:rPr kumimoji="1" lang="ja-JP" altLang="en-US" sz="1300"/>
                        <a:t>経費集計表</a:t>
                      </a:r>
                      <a:endParaRPr kumimoji="1" lang="en-US" altLang="ja-JP" sz="1300"/>
                    </a:p>
                  </a:txBody>
                  <a:tcPr/>
                </a:tc>
                <a:tc>
                  <a:txBody>
                    <a:bodyPr/>
                    <a:lstStyle/>
                    <a:p>
                      <a:pPr algn="ctr"/>
                      <a:r>
                        <a:rPr kumimoji="1" lang="ja-JP" altLang="en-US" sz="1300"/>
                        <a:t>有</a:t>
                      </a:r>
                    </a:p>
                  </a:txBody>
                  <a:tcPr/>
                </a:tc>
                <a:tc>
                  <a:txBody>
                    <a:bodyPr/>
                    <a:lstStyle/>
                    <a:p>
                      <a:pPr marL="182563" indent="-182563">
                        <a:buFont typeface="Arial" panose="020B0604020202020204" pitchFamily="34" charset="0"/>
                        <a:buChar char="•"/>
                      </a:pPr>
                      <a:r>
                        <a:rPr kumimoji="1" lang="ja-JP" altLang="en-US" sz="1300" dirty="0">
                          <a:solidFill>
                            <a:schemeClr val="tx1"/>
                          </a:solidFill>
                        </a:rPr>
                        <a:t>任意で利用</a:t>
                      </a:r>
                      <a:endParaRPr kumimoji="1" lang="en-US" altLang="ja-JP" sz="13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300" b="0" u="none" dirty="0">
                          <a:solidFill>
                            <a:schemeClr val="tx1"/>
                          </a:solidFill>
                        </a:rPr>
                        <a:t>➡資金分配団体の指示に従ってご対応ください</a:t>
                      </a:r>
                    </a:p>
                  </a:txBody>
                  <a:tcPr/>
                </a:tc>
                <a:extLst>
                  <a:ext uri="{0D108BD9-81ED-4DB2-BD59-A6C34878D82A}">
                    <a16:rowId xmlns:a16="http://schemas.microsoft.com/office/drawing/2014/main" val="529045561"/>
                  </a:ext>
                </a:extLst>
              </a:tr>
              <a:tr h="279639">
                <a:tc>
                  <a:txBody>
                    <a:bodyPr/>
                    <a:lstStyle/>
                    <a:p>
                      <a:r>
                        <a:rPr kumimoji="1" lang="ja-JP" altLang="en-US" sz="1300" dirty="0"/>
                        <a:t>精算様式</a:t>
                      </a:r>
                      <a:r>
                        <a:rPr kumimoji="1" lang="en-US" altLang="ja-JP" sz="1300" dirty="0"/>
                        <a:t>4</a:t>
                      </a:r>
                      <a:endParaRPr kumimoji="1" lang="ja-JP" altLang="en-US" sz="1300" dirty="0"/>
                    </a:p>
                  </a:txBody>
                  <a:tcPr/>
                </a:tc>
                <a:tc>
                  <a:txBody>
                    <a:bodyPr/>
                    <a:lstStyle/>
                    <a:p>
                      <a:r>
                        <a:rPr kumimoji="1" lang="ja-JP" altLang="en-US" sz="1300" dirty="0"/>
                        <a:t>支払証拠書類貼付台紙</a:t>
                      </a:r>
                    </a:p>
                  </a:txBody>
                  <a:tcPr/>
                </a:tc>
                <a:tc>
                  <a:txBody>
                    <a:bodyPr/>
                    <a:lstStyle/>
                    <a:p>
                      <a:pPr algn="ctr"/>
                      <a:r>
                        <a:rPr kumimoji="1" lang="en-US" altLang="ja-JP" sz="1300"/>
                        <a:t>-</a:t>
                      </a:r>
                      <a:endParaRPr kumimoji="1" lang="ja-JP" altLang="en-US" sz="13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dirty="0"/>
                    </a:p>
                  </a:txBody>
                  <a:tcPr/>
                </a:tc>
                <a:extLst>
                  <a:ext uri="{0D108BD9-81ED-4DB2-BD59-A6C34878D82A}">
                    <a16:rowId xmlns:a16="http://schemas.microsoft.com/office/drawing/2014/main" val="1182432273"/>
                  </a:ext>
                </a:extLst>
              </a:tr>
              <a:tr h="279639">
                <a:tc>
                  <a:txBody>
                    <a:bodyPr/>
                    <a:lstStyle/>
                    <a:p>
                      <a:r>
                        <a:rPr kumimoji="1" lang="ja-JP" altLang="en-US" sz="1300" dirty="0"/>
                        <a:t>精算様式</a:t>
                      </a:r>
                      <a:r>
                        <a:rPr kumimoji="1" lang="en-US" altLang="ja-JP" sz="1300" dirty="0"/>
                        <a:t>5</a:t>
                      </a:r>
                      <a:endParaRPr kumimoji="1" lang="ja-JP" altLang="en-US" sz="1300" dirty="0"/>
                    </a:p>
                  </a:txBody>
                  <a:tcPr/>
                </a:tc>
                <a:tc>
                  <a:txBody>
                    <a:bodyPr/>
                    <a:lstStyle/>
                    <a:p>
                      <a:r>
                        <a:rPr kumimoji="1" lang="ja-JP" altLang="en-US" sz="1300"/>
                        <a:t>収支管理簿</a:t>
                      </a:r>
                    </a:p>
                  </a:txBody>
                  <a:tcPr/>
                </a:tc>
                <a:tc>
                  <a:txBody>
                    <a:bodyPr/>
                    <a:lstStyle/>
                    <a:p>
                      <a:pPr algn="ctr"/>
                      <a:r>
                        <a:rPr kumimoji="1" lang="en-US" altLang="ja-JP" sz="1300"/>
                        <a:t>-</a:t>
                      </a:r>
                      <a:endParaRPr kumimoji="1" lang="ja-JP" altLang="en-US" sz="13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dirty="0"/>
                    </a:p>
                  </a:txBody>
                  <a:tcPr/>
                </a:tc>
                <a:extLst>
                  <a:ext uri="{0D108BD9-81ED-4DB2-BD59-A6C34878D82A}">
                    <a16:rowId xmlns:a16="http://schemas.microsoft.com/office/drawing/2014/main" val="2529668949"/>
                  </a:ext>
                </a:extLst>
              </a:tr>
              <a:tr h="279639">
                <a:tc>
                  <a:txBody>
                    <a:bodyPr/>
                    <a:lstStyle/>
                    <a:p>
                      <a:r>
                        <a:rPr kumimoji="1" lang="ja-JP" altLang="en-US" sz="1300" dirty="0"/>
                        <a:t>精算様式</a:t>
                      </a:r>
                      <a:r>
                        <a:rPr kumimoji="1" lang="en-US" altLang="ja-JP" sz="1300" dirty="0"/>
                        <a:t>6</a:t>
                      </a:r>
                      <a:endParaRPr kumimoji="1" lang="ja-JP" altLang="en-US" sz="1300" dirty="0"/>
                    </a:p>
                  </a:txBody>
                  <a:tcPr/>
                </a:tc>
                <a:tc>
                  <a:txBody>
                    <a:bodyPr/>
                    <a:lstStyle/>
                    <a:p>
                      <a:r>
                        <a:rPr kumimoji="1" lang="ja-JP" altLang="en-US" sz="1300"/>
                        <a:t>現金出納帳</a:t>
                      </a:r>
                    </a:p>
                  </a:txBody>
                  <a:tcPr/>
                </a:tc>
                <a:tc>
                  <a:txBody>
                    <a:bodyPr/>
                    <a:lstStyle/>
                    <a:p>
                      <a:pPr algn="ctr"/>
                      <a:r>
                        <a:rPr kumimoji="1" lang="en-US" altLang="ja-JP" sz="1300"/>
                        <a:t>-</a:t>
                      </a:r>
                      <a:endParaRPr kumimoji="1" lang="ja-JP" altLang="en-US" sz="13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dirty="0"/>
                    </a:p>
                  </a:txBody>
                  <a:tcPr/>
                </a:tc>
                <a:extLst>
                  <a:ext uri="{0D108BD9-81ED-4DB2-BD59-A6C34878D82A}">
                    <a16:rowId xmlns:a16="http://schemas.microsoft.com/office/drawing/2014/main" val="4040910484"/>
                  </a:ext>
                </a:extLst>
              </a:tr>
              <a:tr h="475386">
                <a:tc>
                  <a:txBody>
                    <a:bodyPr/>
                    <a:lstStyle/>
                    <a:p>
                      <a:r>
                        <a:rPr kumimoji="1" lang="ja-JP" altLang="en-US" sz="1300"/>
                        <a:t>精算添付書類</a:t>
                      </a:r>
                      <a:r>
                        <a:rPr kumimoji="1" lang="en-US" altLang="ja-JP" sz="1300"/>
                        <a:t>1</a:t>
                      </a:r>
                      <a:endParaRPr kumimoji="1" lang="ja-JP" altLang="en-US" sz="1300"/>
                    </a:p>
                  </a:txBody>
                  <a:tcPr/>
                </a:tc>
                <a:tc>
                  <a:txBody>
                    <a:bodyPr/>
                    <a:lstStyle/>
                    <a:p>
                      <a:r>
                        <a:rPr kumimoji="1" lang="ja-JP" altLang="en-US" sz="1300"/>
                        <a:t>指定口座の通帳の写し</a:t>
                      </a:r>
                    </a:p>
                  </a:txBody>
                  <a:tcPr/>
                </a:tc>
                <a:tc>
                  <a:txBody>
                    <a:bodyPr/>
                    <a:lstStyle/>
                    <a:p>
                      <a:pPr algn="ctr"/>
                      <a:r>
                        <a:rPr kumimoji="1" lang="ja-JP" altLang="en-US" sz="1300"/>
                        <a:t>有</a:t>
                      </a:r>
                    </a:p>
                  </a:txBody>
                  <a:tcPr/>
                </a:tc>
                <a:tc>
                  <a:txBody>
                    <a:bodyPr/>
                    <a:lstStyle/>
                    <a:p>
                      <a:pPr marL="182563" indent="-182563">
                        <a:buFont typeface="Arial" panose="020B0604020202020204" pitchFamily="34" charset="0"/>
                        <a:buChar char="•"/>
                      </a:pPr>
                      <a:r>
                        <a:rPr kumimoji="1" lang="ja-JP" altLang="en-US" sz="1300" dirty="0"/>
                        <a:t>「インターネットバンキングの入出金明細」で代替可</a:t>
                      </a:r>
                    </a:p>
                  </a:txBody>
                  <a:tcPr/>
                </a:tc>
                <a:extLst>
                  <a:ext uri="{0D108BD9-81ED-4DB2-BD59-A6C34878D82A}">
                    <a16:rowId xmlns:a16="http://schemas.microsoft.com/office/drawing/2014/main" val="2639757887"/>
                  </a:ext>
                </a:extLst>
              </a:tr>
              <a:tr h="4753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t>精算添付書類</a:t>
                      </a:r>
                      <a:r>
                        <a:rPr kumimoji="1" lang="en-US" altLang="ja-JP" sz="1300"/>
                        <a:t>2</a:t>
                      </a:r>
                      <a:endParaRPr kumimoji="1" lang="ja-JP" altLang="en-US" sz="1300"/>
                    </a:p>
                  </a:txBody>
                  <a:tcPr/>
                </a:tc>
                <a:tc>
                  <a:txBody>
                    <a:bodyPr/>
                    <a:lstStyle/>
                    <a:p>
                      <a:r>
                        <a:rPr kumimoji="1" lang="ja-JP" altLang="en-US" sz="1300"/>
                        <a:t>区分経理に関する会計書類</a:t>
                      </a:r>
                    </a:p>
                  </a:txBody>
                  <a:tcPr/>
                </a:tc>
                <a:tc>
                  <a:txBody>
                    <a:bodyPr/>
                    <a:lstStyle/>
                    <a:p>
                      <a:pPr algn="ctr"/>
                      <a:r>
                        <a:rPr kumimoji="1" lang="ja-JP" altLang="en-US" sz="1300"/>
                        <a:t>有</a:t>
                      </a:r>
                    </a:p>
                  </a:txBody>
                  <a:tcPr/>
                </a:tc>
                <a:tc>
                  <a:txBody>
                    <a:bodyPr/>
                    <a:lstStyle/>
                    <a:p>
                      <a:pPr marL="182563" indent="-182563">
                        <a:buFont typeface="Arial" panose="020B0604020202020204" pitchFamily="34" charset="0"/>
                        <a:buChar char="•"/>
                      </a:pPr>
                      <a:r>
                        <a:rPr kumimoji="1" lang="ja-JP" altLang="en-US" sz="1300" dirty="0"/>
                        <a:t>提出不要</a:t>
                      </a:r>
                      <a:br>
                        <a:rPr kumimoji="1" lang="en-US" altLang="ja-JP" sz="1300" dirty="0"/>
                      </a:br>
                      <a:r>
                        <a:rPr kumimoji="1" lang="en-US" altLang="ja-JP" sz="1300" dirty="0"/>
                        <a:t>※</a:t>
                      </a:r>
                      <a:r>
                        <a:rPr kumimoji="1" lang="ja-JP" altLang="en-US" sz="1300" dirty="0"/>
                        <a:t>助成期間内の提出は必要だが、精算手続きとは切り離して運用</a:t>
                      </a:r>
                    </a:p>
                  </a:txBody>
                  <a:tcPr/>
                </a:tc>
                <a:extLst>
                  <a:ext uri="{0D108BD9-81ED-4DB2-BD59-A6C34878D82A}">
                    <a16:rowId xmlns:a16="http://schemas.microsoft.com/office/drawing/2014/main" val="2559082322"/>
                  </a:ext>
                </a:extLst>
              </a:tr>
              <a:tr h="4753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a:t>精算添付書類</a:t>
                      </a:r>
                      <a:r>
                        <a:rPr kumimoji="1" lang="en-US" altLang="ja-JP" sz="1300"/>
                        <a:t>3</a:t>
                      </a:r>
                      <a:endParaRPr kumimoji="1" lang="ja-JP" altLang="en-US" sz="13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t>人件費に対する賃金台帳等の写し</a:t>
                      </a:r>
                    </a:p>
                  </a:txBody>
                  <a:tcPr/>
                </a:tc>
                <a:tc>
                  <a:txBody>
                    <a:bodyPr/>
                    <a:lstStyle/>
                    <a:p>
                      <a:pPr algn="ctr"/>
                      <a:r>
                        <a:rPr kumimoji="1" lang="ja-JP" altLang="en-US" sz="1300"/>
                        <a:t>有</a:t>
                      </a: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300" dirty="0"/>
                        <a:t>「給与振込明細書」 および「給与額の根拠資料（勤務実績表等）」で代替可</a:t>
                      </a:r>
                    </a:p>
                  </a:txBody>
                  <a:tcPr/>
                </a:tc>
                <a:extLst>
                  <a:ext uri="{0D108BD9-81ED-4DB2-BD59-A6C34878D82A}">
                    <a16:rowId xmlns:a16="http://schemas.microsoft.com/office/drawing/2014/main" val="1845700035"/>
                  </a:ext>
                </a:extLst>
              </a:tr>
            </a:tbl>
          </a:graphicData>
        </a:graphic>
      </p:graphicFrame>
      <p:sp>
        <p:nvSpPr>
          <p:cNvPr id="7" name="四角形: 角を丸くする 6">
            <a:extLst>
              <a:ext uri="{FF2B5EF4-FFF2-40B4-BE49-F238E27FC236}">
                <a16:creationId xmlns:a16="http://schemas.microsoft.com/office/drawing/2014/main" id="{0F97F1B4-C2C8-4C6E-B073-C34893B8FCE8}"/>
              </a:ext>
            </a:extLst>
          </p:cNvPr>
          <p:cNvSpPr/>
          <p:nvPr/>
        </p:nvSpPr>
        <p:spPr>
          <a:xfrm>
            <a:off x="668840" y="2286000"/>
            <a:ext cx="10836000" cy="1764000"/>
          </a:xfrm>
          <a:prstGeom prst="roundRect">
            <a:avLst>
              <a:gd name="adj" fmla="val 2417"/>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8" name="四角形: 角を丸くする 7">
            <a:extLst>
              <a:ext uri="{FF2B5EF4-FFF2-40B4-BE49-F238E27FC236}">
                <a16:creationId xmlns:a16="http://schemas.microsoft.com/office/drawing/2014/main" id="{5FBC8C2D-EAF6-4989-9DCA-EEF2B0FC6220}"/>
              </a:ext>
            </a:extLst>
          </p:cNvPr>
          <p:cNvSpPr/>
          <p:nvPr/>
        </p:nvSpPr>
        <p:spPr>
          <a:xfrm>
            <a:off x="668840" y="4889508"/>
            <a:ext cx="10836000" cy="1440000"/>
          </a:xfrm>
          <a:prstGeom prst="roundRect">
            <a:avLst>
              <a:gd name="adj" fmla="val 2417"/>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Tree>
    <p:extLst>
      <p:ext uri="{BB962C8B-B14F-4D97-AF65-F5344CB8AC3E}">
        <p14:creationId xmlns:p14="http://schemas.microsoft.com/office/powerpoint/2010/main" val="1030189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2230D93B-7DC3-49B0-86BF-F39981DFB8AD}"/>
              </a:ext>
            </a:extLst>
          </p:cNvPr>
          <p:cNvSpPr>
            <a:spLocks noGrp="1"/>
          </p:cNvSpPr>
          <p:nvPr>
            <p:ph type="sldNum" sz="quarter" idx="12"/>
          </p:nvPr>
        </p:nvSpPr>
        <p:spPr/>
        <p:txBody>
          <a:bodyPr/>
          <a:lstStyle/>
          <a:p>
            <a:fld id="{A1F6A0AC-F2C6-4C21-B4A0-CF4BD5AB1286}" type="slidenum">
              <a:rPr lang="ja-JP" altLang="en-US" smtClean="0"/>
              <a:pPr/>
              <a:t>22</a:t>
            </a:fld>
            <a:endParaRPr lang="ja-JP" altLang="en-US"/>
          </a:p>
        </p:txBody>
      </p:sp>
      <p:sp>
        <p:nvSpPr>
          <p:cNvPr id="4" name="タイトル 3">
            <a:extLst>
              <a:ext uri="{FF2B5EF4-FFF2-40B4-BE49-F238E27FC236}">
                <a16:creationId xmlns:a16="http://schemas.microsoft.com/office/drawing/2014/main" id="{A9DD9076-6F88-4923-9DD5-63D160AD414E}"/>
              </a:ext>
            </a:extLst>
          </p:cNvPr>
          <p:cNvSpPr>
            <a:spLocks noGrp="1"/>
          </p:cNvSpPr>
          <p:nvPr>
            <p:ph type="title"/>
          </p:nvPr>
        </p:nvSpPr>
        <p:spPr/>
        <p:txBody>
          <a:bodyPr/>
          <a:lstStyle/>
          <a:p>
            <a:r>
              <a:rPr kumimoji="1" lang="ja-JP" altLang="en-US"/>
              <a:t>年度末精算手続きの概要</a:t>
            </a:r>
            <a:r>
              <a:rPr kumimoji="1" lang="ja-JP" altLang="en-US" sz="2800"/>
              <a:t>（様式</a:t>
            </a:r>
            <a:r>
              <a:rPr kumimoji="1" lang="en-US" altLang="ja-JP" sz="2800"/>
              <a:t>2 </a:t>
            </a:r>
            <a:r>
              <a:rPr kumimoji="1" lang="ja-JP" altLang="en-US" sz="2800"/>
              <a:t>支出明細書の利用あり）</a:t>
            </a:r>
            <a:endParaRPr kumimoji="1" lang="ja-JP" altLang="en-US" sz="3600"/>
          </a:p>
        </p:txBody>
      </p:sp>
      <p:sp>
        <p:nvSpPr>
          <p:cNvPr id="5" name="フッター プレースホルダー 4">
            <a:extLst>
              <a:ext uri="{FF2B5EF4-FFF2-40B4-BE49-F238E27FC236}">
                <a16:creationId xmlns:a16="http://schemas.microsoft.com/office/drawing/2014/main" id="{829C46D3-5F72-40C6-A684-1F493DC4B3DC}"/>
              </a:ext>
            </a:extLst>
          </p:cNvPr>
          <p:cNvSpPr>
            <a:spLocks noGrp="1"/>
          </p:cNvSpPr>
          <p:nvPr>
            <p:ph type="ftr" sz="quarter" idx="11"/>
          </p:nvPr>
        </p:nvSpPr>
        <p:spPr/>
        <p:txBody>
          <a:bodyPr/>
          <a:lstStyle/>
          <a:p>
            <a:r>
              <a:rPr lang="en-US" altLang="ja-JP"/>
              <a:t>Copy right © JANPIA 2021</a:t>
            </a:r>
            <a:endParaRPr lang="ja-JP" altLang="en-US"/>
          </a:p>
        </p:txBody>
      </p:sp>
      <p:sp>
        <p:nvSpPr>
          <p:cNvPr id="6" name="コンテンツ プレースホルダー 1">
            <a:extLst>
              <a:ext uri="{FF2B5EF4-FFF2-40B4-BE49-F238E27FC236}">
                <a16:creationId xmlns:a16="http://schemas.microsoft.com/office/drawing/2014/main" id="{A802DD34-4585-47C0-9579-E834D762A7AD}"/>
              </a:ext>
            </a:extLst>
          </p:cNvPr>
          <p:cNvSpPr>
            <a:spLocks noGrp="1"/>
          </p:cNvSpPr>
          <p:nvPr>
            <p:ph idx="1"/>
          </p:nvPr>
        </p:nvSpPr>
        <p:spPr>
          <a:xfrm>
            <a:off x="565700" y="1268855"/>
            <a:ext cx="10980000" cy="5295605"/>
          </a:xfrm>
        </p:spPr>
        <p:txBody>
          <a:bodyPr>
            <a:noAutofit/>
          </a:bodyPr>
          <a:lstStyle/>
          <a:p>
            <a:pPr marL="0" indent="0">
              <a:lnSpc>
                <a:spcPct val="100000"/>
              </a:lnSpc>
              <a:spcBef>
                <a:spcPts val="300"/>
              </a:spcBef>
              <a:buNone/>
            </a:pPr>
            <a:r>
              <a:rPr lang="ja-JP" altLang="en-US" sz="1900"/>
              <a:t>「様式２ 支出明細書」を利用する場合、</a:t>
            </a:r>
            <a:r>
              <a:rPr lang="en-US" altLang="ja-JP" sz="1900"/>
              <a:t>2021</a:t>
            </a:r>
            <a:r>
              <a:rPr lang="ja-JP" altLang="en-US" sz="1900"/>
              <a:t>年度 年度末精算手続きの大まかな流れは以下のとおりです。</a:t>
            </a:r>
            <a:endParaRPr lang="en-US" altLang="ja-JP" sz="1900"/>
          </a:p>
        </p:txBody>
      </p:sp>
      <p:sp>
        <p:nvSpPr>
          <p:cNvPr id="2" name="フローチャート: 他ページ結合子 1">
            <a:extLst>
              <a:ext uri="{FF2B5EF4-FFF2-40B4-BE49-F238E27FC236}">
                <a16:creationId xmlns:a16="http://schemas.microsoft.com/office/drawing/2014/main" id="{1400430D-EF4B-47C9-8946-4424A568C450}"/>
              </a:ext>
            </a:extLst>
          </p:cNvPr>
          <p:cNvSpPr/>
          <p:nvPr/>
        </p:nvSpPr>
        <p:spPr>
          <a:xfrm>
            <a:off x="744278" y="2197195"/>
            <a:ext cx="1981421" cy="1080000"/>
          </a:xfrm>
          <a:prstGeom prst="flowChartOffpage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Bef>
                <a:spcPts val="600"/>
              </a:spcBef>
            </a:pPr>
            <a:r>
              <a:rPr kumimoji="1" lang="en-US" altLang="ja-JP" sz="1400" b="1" dirty="0"/>
              <a:t>3</a:t>
            </a:r>
            <a:r>
              <a:rPr kumimoji="1" lang="ja-JP" altLang="en-US" sz="1400" b="1" dirty="0"/>
              <a:t>月末までの</a:t>
            </a:r>
            <a:br>
              <a:rPr kumimoji="1" lang="en-US" altLang="ja-JP" sz="1400" b="1" dirty="0"/>
            </a:br>
            <a:r>
              <a:rPr kumimoji="1" lang="ja-JP" altLang="en-US" sz="1400" b="1" dirty="0"/>
              <a:t>月次精算報告の完了</a:t>
            </a:r>
          </a:p>
        </p:txBody>
      </p:sp>
      <p:sp>
        <p:nvSpPr>
          <p:cNvPr id="8" name="フローチャート: 他ページ結合子 7">
            <a:extLst>
              <a:ext uri="{FF2B5EF4-FFF2-40B4-BE49-F238E27FC236}">
                <a16:creationId xmlns:a16="http://schemas.microsoft.com/office/drawing/2014/main" id="{9DAEA8D5-D9CE-4BAB-9DB4-EC66FD6B405B}"/>
              </a:ext>
            </a:extLst>
          </p:cNvPr>
          <p:cNvSpPr/>
          <p:nvPr/>
        </p:nvSpPr>
        <p:spPr>
          <a:xfrm>
            <a:off x="744278" y="3429371"/>
            <a:ext cx="1981421" cy="1440000"/>
          </a:xfrm>
          <a:prstGeom prst="flowChartOffpage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Bef>
                <a:spcPts val="600"/>
              </a:spcBef>
            </a:pPr>
            <a:r>
              <a:rPr kumimoji="1" lang="ja-JP" altLang="en-US" sz="1400" b="1" dirty="0"/>
              <a:t>支払証拠書類</a:t>
            </a:r>
            <a:r>
              <a:rPr lang="ja-JP" altLang="en-US" sz="1400" b="1" dirty="0"/>
              <a:t>へ</a:t>
            </a:r>
            <a:r>
              <a:rPr kumimoji="1" lang="ja-JP" altLang="en-US" sz="1400" b="1" dirty="0"/>
              <a:t>の付番</a:t>
            </a:r>
            <a:endParaRPr kumimoji="1" lang="en-US" altLang="ja-JP" sz="1400" b="1" dirty="0"/>
          </a:p>
          <a:p>
            <a:pPr algn="ctr">
              <a:lnSpc>
                <a:spcPct val="110000"/>
              </a:lnSpc>
              <a:spcBef>
                <a:spcPts val="600"/>
              </a:spcBef>
            </a:pPr>
            <a:r>
              <a:rPr lang="ja-JP" altLang="en-US" sz="1400" b="1" dirty="0"/>
              <a:t>（様式２の利用あり）</a:t>
            </a:r>
            <a:endParaRPr kumimoji="1" lang="ja-JP" altLang="en-US" sz="1400" b="1" dirty="0"/>
          </a:p>
        </p:txBody>
      </p:sp>
      <p:sp>
        <p:nvSpPr>
          <p:cNvPr id="9" name="フローチャート: 他ページ結合子 8">
            <a:extLst>
              <a:ext uri="{FF2B5EF4-FFF2-40B4-BE49-F238E27FC236}">
                <a16:creationId xmlns:a16="http://schemas.microsoft.com/office/drawing/2014/main" id="{9017BACF-0215-44A3-A072-AD307EECDDF1}"/>
              </a:ext>
            </a:extLst>
          </p:cNvPr>
          <p:cNvSpPr/>
          <p:nvPr/>
        </p:nvSpPr>
        <p:spPr>
          <a:xfrm>
            <a:off x="744278" y="5021546"/>
            <a:ext cx="1981421" cy="1440000"/>
          </a:xfrm>
          <a:prstGeom prst="flowChartOffpage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Bef>
                <a:spcPts val="600"/>
              </a:spcBef>
            </a:pPr>
            <a:r>
              <a:rPr kumimoji="1" lang="ja-JP" altLang="en-US" sz="1400" b="1" dirty="0"/>
              <a:t>必要書類の提出</a:t>
            </a:r>
          </a:p>
        </p:txBody>
      </p:sp>
      <p:sp>
        <p:nvSpPr>
          <p:cNvPr id="10" name="コンテンツ プレースホルダー 1">
            <a:extLst>
              <a:ext uri="{FF2B5EF4-FFF2-40B4-BE49-F238E27FC236}">
                <a16:creationId xmlns:a16="http://schemas.microsoft.com/office/drawing/2014/main" id="{158C4B2A-1A41-46A2-A24A-D35EFC4E493C}"/>
              </a:ext>
            </a:extLst>
          </p:cNvPr>
          <p:cNvSpPr txBox="1">
            <a:spLocks/>
          </p:cNvSpPr>
          <p:nvPr/>
        </p:nvSpPr>
        <p:spPr>
          <a:xfrm>
            <a:off x="2817089" y="2197195"/>
            <a:ext cx="8820000" cy="108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8288" indent="-268288">
              <a:lnSpc>
                <a:spcPct val="110000"/>
              </a:lnSpc>
              <a:spcBef>
                <a:spcPts val="300"/>
              </a:spcBef>
              <a:buFont typeface="Wingdings" panose="05000000000000000000" pitchFamily="2" charset="2"/>
              <a:buChar char="Ø"/>
            </a:pPr>
            <a:r>
              <a:rPr lang="ja-JP" altLang="en-US" sz="1300" dirty="0"/>
              <a:t>３月末までの「様式５収支管理簿」および「様式６現金出納帳」の月次精算報告を行います。資金分配団体からフィードバックがあれば、その内容を反映します。</a:t>
            </a:r>
            <a:br>
              <a:rPr lang="en-US" altLang="ja-JP" sz="1300" dirty="0"/>
            </a:br>
            <a:r>
              <a:rPr lang="en-US" altLang="ja-JP" sz="1300" dirty="0"/>
              <a:t>※</a:t>
            </a:r>
            <a:r>
              <a:rPr lang="ja-JP" altLang="en-US" sz="1300" dirty="0"/>
              <a:t>現金の残金は、</a:t>
            </a:r>
            <a:r>
              <a:rPr lang="en-US" altLang="ja-JP" sz="1300" dirty="0"/>
              <a:t>3</a:t>
            </a:r>
            <a:r>
              <a:rPr lang="ja-JP" altLang="en-US" sz="1300" dirty="0"/>
              <a:t>月末までに必ず指定口座に戻し入れてください。</a:t>
            </a:r>
            <a:endParaRPr lang="en-US" altLang="ja-JP" sz="1300" dirty="0"/>
          </a:p>
        </p:txBody>
      </p:sp>
      <p:sp>
        <p:nvSpPr>
          <p:cNvPr id="11" name="コンテンツ プレースホルダー 1">
            <a:extLst>
              <a:ext uri="{FF2B5EF4-FFF2-40B4-BE49-F238E27FC236}">
                <a16:creationId xmlns:a16="http://schemas.microsoft.com/office/drawing/2014/main" id="{835C9123-4F6E-4DCD-9327-BACACAC77E0B}"/>
              </a:ext>
            </a:extLst>
          </p:cNvPr>
          <p:cNvSpPr txBox="1">
            <a:spLocks/>
          </p:cNvSpPr>
          <p:nvPr/>
        </p:nvSpPr>
        <p:spPr>
          <a:xfrm>
            <a:off x="2817087" y="3429371"/>
            <a:ext cx="8820000" cy="144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8288" indent="-268288">
              <a:lnSpc>
                <a:spcPct val="110000"/>
              </a:lnSpc>
              <a:spcBef>
                <a:spcPts val="300"/>
              </a:spcBef>
              <a:buFont typeface="Wingdings" panose="05000000000000000000" pitchFamily="2" charset="2"/>
              <a:buChar char="Ø"/>
            </a:pPr>
            <a:r>
              <a:rPr lang="ja-JP" altLang="en-US" sz="1300" dirty="0"/>
              <a:t>「様式２</a:t>
            </a:r>
            <a:r>
              <a:rPr lang="en-US" altLang="ja-JP" sz="1300" dirty="0"/>
              <a:t>A </a:t>
            </a:r>
            <a:r>
              <a:rPr lang="ja-JP" altLang="en-US" sz="1300" dirty="0"/>
              <a:t>支出明細書（直接事業費）」「様式２</a:t>
            </a:r>
            <a:r>
              <a:rPr lang="en-US" altLang="ja-JP" sz="1300" dirty="0"/>
              <a:t>B </a:t>
            </a:r>
            <a:r>
              <a:rPr lang="ja-JP" altLang="en-US" sz="1300" dirty="0"/>
              <a:t>支出明細書（評価関連経費）」にあるマクロボタンを押下して「様式５収支管理簿」「様式６現金出納帳」のデータを転記します。</a:t>
            </a:r>
          </a:p>
          <a:p>
            <a:pPr marL="268288" indent="-268288">
              <a:lnSpc>
                <a:spcPct val="110000"/>
              </a:lnSpc>
              <a:spcBef>
                <a:spcPts val="300"/>
              </a:spcBef>
              <a:buFont typeface="Wingdings" panose="05000000000000000000" pitchFamily="2" charset="2"/>
              <a:buChar char="Ø"/>
            </a:pPr>
            <a:r>
              <a:rPr lang="ja-JP" altLang="en-US" sz="1300" dirty="0"/>
              <a:t>支払証拠書類を準備します。様式２の各明細と支払証拠書類を対応させるため、</a:t>
            </a:r>
            <a:r>
              <a:rPr lang="ja-JP" altLang="en-US" sz="1300" u="sng" dirty="0"/>
              <a:t>様式２の</a:t>
            </a:r>
            <a:r>
              <a:rPr lang="en-US" altLang="ja-JP" sz="1300" u="sng" dirty="0"/>
              <a:t>A</a:t>
            </a:r>
            <a:r>
              <a:rPr lang="ja-JP" altLang="en-US" sz="1300" u="sng" dirty="0"/>
              <a:t>列（精算様式４の番号）と支払証拠書類に同じ番号を記入</a:t>
            </a:r>
            <a:r>
              <a:rPr lang="ja-JP" altLang="en-US" sz="1300" dirty="0"/>
              <a:t>します。そのうえで、支払証拠書類を</a:t>
            </a:r>
            <a:r>
              <a:rPr lang="en-US" altLang="ja-JP" sz="1300" dirty="0"/>
              <a:t>PDF</a:t>
            </a:r>
            <a:r>
              <a:rPr lang="ja-JP" altLang="en-US" sz="1300" dirty="0"/>
              <a:t>化します。</a:t>
            </a:r>
            <a:endParaRPr lang="en-US" altLang="ja-JP" sz="1300" dirty="0"/>
          </a:p>
        </p:txBody>
      </p:sp>
      <p:sp>
        <p:nvSpPr>
          <p:cNvPr id="13" name="コンテンツ プレースホルダー 1">
            <a:extLst>
              <a:ext uri="{FF2B5EF4-FFF2-40B4-BE49-F238E27FC236}">
                <a16:creationId xmlns:a16="http://schemas.microsoft.com/office/drawing/2014/main" id="{28DFAFDE-850E-4D58-ACA3-588FE26D22E2}"/>
              </a:ext>
            </a:extLst>
          </p:cNvPr>
          <p:cNvSpPr txBox="1">
            <a:spLocks/>
          </p:cNvSpPr>
          <p:nvPr/>
        </p:nvSpPr>
        <p:spPr>
          <a:xfrm>
            <a:off x="2817089" y="5021546"/>
            <a:ext cx="8820000" cy="144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8288" indent="-268288">
              <a:lnSpc>
                <a:spcPct val="110000"/>
              </a:lnSpc>
              <a:spcBef>
                <a:spcPts val="300"/>
              </a:spcBef>
              <a:buFont typeface="Wingdings" panose="05000000000000000000" pitchFamily="2" charset="2"/>
              <a:buChar char="Ø"/>
            </a:pPr>
            <a:r>
              <a:rPr lang="ja-JP" altLang="en-US" sz="1300" dirty="0"/>
              <a:t>助成システムの資金計画画面から精算報告画面を作成して書類を提出します。提出期限は資金分配団体の指示に従ってください。</a:t>
            </a:r>
            <a:br>
              <a:rPr lang="en-US" altLang="ja-JP" sz="1300" dirty="0"/>
            </a:br>
            <a:r>
              <a:rPr lang="ja-JP" altLang="en-US" sz="1300" dirty="0"/>
              <a:t>＜提出書類＞</a:t>
            </a:r>
            <a:endParaRPr lang="en-US" altLang="ja-JP" sz="1300" dirty="0"/>
          </a:p>
          <a:p>
            <a:pPr marL="447675" lvl="1" indent="-179388">
              <a:lnSpc>
                <a:spcPct val="110000"/>
              </a:lnSpc>
              <a:spcBef>
                <a:spcPts val="300"/>
              </a:spcBef>
            </a:pPr>
            <a:r>
              <a:rPr lang="ja-JP" altLang="en-US" sz="1300" dirty="0"/>
              <a:t>経費精算報告書（エクセル一式）</a:t>
            </a:r>
            <a:endParaRPr lang="en-US" altLang="ja-JP" sz="1300" dirty="0"/>
          </a:p>
          <a:p>
            <a:pPr marL="447675" lvl="1" indent="-179388">
              <a:lnSpc>
                <a:spcPct val="110000"/>
              </a:lnSpc>
              <a:spcBef>
                <a:spcPts val="300"/>
              </a:spcBef>
            </a:pPr>
            <a:r>
              <a:rPr lang="ja-JP" altLang="en-US" sz="1300" dirty="0"/>
              <a:t>支払証拠書類</a:t>
            </a:r>
            <a:endParaRPr lang="en-US" altLang="ja-JP" sz="1300" dirty="0"/>
          </a:p>
          <a:p>
            <a:pPr marL="447675" lvl="1" indent="-179388">
              <a:lnSpc>
                <a:spcPct val="110000"/>
              </a:lnSpc>
              <a:spcBef>
                <a:spcPts val="300"/>
              </a:spcBef>
            </a:pPr>
            <a:r>
              <a:rPr lang="ja-JP" altLang="en-US" sz="1300" dirty="0"/>
              <a:t>人件費に対する賃金台帳等の写し</a:t>
            </a:r>
            <a:endParaRPr lang="en-US" altLang="ja-JP" sz="1300" dirty="0"/>
          </a:p>
        </p:txBody>
      </p:sp>
    </p:spTree>
    <p:extLst>
      <p:ext uri="{BB962C8B-B14F-4D97-AF65-F5344CB8AC3E}">
        <p14:creationId xmlns:p14="http://schemas.microsoft.com/office/powerpoint/2010/main" val="38552065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2230D93B-7DC3-49B0-86BF-F39981DFB8AD}"/>
              </a:ext>
            </a:extLst>
          </p:cNvPr>
          <p:cNvSpPr>
            <a:spLocks noGrp="1"/>
          </p:cNvSpPr>
          <p:nvPr>
            <p:ph type="sldNum" sz="quarter" idx="12"/>
          </p:nvPr>
        </p:nvSpPr>
        <p:spPr/>
        <p:txBody>
          <a:bodyPr/>
          <a:lstStyle/>
          <a:p>
            <a:fld id="{A1F6A0AC-F2C6-4C21-B4A0-CF4BD5AB1286}" type="slidenum">
              <a:rPr lang="ja-JP" altLang="en-US" smtClean="0"/>
              <a:pPr/>
              <a:t>23</a:t>
            </a:fld>
            <a:endParaRPr lang="ja-JP" altLang="en-US"/>
          </a:p>
        </p:txBody>
      </p:sp>
      <p:sp>
        <p:nvSpPr>
          <p:cNvPr id="4" name="タイトル 3">
            <a:extLst>
              <a:ext uri="{FF2B5EF4-FFF2-40B4-BE49-F238E27FC236}">
                <a16:creationId xmlns:a16="http://schemas.microsoft.com/office/drawing/2014/main" id="{A9DD9076-6F88-4923-9DD5-63D160AD414E}"/>
              </a:ext>
            </a:extLst>
          </p:cNvPr>
          <p:cNvSpPr>
            <a:spLocks noGrp="1"/>
          </p:cNvSpPr>
          <p:nvPr>
            <p:ph type="title"/>
          </p:nvPr>
        </p:nvSpPr>
        <p:spPr/>
        <p:txBody>
          <a:bodyPr/>
          <a:lstStyle/>
          <a:p>
            <a:r>
              <a:rPr kumimoji="1" lang="ja-JP" altLang="en-US"/>
              <a:t>年度末精算手続きの概要</a:t>
            </a:r>
            <a:r>
              <a:rPr kumimoji="1" lang="ja-JP" altLang="en-US" sz="2800"/>
              <a:t>（様式</a:t>
            </a:r>
            <a:r>
              <a:rPr kumimoji="1" lang="en-US" altLang="ja-JP" sz="2800"/>
              <a:t>2 </a:t>
            </a:r>
            <a:r>
              <a:rPr kumimoji="1" lang="ja-JP" altLang="en-US" sz="2800"/>
              <a:t>支出明細書の利用</a:t>
            </a:r>
            <a:r>
              <a:rPr lang="ja-JP" altLang="en-US" sz="2800"/>
              <a:t>なし</a:t>
            </a:r>
            <a:r>
              <a:rPr kumimoji="1" lang="ja-JP" altLang="en-US" sz="2800"/>
              <a:t>）</a:t>
            </a:r>
            <a:endParaRPr kumimoji="1" lang="ja-JP" altLang="en-US" sz="3600"/>
          </a:p>
        </p:txBody>
      </p:sp>
      <p:sp>
        <p:nvSpPr>
          <p:cNvPr id="5" name="フッター プレースホルダー 4">
            <a:extLst>
              <a:ext uri="{FF2B5EF4-FFF2-40B4-BE49-F238E27FC236}">
                <a16:creationId xmlns:a16="http://schemas.microsoft.com/office/drawing/2014/main" id="{829C46D3-5F72-40C6-A684-1F493DC4B3DC}"/>
              </a:ext>
            </a:extLst>
          </p:cNvPr>
          <p:cNvSpPr>
            <a:spLocks noGrp="1"/>
          </p:cNvSpPr>
          <p:nvPr>
            <p:ph type="ftr" sz="quarter" idx="11"/>
          </p:nvPr>
        </p:nvSpPr>
        <p:spPr/>
        <p:txBody>
          <a:bodyPr/>
          <a:lstStyle/>
          <a:p>
            <a:r>
              <a:rPr lang="en-US" altLang="ja-JP"/>
              <a:t>Copy right © JANPIA 2021</a:t>
            </a:r>
            <a:endParaRPr lang="ja-JP" altLang="en-US"/>
          </a:p>
        </p:txBody>
      </p:sp>
      <p:sp>
        <p:nvSpPr>
          <p:cNvPr id="6" name="コンテンツ プレースホルダー 1">
            <a:extLst>
              <a:ext uri="{FF2B5EF4-FFF2-40B4-BE49-F238E27FC236}">
                <a16:creationId xmlns:a16="http://schemas.microsoft.com/office/drawing/2014/main" id="{A802DD34-4585-47C0-9579-E834D762A7AD}"/>
              </a:ext>
            </a:extLst>
          </p:cNvPr>
          <p:cNvSpPr>
            <a:spLocks noGrp="1"/>
          </p:cNvSpPr>
          <p:nvPr>
            <p:ph idx="1"/>
          </p:nvPr>
        </p:nvSpPr>
        <p:spPr>
          <a:xfrm>
            <a:off x="565700" y="1268855"/>
            <a:ext cx="10980000" cy="5295605"/>
          </a:xfrm>
        </p:spPr>
        <p:txBody>
          <a:bodyPr>
            <a:noAutofit/>
          </a:bodyPr>
          <a:lstStyle/>
          <a:p>
            <a:pPr marL="0" indent="0">
              <a:lnSpc>
                <a:spcPct val="100000"/>
              </a:lnSpc>
              <a:spcBef>
                <a:spcPts val="300"/>
              </a:spcBef>
              <a:buNone/>
            </a:pPr>
            <a:r>
              <a:rPr lang="ja-JP" altLang="en-US" sz="1900" dirty="0"/>
              <a:t>「様式２ 支出明細書」を利用しない場合、</a:t>
            </a:r>
            <a:r>
              <a:rPr lang="en-US" altLang="ja-JP" sz="1900" dirty="0"/>
              <a:t>2021</a:t>
            </a:r>
            <a:r>
              <a:rPr lang="ja-JP" altLang="en-US" sz="1900" dirty="0"/>
              <a:t>年度 年度末精算手続きの大まかな流れは以下のとおりです。</a:t>
            </a:r>
            <a:endParaRPr lang="en-US" altLang="ja-JP" sz="1900" dirty="0"/>
          </a:p>
        </p:txBody>
      </p:sp>
      <p:sp>
        <p:nvSpPr>
          <p:cNvPr id="10" name="コンテンツ プレースホルダー 1">
            <a:extLst>
              <a:ext uri="{FF2B5EF4-FFF2-40B4-BE49-F238E27FC236}">
                <a16:creationId xmlns:a16="http://schemas.microsoft.com/office/drawing/2014/main" id="{158C4B2A-1A41-46A2-A24A-D35EFC4E493C}"/>
              </a:ext>
            </a:extLst>
          </p:cNvPr>
          <p:cNvSpPr txBox="1">
            <a:spLocks/>
          </p:cNvSpPr>
          <p:nvPr/>
        </p:nvSpPr>
        <p:spPr>
          <a:xfrm>
            <a:off x="2817089" y="2197195"/>
            <a:ext cx="8820000" cy="108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8288" indent="-268288">
              <a:lnSpc>
                <a:spcPct val="110000"/>
              </a:lnSpc>
              <a:spcBef>
                <a:spcPts val="300"/>
              </a:spcBef>
              <a:buFont typeface="Wingdings" panose="05000000000000000000" pitchFamily="2" charset="2"/>
              <a:buChar char="Ø"/>
            </a:pPr>
            <a:r>
              <a:rPr lang="ja-JP" altLang="en-US" sz="1300" dirty="0"/>
              <a:t>３月末までの「様式５収支管理簿」および「様式６現金出納帳」の月次精算報告を行います。資金分配団体からフィードバックがあれば、その内容を反映します。</a:t>
            </a:r>
            <a:br>
              <a:rPr lang="en-US" altLang="ja-JP" sz="1300" dirty="0"/>
            </a:br>
            <a:r>
              <a:rPr lang="en-US" altLang="ja-JP" sz="1300" dirty="0"/>
              <a:t>※</a:t>
            </a:r>
            <a:r>
              <a:rPr lang="ja-JP" altLang="en-US" sz="1300" dirty="0"/>
              <a:t>現金の残金は、</a:t>
            </a:r>
            <a:r>
              <a:rPr lang="en-US" altLang="ja-JP" sz="1300" dirty="0"/>
              <a:t>3</a:t>
            </a:r>
            <a:r>
              <a:rPr lang="ja-JP" altLang="en-US" sz="1300" dirty="0"/>
              <a:t>月末までに必ず指定口座に戻し入れてください。</a:t>
            </a:r>
            <a:endParaRPr lang="en-US" altLang="ja-JP" sz="1300" dirty="0"/>
          </a:p>
        </p:txBody>
      </p:sp>
      <p:sp>
        <p:nvSpPr>
          <p:cNvPr id="11" name="コンテンツ プレースホルダー 1">
            <a:extLst>
              <a:ext uri="{FF2B5EF4-FFF2-40B4-BE49-F238E27FC236}">
                <a16:creationId xmlns:a16="http://schemas.microsoft.com/office/drawing/2014/main" id="{835C9123-4F6E-4DCD-9327-BACACAC77E0B}"/>
              </a:ext>
            </a:extLst>
          </p:cNvPr>
          <p:cNvSpPr txBox="1">
            <a:spLocks/>
          </p:cNvSpPr>
          <p:nvPr/>
        </p:nvSpPr>
        <p:spPr>
          <a:xfrm>
            <a:off x="2817087" y="3429370"/>
            <a:ext cx="8820000" cy="144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8288" indent="-268288">
              <a:lnSpc>
                <a:spcPct val="110000"/>
              </a:lnSpc>
              <a:spcBef>
                <a:spcPts val="300"/>
              </a:spcBef>
              <a:buFont typeface="Wingdings" panose="05000000000000000000" pitchFamily="2" charset="2"/>
              <a:buChar char="Ø"/>
            </a:pPr>
            <a:r>
              <a:rPr lang="ja-JP" altLang="en-US" sz="1300" dirty="0"/>
              <a:t>「様式５収支管理簿」「様式６現金出納帳」に、支払証拠書類の番号を記入する欄を新たに設けます。</a:t>
            </a:r>
          </a:p>
          <a:p>
            <a:pPr marL="268288" indent="-268288">
              <a:lnSpc>
                <a:spcPct val="110000"/>
              </a:lnSpc>
              <a:spcBef>
                <a:spcPts val="300"/>
              </a:spcBef>
              <a:buFont typeface="Wingdings" panose="05000000000000000000" pitchFamily="2" charset="2"/>
              <a:buChar char="Ø"/>
            </a:pPr>
            <a:r>
              <a:rPr lang="ja-JP" altLang="en-US" sz="1300" dirty="0"/>
              <a:t>支払証拠書類を準備します。様式５・様式６の各明細と支払証拠書類を対応させるため、</a:t>
            </a:r>
            <a:r>
              <a:rPr lang="ja-JP" altLang="en-US" sz="1300" u="sng" dirty="0"/>
              <a:t>様式５・様式６と支払証拠書類に同じ番号を記入</a:t>
            </a:r>
            <a:r>
              <a:rPr lang="ja-JP" altLang="en-US" sz="1300" dirty="0"/>
              <a:t>します。そのうえで、支払証拠書類を</a:t>
            </a:r>
            <a:r>
              <a:rPr lang="en-US" altLang="ja-JP" sz="1300" dirty="0"/>
              <a:t>PDF</a:t>
            </a:r>
            <a:r>
              <a:rPr lang="ja-JP" altLang="en-US" sz="1300" dirty="0"/>
              <a:t>化します。</a:t>
            </a:r>
            <a:endParaRPr lang="en-US" altLang="ja-JP" sz="1300" dirty="0"/>
          </a:p>
        </p:txBody>
      </p:sp>
      <p:sp>
        <p:nvSpPr>
          <p:cNvPr id="12" name="フローチャート: 他ページ結合子 11">
            <a:extLst>
              <a:ext uri="{FF2B5EF4-FFF2-40B4-BE49-F238E27FC236}">
                <a16:creationId xmlns:a16="http://schemas.microsoft.com/office/drawing/2014/main" id="{229295E5-7A7B-419F-B903-5E53FCCD2643}"/>
              </a:ext>
            </a:extLst>
          </p:cNvPr>
          <p:cNvSpPr/>
          <p:nvPr/>
        </p:nvSpPr>
        <p:spPr>
          <a:xfrm>
            <a:off x="744278" y="2197195"/>
            <a:ext cx="1981421" cy="1080000"/>
          </a:xfrm>
          <a:prstGeom prst="flowChartOffpage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Bef>
                <a:spcPts val="600"/>
              </a:spcBef>
            </a:pPr>
            <a:r>
              <a:rPr kumimoji="1" lang="en-US" altLang="ja-JP" sz="1400" b="1"/>
              <a:t>3</a:t>
            </a:r>
            <a:r>
              <a:rPr kumimoji="1" lang="ja-JP" altLang="en-US" sz="1400" b="1"/>
              <a:t>月末までの</a:t>
            </a:r>
            <a:br>
              <a:rPr kumimoji="1" lang="en-US" altLang="ja-JP" sz="1400" b="1"/>
            </a:br>
            <a:r>
              <a:rPr kumimoji="1" lang="ja-JP" altLang="en-US" sz="1400" b="1"/>
              <a:t>月次精算報告の完了</a:t>
            </a:r>
          </a:p>
        </p:txBody>
      </p:sp>
      <p:sp>
        <p:nvSpPr>
          <p:cNvPr id="14" name="フローチャート: 他ページ結合子 13">
            <a:extLst>
              <a:ext uri="{FF2B5EF4-FFF2-40B4-BE49-F238E27FC236}">
                <a16:creationId xmlns:a16="http://schemas.microsoft.com/office/drawing/2014/main" id="{7ADFD31A-46AB-4C2C-AFB5-D4C1F5B3E34E}"/>
              </a:ext>
            </a:extLst>
          </p:cNvPr>
          <p:cNvSpPr/>
          <p:nvPr/>
        </p:nvSpPr>
        <p:spPr>
          <a:xfrm>
            <a:off x="744278" y="3429370"/>
            <a:ext cx="1981421" cy="1440000"/>
          </a:xfrm>
          <a:prstGeom prst="flowChartOffpage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Bef>
                <a:spcPts val="600"/>
              </a:spcBef>
            </a:pPr>
            <a:r>
              <a:rPr kumimoji="1" lang="ja-JP" altLang="en-US" sz="1400" b="1"/>
              <a:t>支払証拠書類</a:t>
            </a:r>
            <a:r>
              <a:rPr lang="ja-JP" altLang="en-US" sz="1400" b="1"/>
              <a:t>へ</a:t>
            </a:r>
            <a:r>
              <a:rPr kumimoji="1" lang="ja-JP" altLang="en-US" sz="1400" b="1"/>
              <a:t>の付番</a:t>
            </a:r>
            <a:endParaRPr kumimoji="1" lang="en-US" altLang="ja-JP" sz="1400" b="1"/>
          </a:p>
          <a:p>
            <a:pPr algn="ctr">
              <a:lnSpc>
                <a:spcPct val="110000"/>
              </a:lnSpc>
              <a:spcBef>
                <a:spcPts val="600"/>
              </a:spcBef>
            </a:pPr>
            <a:r>
              <a:rPr lang="ja-JP" altLang="en-US" sz="1400" b="1"/>
              <a:t>（様式２の利用なし）</a:t>
            </a:r>
            <a:endParaRPr kumimoji="1" lang="ja-JP" altLang="en-US" sz="1400" b="1"/>
          </a:p>
        </p:txBody>
      </p:sp>
      <p:sp>
        <p:nvSpPr>
          <p:cNvPr id="16" name="フローチャート: 他ページ結合子 15">
            <a:extLst>
              <a:ext uri="{FF2B5EF4-FFF2-40B4-BE49-F238E27FC236}">
                <a16:creationId xmlns:a16="http://schemas.microsoft.com/office/drawing/2014/main" id="{2F39F05B-06CE-4601-8979-2655EDC2ADDC}"/>
              </a:ext>
            </a:extLst>
          </p:cNvPr>
          <p:cNvSpPr/>
          <p:nvPr/>
        </p:nvSpPr>
        <p:spPr>
          <a:xfrm>
            <a:off x="744278" y="5021546"/>
            <a:ext cx="1981421" cy="1440000"/>
          </a:xfrm>
          <a:prstGeom prst="flowChartOffpage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spcBef>
                <a:spcPts val="600"/>
              </a:spcBef>
            </a:pPr>
            <a:r>
              <a:rPr kumimoji="1" lang="ja-JP" altLang="en-US" sz="1400" b="1" dirty="0"/>
              <a:t>必要書類の提出</a:t>
            </a:r>
          </a:p>
        </p:txBody>
      </p:sp>
      <p:sp>
        <p:nvSpPr>
          <p:cNvPr id="17" name="コンテンツ プレースホルダー 1">
            <a:extLst>
              <a:ext uri="{FF2B5EF4-FFF2-40B4-BE49-F238E27FC236}">
                <a16:creationId xmlns:a16="http://schemas.microsoft.com/office/drawing/2014/main" id="{EC532A4A-CE46-4C6B-9D57-6F9057560AFE}"/>
              </a:ext>
            </a:extLst>
          </p:cNvPr>
          <p:cNvSpPr txBox="1">
            <a:spLocks/>
          </p:cNvSpPr>
          <p:nvPr/>
        </p:nvSpPr>
        <p:spPr>
          <a:xfrm>
            <a:off x="2817089" y="5021546"/>
            <a:ext cx="8820000" cy="144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8288" indent="-268288">
              <a:lnSpc>
                <a:spcPct val="110000"/>
              </a:lnSpc>
              <a:spcBef>
                <a:spcPts val="300"/>
              </a:spcBef>
              <a:buFont typeface="Wingdings" panose="05000000000000000000" pitchFamily="2" charset="2"/>
              <a:buChar char="Ø"/>
            </a:pPr>
            <a:r>
              <a:rPr lang="ja-JP" altLang="en-US" sz="1300" dirty="0"/>
              <a:t>助成システムの資金計画画面から精算報告画面を作成して書類を提出します。提出期限は資金分配団体の指示に従ってください。</a:t>
            </a:r>
            <a:br>
              <a:rPr lang="en-US" altLang="ja-JP" sz="1300" dirty="0"/>
            </a:br>
            <a:r>
              <a:rPr lang="ja-JP" altLang="en-US" sz="1300" dirty="0"/>
              <a:t>＜提出書類＞</a:t>
            </a:r>
            <a:endParaRPr lang="en-US" altLang="ja-JP" sz="1300" dirty="0"/>
          </a:p>
          <a:p>
            <a:pPr marL="447675" lvl="1" indent="-179388">
              <a:lnSpc>
                <a:spcPct val="110000"/>
              </a:lnSpc>
              <a:spcBef>
                <a:spcPts val="300"/>
              </a:spcBef>
            </a:pPr>
            <a:r>
              <a:rPr lang="ja-JP" altLang="en-US" sz="1300" dirty="0"/>
              <a:t>経費精算報告書（エクセル一式）</a:t>
            </a:r>
            <a:endParaRPr lang="en-US" altLang="ja-JP" sz="1300" dirty="0"/>
          </a:p>
          <a:p>
            <a:pPr marL="447675" lvl="1" indent="-179388">
              <a:lnSpc>
                <a:spcPct val="110000"/>
              </a:lnSpc>
              <a:spcBef>
                <a:spcPts val="300"/>
              </a:spcBef>
            </a:pPr>
            <a:r>
              <a:rPr lang="ja-JP" altLang="en-US" sz="1300" dirty="0"/>
              <a:t>支払証拠書類</a:t>
            </a:r>
            <a:endParaRPr lang="en-US" altLang="ja-JP" sz="1300" dirty="0"/>
          </a:p>
          <a:p>
            <a:pPr marL="447675" lvl="1" indent="-179388">
              <a:lnSpc>
                <a:spcPct val="110000"/>
              </a:lnSpc>
              <a:spcBef>
                <a:spcPts val="300"/>
              </a:spcBef>
            </a:pPr>
            <a:r>
              <a:rPr lang="ja-JP" altLang="en-US" sz="1300" dirty="0"/>
              <a:t>人件費に対する賃金台帳等の写し</a:t>
            </a:r>
            <a:endParaRPr lang="en-US" altLang="ja-JP" sz="1300" dirty="0"/>
          </a:p>
        </p:txBody>
      </p:sp>
    </p:spTree>
    <p:extLst>
      <p:ext uri="{BB962C8B-B14F-4D97-AF65-F5344CB8AC3E}">
        <p14:creationId xmlns:p14="http://schemas.microsoft.com/office/powerpoint/2010/main" val="819534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F396F11-8C10-423D-AEC7-29A14E731B92}"/>
              </a:ext>
            </a:extLst>
          </p:cNvPr>
          <p:cNvSpPr>
            <a:spLocks noGrp="1"/>
          </p:cNvSpPr>
          <p:nvPr>
            <p:ph type="sldNum" sz="quarter" idx="12"/>
          </p:nvPr>
        </p:nvSpPr>
        <p:spPr/>
        <p:txBody>
          <a:bodyPr/>
          <a:lstStyle/>
          <a:p>
            <a:fld id="{A1F6A0AC-F2C6-4C21-B4A0-CF4BD5AB1286}" type="slidenum">
              <a:rPr lang="ja-JP" altLang="en-US" smtClean="0"/>
              <a:pPr/>
              <a:t>24</a:t>
            </a:fld>
            <a:endParaRPr lang="ja-JP" altLang="en-US"/>
          </a:p>
        </p:txBody>
      </p:sp>
      <p:sp>
        <p:nvSpPr>
          <p:cNvPr id="4" name="タイトル 3">
            <a:extLst>
              <a:ext uri="{FF2B5EF4-FFF2-40B4-BE49-F238E27FC236}">
                <a16:creationId xmlns:a16="http://schemas.microsoft.com/office/drawing/2014/main" id="{50D57E21-1C92-4D83-AA46-8F240B249368}"/>
              </a:ext>
            </a:extLst>
          </p:cNvPr>
          <p:cNvSpPr>
            <a:spLocks noGrp="1"/>
          </p:cNvSpPr>
          <p:nvPr>
            <p:ph type="title"/>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83FCAB08-D772-45E0-9C08-8BA6C590FD7D}"/>
              </a:ext>
            </a:extLst>
          </p:cNvPr>
          <p:cNvSpPr>
            <a:spLocks noGrp="1"/>
          </p:cNvSpPr>
          <p:nvPr>
            <p:ph type="ftr" sz="quarter" idx="11"/>
          </p:nvPr>
        </p:nvSpPr>
        <p:spPr/>
        <p:txBody>
          <a:bodyPr/>
          <a:lstStyle/>
          <a:p>
            <a:r>
              <a:rPr lang="en-US" altLang="ja-JP"/>
              <a:t>Copy right © JANPIA 2021</a:t>
            </a:r>
            <a:endParaRPr lang="ja-JP" altLang="en-US"/>
          </a:p>
        </p:txBody>
      </p:sp>
      <p:sp>
        <p:nvSpPr>
          <p:cNvPr id="10" name="コンテンツ プレースホルダー 1">
            <a:extLst>
              <a:ext uri="{FF2B5EF4-FFF2-40B4-BE49-F238E27FC236}">
                <a16:creationId xmlns:a16="http://schemas.microsoft.com/office/drawing/2014/main" id="{1FF26F48-C3F7-4E1D-8DBE-4CFD0E8C1DC4}"/>
              </a:ext>
            </a:extLst>
          </p:cNvPr>
          <p:cNvSpPr txBox="1">
            <a:spLocks/>
          </p:cNvSpPr>
          <p:nvPr/>
        </p:nvSpPr>
        <p:spPr>
          <a:xfrm>
            <a:off x="394984" y="1573428"/>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1. </a:t>
            </a:r>
            <a:r>
              <a:rPr lang="ja-JP" altLang="en-US" sz="2400" b="1">
                <a:solidFill>
                  <a:schemeClr val="bg1"/>
                </a:solidFill>
                <a:latin typeface="メイリオ" panose="020B0604030504040204" pitchFamily="50" charset="-128"/>
                <a:ea typeface="メイリオ" panose="020B0604030504040204" pitchFamily="50" charset="-128"/>
              </a:rPr>
              <a:t>はじめに</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1" name="コンテンツ プレースホルダー 1">
            <a:extLst>
              <a:ext uri="{FF2B5EF4-FFF2-40B4-BE49-F238E27FC236}">
                <a16:creationId xmlns:a16="http://schemas.microsoft.com/office/drawing/2014/main" id="{40B162C6-E4A8-4441-8A27-41DA7BC5C02C}"/>
              </a:ext>
            </a:extLst>
          </p:cNvPr>
          <p:cNvSpPr txBox="1">
            <a:spLocks/>
          </p:cNvSpPr>
          <p:nvPr/>
        </p:nvSpPr>
        <p:spPr>
          <a:xfrm>
            <a:off x="394984" y="2769783"/>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2. 2022</a:t>
            </a:r>
            <a:r>
              <a:rPr lang="ja-JP" altLang="en-US" sz="2400" b="1">
                <a:solidFill>
                  <a:schemeClr val="bg1"/>
                </a:solidFill>
                <a:latin typeface="メイリオ" panose="020B0604030504040204" pitchFamily="50" charset="-128"/>
                <a:ea typeface="メイリオ" panose="020B0604030504040204" pitchFamily="50" charset="-128"/>
              </a:rPr>
              <a:t>年度からの主な変更</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2" name="コンテンツ プレースホルダー 1">
            <a:extLst>
              <a:ext uri="{FF2B5EF4-FFF2-40B4-BE49-F238E27FC236}">
                <a16:creationId xmlns:a16="http://schemas.microsoft.com/office/drawing/2014/main" id="{97054A29-EF50-41CE-ABF0-F5C5C8ACBF8C}"/>
              </a:ext>
            </a:extLst>
          </p:cNvPr>
          <p:cNvSpPr txBox="1">
            <a:spLocks/>
          </p:cNvSpPr>
          <p:nvPr/>
        </p:nvSpPr>
        <p:spPr>
          <a:xfrm>
            <a:off x="394984" y="3966138"/>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3. 2021</a:t>
            </a:r>
            <a:r>
              <a:rPr lang="ja-JP" altLang="en-US" sz="2400"/>
              <a:t>年度 年度末精算対応</a:t>
            </a:r>
            <a:endParaRPr lang="en-US" altLang="ja-JP" sz="2400"/>
          </a:p>
        </p:txBody>
      </p:sp>
      <p:sp>
        <p:nvSpPr>
          <p:cNvPr id="13" name="コンテンツ プレースホルダー 1">
            <a:extLst>
              <a:ext uri="{FF2B5EF4-FFF2-40B4-BE49-F238E27FC236}">
                <a16:creationId xmlns:a16="http://schemas.microsoft.com/office/drawing/2014/main" id="{444CBAE9-4951-45EB-8DA4-BCDA0037A6CB}"/>
              </a:ext>
            </a:extLst>
          </p:cNvPr>
          <p:cNvSpPr txBox="1">
            <a:spLocks/>
          </p:cNvSpPr>
          <p:nvPr/>
        </p:nvSpPr>
        <p:spPr>
          <a:xfrm>
            <a:off x="394984" y="5162493"/>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4.</a:t>
            </a:r>
            <a:r>
              <a:rPr lang="ja-JP" altLang="en-US" sz="2400"/>
              <a:t> 新精算様式への移行対応</a:t>
            </a:r>
            <a:endParaRPr lang="en-US" altLang="ja-JP" sz="2400"/>
          </a:p>
        </p:txBody>
      </p:sp>
    </p:spTree>
    <p:extLst>
      <p:ext uri="{BB962C8B-B14F-4D97-AF65-F5344CB8AC3E}">
        <p14:creationId xmlns:p14="http://schemas.microsoft.com/office/powerpoint/2010/main" val="2025950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DCE3842D-41B0-418C-AFCB-3133DFE6B95F}"/>
              </a:ext>
            </a:extLst>
          </p:cNvPr>
          <p:cNvSpPr>
            <a:spLocks noGrp="1"/>
          </p:cNvSpPr>
          <p:nvPr>
            <p:ph idx="1"/>
          </p:nvPr>
        </p:nvSpPr>
        <p:spPr>
          <a:xfrm>
            <a:off x="565700" y="1268856"/>
            <a:ext cx="11016000" cy="4951074"/>
          </a:xfrm>
        </p:spPr>
        <p:txBody>
          <a:bodyPr>
            <a:noAutofit/>
          </a:bodyPr>
          <a:lstStyle/>
          <a:p>
            <a:pPr marL="0" indent="0">
              <a:lnSpc>
                <a:spcPct val="110000"/>
              </a:lnSpc>
              <a:spcBef>
                <a:spcPts val="600"/>
              </a:spcBef>
              <a:buNone/>
            </a:pPr>
            <a:r>
              <a:rPr lang="en-US" altLang="ja-JP" sz="1900" dirty="0"/>
              <a:t>【</a:t>
            </a:r>
            <a:r>
              <a:rPr lang="ja-JP" altLang="en-US" sz="1900" dirty="0"/>
              <a:t>作業内容</a:t>
            </a:r>
            <a:r>
              <a:rPr lang="en-US" altLang="ja-JP" sz="1900" dirty="0"/>
              <a:t>】</a:t>
            </a:r>
          </a:p>
          <a:p>
            <a:pPr marL="0" indent="0">
              <a:lnSpc>
                <a:spcPct val="110000"/>
              </a:lnSpc>
              <a:spcBef>
                <a:spcPts val="600"/>
              </a:spcBef>
              <a:buNone/>
            </a:pPr>
            <a:r>
              <a:rPr lang="ja-JP" altLang="en-US" sz="1900" dirty="0"/>
              <a:t>　新精算様式への置き換えのため、大きく</a:t>
            </a:r>
            <a:r>
              <a:rPr lang="en-US" altLang="ja-JP" sz="1900" dirty="0"/>
              <a:t>2</a:t>
            </a:r>
            <a:r>
              <a:rPr lang="ja-JP" altLang="en-US" sz="1900" dirty="0"/>
              <a:t>つの作業が発生します。</a:t>
            </a:r>
            <a:endParaRPr lang="en-US" altLang="ja-JP" sz="1900" strike="sngStrike" dirty="0"/>
          </a:p>
          <a:p>
            <a:pPr marL="914400" lvl="1" indent="-457200">
              <a:lnSpc>
                <a:spcPct val="110000"/>
              </a:lnSpc>
              <a:spcBef>
                <a:spcPts val="600"/>
              </a:spcBef>
              <a:buFont typeface="+mj-ea"/>
              <a:buAutoNum type="circleNumDbPlain"/>
            </a:pPr>
            <a:r>
              <a:rPr lang="zh-TW" altLang="en-US" sz="1900" dirty="0"/>
              <a:t>「様式</a:t>
            </a:r>
            <a:r>
              <a:rPr lang="ja-JP" altLang="en-US" sz="1900" dirty="0"/>
              <a:t>５</a:t>
            </a:r>
            <a:r>
              <a:rPr lang="zh-TW" altLang="en-US" sz="1900" dirty="0"/>
              <a:t>収支管理簿」「様式</a:t>
            </a:r>
            <a:r>
              <a:rPr lang="ja-JP" altLang="en-US" sz="1900" dirty="0"/>
              <a:t>６</a:t>
            </a:r>
            <a:r>
              <a:rPr lang="zh-TW" altLang="en-US" sz="1900" dirty="0"/>
              <a:t>現金出納帳」</a:t>
            </a:r>
            <a:r>
              <a:rPr lang="ja-JP" altLang="en-US" sz="1900" dirty="0"/>
              <a:t>へのデータ移行</a:t>
            </a:r>
            <a:endParaRPr lang="en-US" altLang="ja-JP" sz="1900" dirty="0"/>
          </a:p>
          <a:p>
            <a:pPr marL="914400" lvl="1" indent="-457200">
              <a:lnSpc>
                <a:spcPct val="110000"/>
              </a:lnSpc>
              <a:spcBef>
                <a:spcPts val="600"/>
              </a:spcBef>
              <a:buFont typeface="+mj-ea"/>
              <a:buAutoNum type="circleNumDbPlain"/>
            </a:pPr>
            <a:r>
              <a:rPr lang="ja-JP" altLang="en-US" sz="1900" dirty="0"/>
              <a:t>「</a:t>
            </a:r>
            <a:r>
              <a:rPr lang="zh-TW" altLang="en-US" sz="1900" dirty="0"/>
              <a:t>様式</a:t>
            </a:r>
            <a:r>
              <a:rPr lang="ja-JP" altLang="en-US" sz="1900" dirty="0"/>
              <a:t>３</a:t>
            </a:r>
            <a:r>
              <a:rPr lang="zh-TW" altLang="en-US" sz="1900" dirty="0"/>
              <a:t>経費集計表</a:t>
            </a:r>
            <a:r>
              <a:rPr lang="ja-JP" altLang="en-US" sz="1900" dirty="0"/>
              <a:t>」への資金計画値の入力</a:t>
            </a:r>
            <a:endParaRPr lang="en-US" altLang="ja-JP" sz="1900" dirty="0"/>
          </a:p>
          <a:p>
            <a:pPr marL="914400" lvl="1" indent="-457200">
              <a:lnSpc>
                <a:spcPct val="110000"/>
              </a:lnSpc>
              <a:spcBef>
                <a:spcPts val="600"/>
              </a:spcBef>
              <a:buFont typeface="+mj-ea"/>
              <a:buAutoNum type="circleNumDbPlain"/>
            </a:pPr>
            <a:endParaRPr lang="en-US" altLang="ja-JP" sz="1900" dirty="0"/>
          </a:p>
          <a:p>
            <a:pPr marL="0" indent="0">
              <a:lnSpc>
                <a:spcPct val="110000"/>
              </a:lnSpc>
              <a:spcBef>
                <a:spcPts val="600"/>
              </a:spcBef>
              <a:buNone/>
            </a:pPr>
            <a:r>
              <a:rPr lang="en-US" altLang="ja-JP" sz="1900" dirty="0"/>
              <a:t>【</a:t>
            </a:r>
            <a:r>
              <a:rPr lang="ja-JP" altLang="en-US" sz="1900" dirty="0"/>
              <a:t>作業時期</a:t>
            </a:r>
            <a:r>
              <a:rPr lang="en-US" altLang="ja-JP" sz="1900" dirty="0"/>
              <a:t>】</a:t>
            </a:r>
          </a:p>
          <a:p>
            <a:pPr marL="263525" indent="0">
              <a:lnSpc>
                <a:spcPct val="110000"/>
              </a:lnSpc>
              <a:spcBef>
                <a:spcPts val="600"/>
              </a:spcBef>
              <a:buNone/>
            </a:pPr>
            <a:r>
              <a:rPr lang="ja-JP" altLang="en-US" sz="1900" dirty="0"/>
              <a:t>新精算様式は、原則として</a:t>
            </a:r>
            <a:r>
              <a:rPr lang="en-US" altLang="ja-JP" sz="1900" dirty="0"/>
              <a:t>2022</a:t>
            </a:r>
            <a:r>
              <a:rPr lang="ja-JP" altLang="en-US" sz="1900" dirty="0"/>
              <a:t>年</a:t>
            </a:r>
            <a:r>
              <a:rPr lang="en-US" altLang="ja-JP" sz="1900" dirty="0"/>
              <a:t>4</a:t>
            </a:r>
            <a:r>
              <a:rPr lang="ja-JP" altLang="en-US" sz="1900" dirty="0"/>
              <a:t>月から利用いただきますが、具体的には資金分配団体の指示に従って切り替えてください。</a:t>
            </a:r>
            <a:endParaRPr lang="en-US" altLang="ja-JP" sz="1900" dirty="0"/>
          </a:p>
          <a:p>
            <a:pPr marL="895350" indent="-442913">
              <a:lnSpc>
                <a:spcPct val="110000"/>
              </a:lnSpc>
              <a:spcBef>
                <a:spcPts val="600"/>
              </a:spcBef>
            </a:pPr>
            <a:r>
              <a:rPr lang="ja-JP" altLang="en-US" sz="1900" dirty="0"/>
              <a:t>①は</a:t>
            </a:r>
            <a:r>
              <a:rPr lang="en-US" altLang="ja-JP" sz="1900" dirty="0"/>
              <a:t>2022</a:t>
            </a:r>
            <a:r>
              <a:rPr lang="ja-JP" altLang="en-US" sz="1900" dirty="0"/>
              <a:t>年</a:t>
            </a:r>
            <a:r>
              <a:rPr lang="en-US" altLang="ja-JP" sz="1900" dirty="0"/>
              <a:t>4</a:t>
            </a:r>
            <a:r>
              <a:rPr lang="ja-JP" altLang="en-US" sz="1900" dirty="0"/>
              <a:t>月分の収支管理簿等への入力開始前にデータ移行を実施してください。</a:t>
            </a:r>
            <a:endParaRPr lang="en-US" altLang="ja-JP" sz="1900" dirty="0"/>
          </a:p>
          <a:p>
            <a:pPr marL="1074738" lvl="1" indent="-180975">
              <a:lnSpc>
                <a:spcPct val="110000"/>
              </a:lnSpc>
              <a:spcBef>
                <a:spcPts val="600"/>
              </a:spcBef>
              <a:buNone/>
            </a:pPr>
            <a:r>
              <a:rPr lang="en-US" altLang="ja-JP" sz="1900" dirty="0"/>
              <a:t>※2021</a:t>
            </a:r>
            <a:r>
              <a:rPr lang="ja-JP" altLang="en-US" sz="1900" dirty="0"/>
              <a:t>年度中に新精算様式に切り替えていただくことも可能です。その場合、切り替え時に過去分のデータを移行してください。</a:t>
            </a:r>
            <a:endParaRPr lang="en-US" altLang="ja-JP" sz="1900" dirty="0"/>
          </a:p>
          <a:p>
            <a:pPr marL="895350" indent="-442913">
              <a:lnSpc>
                <a:spcPct val="110000"/>
              </a:lnSpc>
              <a:spcBef>
                <a:spcPts val="600"/>
              </a:spcBef>
            </a:pPr>
            <a:r>
              <a:rPr lang="ja-JP" altLang="en-US" sz="1900" dirty="0"/>
              <a:t>②は事業完了時精算までに実施いただければ問題はありませんが、予実管理のために前もって作業いただくことをお勧めしています。</a:t>
            </a:r>
          </a:p>
        </p:txBody>
      </p:sp>
      <p:sp>
        <p:nvSpPr>
          <p:cNvPr id="3" name="スライド番号プレースホルダー 2">
            <a:extLst>
              <a:ext uri="{FF2B5EF4-FFF2-40B4-BE49-F238E27FC236}">
                <a16:creationId xmlns:a16="http://schemas.microsoft.com/office/drawing/2014/main" id="{51B62184-47E8-4399-854F-CC95B8818423}"/>
              </a:ext>
            </a:extLst>
          </p:cNvPr>
          <p:cNvSpPr>
            <a:spLocks noGrp="1"/>
          </p:cNvSpPr>
          <p:nvPr>
            <p:ph type="sldNum" sz="quarter" idx="12"/>
          </p:nvPr>
        </p:nvSpPr>
        <p:spPr/>
        <p:txBody>
          <a:bodyPr/>
          <a:lstStyle/>
          <a:p>
            <a:fld id="{A1F6A0AC-F2C6-4C21-B4A0-CF4BD5AB1286}" type="slidenum">
              <a:rPr lang="ja-JP" altLang="en-US" smtClean="0"/>
              <a:pPr/>
              <a:t>25</a:t>
            </a:fld>
            <a:endParaRPr lang="ja-JP" altLang="en-US"/>
          </a:p>
        </p:txBody>
      </p:sp>
      <p:sp>
        <p:nvSpPr>
          <p:cNvPr id="4" name="タイトル 3">
            <a:extLst>
              <a:ext uri="{FF2B5EF4-FFF2-40B4-BE49-F238E27FC236}">
                <a16:creationId xmlns:a16="http://schemas.microsoft.com/office/drawing/2014/main" id="{296AE46F-0097-4E93-851C-CAB9E9247CE7}"/>
              </a:ext>
            </a:extLst>
          </p:cNvPr>
          <p:cNvSpPr>
            <a:spLocks noGrp="1"/>
          </p:cNvSpPr>
          <p:nvPr>
            <p:ph type="title"/>
          </p:nvPr>
        </p:nvSpPr>
        <p:spPr/>
        <p:txBody>
          <a:bodyPr/>
          <a:lstStyle/>
          <a:p>
            <a:r>
              <a:rPr lang="ja-JP" altLang="en-US"/>
              <a:t>新精算様式への移行対応</a:t>
            </a:r>
            <a:endParaRPr kumimoji="1" lang="ja-JP" altLang="en-US"/>
          </a:p>
        </p:txBody>
      </p:sp>
      <p:sp>
        <p:nvSpPr>
          <p:cNvPr id="5" name="フッター プレースホルダー 4">
            <a:extLst>
              <a:ext uri="{FF2B5EF4-FFF2-40B4-BE49-F238E27FC236}">
                <a16:creationId xmlns:a16="http://schemas.microsoft.com/office/drawing/2014/main" id="{E6D15C4C-4392-473A-9AAE-DFEA14F95D00}"/>
              </a:ext>
            </a:extLst>
          </p:cNvPr>
          <p:cNvSpPr>
            <a:spLocks noGrp="1"/>
          </p:cNvSpPr>
          <p:nvPr>
            <p:ph type="ftr" sz="quarter" idx="11"/>
          </p:nvPr>
        </p:nvSpPr>
        <p:spPr/>
        <p:txBody>
          <a:bodyPr/>
          <a:lstStyle/>
          <a:p>
            <a:r>
              <a:rPr lang="en-US" altLang="ja-JP"/>
              <a:t>Copy right © JANPIA 2021</a:t>
            </a:r>
            <a:endParaRPr lang="ja-JP" altLang="en-US"/>
          </a:p>
        </p:txBody>
      </p:sp>
    </p:spTree>
    <p:extLst>
      <p:ext uri="{BB962C8B-B14F-4D97-AF65-F5344CB8AC3E}">
        <p14:creationId xmlns:p14="http://schemas.microsoft.com/office/powerpoint/2010/main" val="2668452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図 36">
            <a:extLst>
              <a:ext uri="{FF2B5EF4-FFF2-40B4-BE49-F238E27FC236}">
                <a16:creationId xmlns:a16="http://schemas.microsoft.com/office/drawing/2014/main" id="{C1BD076E-9406-4C29-B67D-9176F2C62731}"/>
              </a:ext>
            </a:extLst>
          </p:cNvPr>
          <p:cNvPicPr>
            <a:picLocks noChangeAspect="1"/>
          </p:cNvPicPr>
          <p:nvPr/>
        </p:nvPicPr>
        <p:blipFill>
          <a:blip r:embed="rId2"/>
          <a:stretch>
            <a:fillRect/>
          </a:stretch>
        </p:blipFill>
        <p:spPr>
          <a:xfrm>
            <a:off x="2322654" y="3151282"/>
            <a:ext cx="7956000" cy="1394677"/>
          </a:xfrm>
          <a:prstGeom prst="rect">
            <a:avLst/>
          </a:prstGeom>
          <a:solidFill>
            <a:schemeClr val="bg1"/>
          </a:solidFill>
          <a:effectLst>
            <a:outerShdw blurRad="50800" dist="38100" dir="2700000" algn="tl" rotWithShape="0">
              <a:prstClr val="black">
                <a:alpha val="40000"/>
              </a:prstClr>
            </a:outerShdw>
          </a:effectLst>
        </p:spPr>
      </p:pic>
      <p:pic>
        <p:nvPicPr>
          <p:cNvPr id="23" name="図 22">
            <a:extLst>
              <a:ext uri="{FF2B5EF4-FFF2-40B4-BE49-F238E27FC236}">
                <a16:creationId xmlns:a16="http://schemas.microsoft.com/office/drawing/2014/main" id="{01526173-8F40-4FEE-B5E1-F6C041752445}"/>
              </a:ext>
            </a:extLst>
          </p:cNvPr>
          <p:cNvPicPr>
            <a:picLocks noChangeAspect="1"/>
          </p:cNvPicPr>
          <p:nvPr/>
        </p:nvPicPr>
        <p:blipFill>
          <a:blip r:embed="rId3"/>
          <a:stretch>
            <a:fillRect/>
          </a:stretch>
        </p:blipFill>
        <p:spPr>
          <a:xfrm>
            <a:off x="2322654" y="5210336"/>
            <a:ext cx="8964000" cy="1231948"/>
          </a:xfrm>
          <a:prstGeom prst="rect">
            <a:avLst/>
          </a:prstGeom>
          <a:solidFill>
            <a:schemeClr val="bg1"/>
          </a:solidFill>
          <a:effectLst>
            <a:outerShdw blurRad="50800" dist="38100" dir="2700000" algn="tl" rotWithShape="0">
              <a:prstClr val="black">
                <a:alpha val="40000"/>
              </a:prstClr>
            </a:outerShdw>
          </a:effectLst>
        </p:spPr>
      </p:pic>
      <p:sp>
        <p:nvSpPr>
          <p:cNvPr id="2" name="コンテンツ プレースホルダー 1">
            <a:extLst>
              <a:ext uri="{FF2B5EF4-FFF2-40B4-BE49-F238E27FC236}">
                <a16:creationId xmlns:a16="http://schemas.microsoft.com/office/drawing/2014/main" id="{DCE3842D-41B0-418C-AFCB-3133DFE6B95F}"/>
              </a:ext>
            </a:extLst>
          </p:cNvPr>
          <p:cNvSpPr>
            <a:spLocks noGrp="1"/>
          </p:cNvSpPr>
          <p:nvPr>
            <p:ph idx="1"/>
          </p:nvPr>
        </p:nvSpPr>
        <p:spPr>
          <a:xfrm>
            <a:off x="565700" y="1244812"/>
            <a:ext cx="11016000" cy="1596466"/>
          </a:xfrm>
        </p:spPr>
        <p:txBody>
          <a:bodyPr>
            <a:normAutofit/>
          </a:bodyPr>
          <a:lstStyle/>
          <a:p>
            <a:pPr marL="361950" indent="-361950">
              <a:lnSpc>
                <a:spcPct val="110000"/>
              </a:lnSpc>
              <a:spcBef>
                <a:spcPts val="600"/>
              </a:spcBef>
            </a:pPr>
            <a:r>
              <a:rPr lang="ja-JP" altLang="en-US" sz="2000"/>
              <a:t>現在の精算様式のデータを新精算様式に移行します。</a:t>
            </a:r>
            <a:br>
              <a:rPr lang="en-US" altLang="ja-JP" sz="2000"/>
            </a:br>
            <a:r>
              <a:rPr lang="ja-JP" altLang="en-US" sz="2000"/>
              <a:t>１つのシートのデータを移行するのに２回のコピー＆ペースト作業が必要となります。（ペーストは値貼り付けを推奨）</a:t>
            </a:r>
            <a:endParaRPr lang="en-US" altLang="ja-JP" sz="2000"/>
          </a:p>
          <a:p>
            <a:pPr marL="361950" indent="-361950">
              <a:lnSpc>
                <a:spcPct val="110000"/>
              </a:lnSpc>
              <a:spcBef>
                <a:spcPts val="600"/>
              </a:spcBef>
            </a:pPr>
            <a:r>
              <a:rPr lang="ja-JP" altLang="en-US" sz="2000"/>
              <a:t>終了後、指定口座残高などを確認することで、正しくデータ移行できたかチェックします。</a:t>
            </a:r>
          </a:p>
        </p:txBody>
      </p:sp>
      <p:sp>
        <p:nvSpPr>
          <p:cNvPr id="3" name="スライド番号プレースホルダー 2">
            <a:extLst>
              <a:ext uri="{FF2B5EF4-FFF2-40B4-BE49-F238E27FC236}">
                <a16:creationId xmlns:a16="http://schemas.microsoft.com/office/drawing/2014/main" id="{51B62184-47E8-4399-854F-CC95B8818423}"/>
              </a:ext>
            </a:extLst>
          </p:cNvPr>
          <p:cNvSpPr>
            <a:spLocks noGrp="1"/>
          </p:cNvSpPr>
          <p:nvPr>
            <p:ph type="sldNum" sz="quarter" idx="12"/>
          </p:nvPr>
        </p:nvSpPr>
        <p:spPr/>
        <p:txBody>
          <a:bodyPr/>
          <a:lstStyle/>
          <a:p>
            <a:fld id="{A1F6A0AC-F2C6-4C21-B4A0-CF4BD5AB1286}" type="slidenum">
              <a:rPr lang="ja-JP" altLang="en-US" smtClean="0"/>
              <a:pPr/>
              <a:t>26</a:t>
            </a:fld>
            <a:endParaRPr lang="ja-JP" altLang="en-US"/>
          </a:p>
        </p:txBody>
      </p:sp>
      <p:sp>
        <p:nvSpPr>
          <p:cNvPr id="4" name="タイトル 3">
            <a:extLst>
              <a:ext uri="{FF2B5EF4-FFF2-40B4-BE49-F238E27FC236}">
                <a16:creationId xmlns:a16="http://schemas.microsoft.com/office/drawing/2014/main" id="{296AE46F-0097-4E93-851C-CAB9E9247CE7}"/>
              </a:ext>
            </a:extLst>
          </p:cNvPr>
          <p:cNvSpPr>
            <a:spLocks noGrp="1"/>
          </p:cNvSpPr>
          <p:nvPr>
            <p:ph type="title"/>
          </p:nvPr>
        </p:nvSpPr>
        <p:spPr/>
        <p:txBody>
          <a:bodyPr/>
          <a:lstStyle/>
          <a:p>
            <a:r>
              <a:rPr lang="ja-JP" altLang="en-US" sz="2700" dirty="0"/>
              <a:t>①「様式５収支管理簿」「様式６現金出納帳」へのデータ移行</a:t>
            </a:r>
            <a:endParaRPr kumimoji="1" lang="ja-JP" altLang="en-US" sz="2700" dirty="0"/>
          </a:p>
        </p:txBody>
      </p:sp>
      <p:sp>
        <p:nvSpPr>
          <p:cNvPr id="5" name="フッター プレースホルダー 4">
            <a:extLst>
              <a:ext uri="{FF2B5EF4-FFF2-40B4-BE49-F238E27FC236}">
                <a16:creationId xmlns:a16="http://schemas.microsoft.com/office/drawing/2014/main" id="{E6D15C4C-4392-473A-9AAE-DFEA14F95D00}"/>
              </a:ext>
            </a:extLst>
          </p:cNvPr>
          <p:cNvSpPr>
            <a:spLocks noGrp="1"/>
          </p:cNvSpPr>
          <p:nvPr>
            <p:ph type="ftr" sz="quarter" idx="11"/>
          </p:nvPr>
        </p:nvSpPr>
        <p:spPr/>
        <p:txBody>
          <a:bodyPr/>
          <a:lstStyle/>
          <a:p>
            <a:r>
              <a:rPr lang="en-US" altLang="ja-JP"/>
              <a:t>Copy right © JANPIA 2021</a:t>
            </a:r>
            <a:endParaRPr lang="ja-JP" altLang="en-US"/>
          </a:p>
        </p:txBody>
      </p:sp>
      <p:sp>
        <p:nvSpPr>
          <p:cNvPr id="20" name="四角形: 角を丸くする 19">
            <a:extLst>
              <a:ext uri="{FF2B5EF4-FFF2-40B4-BE49-F238E27FC236}">
                <a16:creationId xmlns:a16="http://schemas.microsoft.com/office/drawing/2014/main" id="{4387A6C3-F8F0-46A1-BA62-8C67F0A06545}"/>
              </a:ext>
            </a:extLst>
          </p:cNvPr>
          <p:cNvSpPr/>
          <p:nvPr/>
        </p:nvSpPr>
        <p:spPr>
          <a:xfrm>
            <a:off x="2749502" y="3615578"/>
            <a:ext cx="1656000" cy="936000"/>
          </a:xfrm>
          <a:prstGeom prst="roundRect">
            <a:avLst>
              <a:gd name="adj" fmla="val 0"/>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22" name="四角形: 角を丸くする 21">
            <a:extLst>
              <a:ext uri="{FF2B5EF4-FFF2-40B4-BE49-F238E27FC236}">
                <a16:creationId xmlns:a16="http://schemas.microsoft.com/office/drawing/2014/main" id="{93251905-48A5-41D4-B820-75CDC0B81893}"/>
              </a:ext>
            </a:extLst>
          </p:cNvPr>
          <p:cNvSpPr/>
          <p:nvPr/>
        </p:nvSpPr>
        <p:spPr>
          <a:xfrm>
            <a:off x="4970634" y="3615578"/>
            <a:ext cx="5292000" cy="936000"/>
          </a:xfrm>
          <a:prstGeom prst="roundRect">
            <a:avLst>
              <a:gd name="adj" fmla="val 0"/>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24" name="矢印: 下 23">
            <a:extLst>
              <a:ext uri="{FF2B5EF4-FFF2-40B4-BE49-F238E27FC236}">
                <a16:creationId xmlns:a16="http://schemas.microsoft.com/office/drawing/2014/main" id="{BA0CABB5-8CFB-4F2F-B501-CDB6A81D060A}"/>
              </a:ext>
            </a:extLst>
          </p:cNvPr>
          <p:cNvSpPr/>
          <p:nvPr/>
        </p:nvSpPr>
        <p:spPr>
          <a:xfrm>
            <a:off x="3381689" y="4582930"/>
            <a:ext cx="358140" cy="648000"/>
          </a:xfrm>
          <a:prstGeom prst="downArrow">
            <a:avLst>
              <a:gd name="adj1" fmla="val 50000"/>
              <a:gd name="adj2" fmla="val 38652"/>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下 24">
            <a:extLst>
              <a:ext uri="{FF2B5EF4-FFF2-40B4-BE49-F238E27FC236}">
                <a16:creationId xmlns:a16="http://schemas.microsoft.com/office/drawing/2014/main" id="{1EBE1A4E-B4FC-423C-B007-26160443B255}"/>
              </a:ext>
            </a:extLst>
          </p:cNvPr>
          <p:cNvSpPr/>
          <p:nvPr/>
        </p:nvSpPr>
        <p:spPr>
          <a:xfrm>
            <a:off x="7337399" y="4582930"/>
            <a:ext cx="358140" cy="648000"/>
          </a:xfrm>
          <a:prstGeom prst="downArrow">
            <a:avLst>
              <a:gd name="adj1" fmla="val 50000"/>
              <a:gd name="adj2" fmla="val 44326"/>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コンテンツ プレースホルダー 1">
            <a:extLst>
              <a:ext uri="{FF2B5EF4-FFF2-40B4-BE49-F238E27FC236}">
                <a16:creationId xmlns:a16="http://schemas.microsoft.com/office/drawing/2014/main" id="{C49CFB77-63DA-43D5-9881-44886B5BA720}"/>
              </a:ext>
            </a:extLst>
          </p:cNvPr>
          <p:cNvSpPr txBox="1">
            <a:spLocks/>
          </p:cNvSpPr>
          <p:nvPr/>
        </p:nvSpPr>
        <p:spPr>
          <a:xfrm>
            <a:off x="2735327" y="4731994"/>
            <a:ext cx="1620000" cy="252000"/>
          </a:xfrm>
          <a:prstGeom prst="roundRect">
            <a:avLst>
              <a:gd name="adj" fmla="val 39245"/>
            </a:avLst>
          </a:prstGeom>
          <a:solidFill>
            <a:schemeClr val="accent6">
              <a:lumMod val="20000"/>
              <a:lumOff val="80000"/>
            </a:schemeClr>
          </a:solidFill>
          <a:ln>
            <a:solidFill>
              <a:schemeClr val="bg1"/>
            </a:solidFill>
          </a:ln>
        </p:spPr>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10000"/>
              </a:lnSpc>
              <a:spcBef>
                <a:spcPts val="600"/>
              </a:spcBef>
              <a:buNone/>
            </a:pPr>
            <a:r>
              <a:rPr lang="ja-JP" altLang="en-US" sz="1300"/>
              <a:t>コピー＆ペースト①</a:t>
            </a:r>
            <a:endParaRPr lang="en-US" altLang="ja-JP" sz="1300"/>
          </a:p>
        </p:txBody>
      </p:sp>
      <p:sp>
        <p:nvSpPr>
          <p:cNvPr id="28" name="コンテンツ プレースホルダー 1">
            <a:extLst>
              <a:ext uri="{FF2B5EF4-FFF2-40B4-BE49-F238E27FC236}">
                <a16:creationId xmlns:a16="http://schemas.microsoft.com/office/drawing/2014/main" id="{A3CD4E70-2FFD-4484-A89B-87EE7912AAE1}"/>
              </a:ext>
            </a:extLst>
          </p:cNvPr>
          <p:cNvSpPr txBox="1">
            <a:spLocks/>
          </p:cNvSpPr>
          <p:nvPr/>
        </p:nvSpPr>
        <p:spPr>
          <a:xfrm>
            <a:off x="6706469" y="4731994"/>
            <a:ext cx="1620000" cy="252000"/>
          </a:xfrm>
          <a:prstGeom prst="roundRect">
            <a:avLst>
              <a:gd name="adj" fmla="val 39245"/>
            </a:avLst>
          </a:prstGeom>
          <a:solidFill>
            <a:schemeClr val="accent6">
              <a:lumMod val="20000"/>
              <a:lumOff val="80000"/>
            </a:schemeClr>
          </a:solidFill>
          <a:ln>
            <a:solidFill>
              <a:schemeClr val="bg1"/>
            </a:solidFill>
          </a:ln>
        </p:spPr>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10000"/>
              </a:lnSpc>
              <a:spcBef>
                <a:spcPts val="600"/>
              </a:spcBef>
              <a:buNone/>
            </a:pPr>
            <a:r>
              <a:rPr lang="ja-JP" altLang="en-US" sz="1300" dirty="0"/>
              <a:t>コピー＆ペースト②</a:t>
            </a:r>
            <a:endParaRPr lang="en-US" altLang="ja-JP" sz="1300" dirty="0"/>
          </a:p>
        </p:txBody>
      </p:sp>
      <p:sp>
        <p:nvSpPr>
          <p:cNvPr id="29" name="コンテンツ プレースホルダー 1">
            <a:extLst>
              <a:ext uri="{FF2B5EF4-FFF2-40B4-BE49-F238E27FC236}">
                <a16:creationId xmlns:a16="http://schemas.microsoft.com/office/drawing/2014/main" id="{6F184828-EEA2-4E74-BC4F-4661653690AF}"/>
              </a:ext>
            </a:extLst>
          </p:cNvPr>
          <p:cNvSpPr txBox="1">
            <a:spLocks/>
          </p:cNvSpPr>
          <p:nvPr/>
        </p:nvSpPr>
        <p:spPr>
          <a:xfrm>
            <a:off x="1098264" y="3162329"/>
            <a:ext cx="1080000" cy="1383631"/>
          </a:xfrm>
          <a:prstGeom prst="roundRect">
            <a:avLst>
              <a:gd name="adj" fmla="val 0"/>
            </a:avLst>
          </a:prstGeom>
          <a:solidFill>
            <a:schemeClr val="tx2">
              <a:lumMod val="20000"/>
              <a:lumOff val="80000"/>
            </a:schemeClr>
          </a:solidFill>
        </p:spPr>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10000"/>
              </a:lnSpc>
              <a:spcBef>
                <a:spcPts val="600"/>
              </a:spcBef>
              <a:buNone/>
            </a:pPr>
            <a:r>
              <a:rPr lang="ja-JP" altLang="en-US" sz="1400" dirty="0"/>
              <a:t>現在の</a:t>
            </a:r>
            <a:br>
              <a:rPr lang="en-US" altLang="ja-JP" sz="1400" dirty="0"/>
            </a:br>
            <a:r>
              <a:rPr lang="ja-JP" altLang="en-US" sz="1400" dirty="0"/>
              <a:t>精算様式</a:t>
            </a:r>
            <a:endParaRPr lang="en-US" altLang="ja-JP" sz="1400" dirty="0"/>
          </a:p>
        </p:txBody>
      </p:sp>
      <p:sp>
        <p:nvSpPr>
          <p:cNvPr id="30" name="コンテンツ プレースホルダー 1">
            <a:extLst>
              <a:ext uri="{FF2B5EF4-FFF2-40B4-BE49-F238E27FC236}">
                <a16:creationId xmlns:a16="http://schemas.microsoft.com/office/drawing/2014/main" id="{7B5EB882-710D-4157-898B-15C6BFD4D564}"/>
              </a:ext>
            </a:extLst>
          </p:cNvPr>
          <p:cNvSpPr txBox="1">
            <a:spLocks/>
          </p:cNvSpPr>
          <p:nvPr/>
        </p:nvSpPr>
        <p:spPr>
          <a:xfrm>
            <a:off x="1121664" y="5210336"/>
            <a:ext cx="1080000" cy="1220222"/>
          </a:xfrm>
          <a:prstGeom prst="roundRect">
            <a:avLst>
              <a:gd name="adj" fmla="val 0"/>
            </a:avLst>
          </a:prstGeom>
          <a:solidFill>
            <a:schemeClr val="tx2">
              <a:lumMod val="20000"/>
              <a:lumOff val="80000"/>
            </a:schemeClr>
          </a:solidFill>
        </p:spPr>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10000"/>
              </a:lnSpc>
              <a:spcBef>
                <a:spcPts val="600"/>
              </a:spcBef>
              <a:buNone/>
            </a:pPr>
            <a:r>
              <a:rPr lang="ja-JP" altLang="en-US" sz="1400"/>
              <a:t>新精算様式</a:t>
            </a:r>
            <a:endParaRPr lang="en-US" altLang="ja-JP" sz="1400"/>
          </a:p>
        </p:txBody>
      </p:sp>
      <p:sp>
        <p:nvSpPr>
          <p:cNvPr id="33" name="四角形: 角を丸くする 32">
            <a:extLst>
              <a:ext uri="{FF2B5EF4-FFF2-40B4-BE49-F238E27FC236}">
                <a16:creationId xmlns:a16="http://schemas.microsoft.com/office/drawing/2014/main" id="{3F231CB1-A325-4EC1-8D59-A2568CF56887}"/>
              </a:ext>
            </a:extLst>
          </p:cNvPr>
          <p:cNvSpPr/>
          <p:nvPr/>
        </p:nvSpPr>
        <p:spPr>
          <a:xfrm>
            <a:off x="4432519" y="4407382"/>
            <a:ext cx="540000" cy="144000"/>
          </a:xfrm>
          <a:prstGeom prst="roundRect">
            <a:avLst>
              <a:gd name="adj" fmla="val 0"/>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34" name="矢印: 下 33">
            <a:extLst>
              <a:ext uri="{FF2B5EF4-FFF2-40B4-BE49-F238E27FC236}">
                <a16:creationId xmlns:a16="http://schemas.microsoft.com/office/drawing/2014/main" id="{9A841BF7-8CF0-4F7B-AB2C-6B62EE46899F}"/>
              </a:ext>
            </a:extLst>
          </p:cNvPr>
          <p:cNvSpPr/>
          <p:nvPr/>
        </p:nvSpPr>
        <p:spPr>
          <a:xfrm>
            <a:off x="4566257" y="4582930"/>
            <a:ext cx="216000" cy="648000"/>
          </a:xfrm>
          <a:prstGeom prst="downArrow">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コンテンツ プレースホルダー 1">
            <a:extLst>
              <a:ext uri="{FF2B5EF4-FFF2-40B4-BE49-F238E27FC236}">
                <a16:creationId xmlns:a16="http://schemas.microsoft.com/office/drawing/2014/main" id="{27D649C8-7B02-4541-B4FB-16EDDD4742C5}"/>
              </a:ext>
            </a:extLst>
          </p:cNvPr>
          <p:cNvSpPr txBox="1">
            <a:spLocks/>
          </p:cNvSpPr>
          <p:nvPr/>
        </p:nvSpPr>
        <p:spPr>
          <a:xfrm>
            <a:off x="4705901" y="4741825"/>
            <a:ext cx="1620000" cy="252000"/>
          </a:xfrm>
          <a:prstGeom prst="roundRect">
            <a:avLst>
              <a:gd name="adj" fmla="val 39245"/>
            </a:avLst>
          </a:prstGeom>
          <a:solidFill>
            <a:schemeClr val="accent4">
              <a:lumMod val="20000"/>
              <a:lumOff val="80000"/>
            </a:schemeClr>
          </a:solidFill>
          <a:ln>
            <a:solidFill>
              <a:schemeClr val="bg1"/>
            </a:solidFill>
          </a:ln>
        </p:spPr>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10000"/>
              </a:lnSpc>
              <a:spcBef>
                <a:spcPts val="600"/>
              </a:spcBef>
              <a:buNone/>
            </a:pPr>
            <a:r>
              <a:rPr lang="ja-JP" altLang="en-US" sz="1300" dirty="0"/>
              <a:t>残高の一致を確認</a:t>
            </a:r>
            <a:endParaRPr lang="en-US" altLang="ja-JP" sz="1300" dirty="0"/>
          </a:p>
        </p:txBody>
      </p:sp>
      <p:sp>
        <p:nvSpPr>
          <p:cNvPr id="36" name="四角形: 角を丸くする 35">
            <a:extLst>
              <a:ext uri="{FF2B5EF4-FFF2-40B4-BE49-F238E27FC236}">
                <a16:creationId xmlns:a16="http://schemas.microsoft.com/office/drawing/2014/main" id="{3EDB03D1-5B52-40C5-95EF-B373DE10E721}"/>
              </a:ext>
            </a:extLst>
          </p:cNvPr>
          <p:cNvSpPr/>
          <p:nvPr/>
        </p:nvSpPr>
        <p:spPr>
          <a:xfrm>
            <a:off x="2734262" y="5206558"/>
            <a:ext cx="1620000" cy="1224000"/>
          </a:xfrm>
          <a:prstGeom prst="roundRect">
            <a:avLst>
              <a:gd name="adj" fmla="val 0"/>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38" name="四角形: 角を丸くする 37">
            <a:extLst>
              <a:ext uri="{FF2B5EF4-FFF2-40B4-BE49-F238E27FC236}">
                <a16:creationId xmlns:a16="http://schemas.microsoft.com/office/drawing/2014/main" id="{9241DA89-EE95-4E6B-BAA9-C37E4CF9C9EE}"/>
              </a:ext>
            </a:extLst>
          </p:cNvPr>
          <p:cNvSpPr/>
          <p:nvPr/>
        </p:nvSpPr>
        <p:spPr>
          <a:xfrm>
            <a:off x="4937760" y="5206558"/>
            <a:ext cx="5364000" cy="1224000"/>
          </a:xfrm>
          <a:prstGeom prst="roundRect">
            <a:avLst>
              <a:gd name="adj" fmla="val 0"/>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Tree>
    <p:extLst>
      <p:ext uri="{BB962C8B-B14F-4D97-AF65-F5344CB8AC3E}">
        <p14:creationId xmlns:p14="http://schemas.microsoft.com/office/powerpoint/2010/main" val="11857964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08D09E1E-4C78-44B8-BCC9-6F84EDB4C49C}"/>
              </a:ext>
            </a:extLst>
          </p:cNvPr>
          <p:cNvPicPr>
            <a:picLocks noChangeAspect="1"/>
          </p:cNvPicPr>
          <p:nvPr/>
        </p:nvPicPr>
        <p:blipFill>
          <a:blip r:embed="rId2"/>
          <a:stretch>
            <a:fillRect/>
          </a:stretch>
        </p:blipFill>
        <p:spPr>
          <a:xfrm>
            <a:off x="467169" y="3308647"/>
            <a:ext cx="5203440" cy="2772000"/>
          </a:xfrm>
          <a:prstGeom prst="rect">
            <a:avLst/>
          </a:prstGeom>
        </p:spPr>
      </p:pic>
      <p:pic>
        <p:nvPicPr>
          <p:cNvPr id="9" name="図 8">
            <a:extLst>
              <a:ext uri="{FF2B5EF4-FFF2-40B4-BE49-F238E27FC236}">
                <a16:creationId xmlns:a16="http://schemas.microsoft.com/office/drawing/2014/main" id="{3C817797-FE8B-4662-97ED-DCA4401B9B47}"/>
              </a:ext>
            </a:extLst>
          </p:cNvPr>
          <p:cNvPicPr>
            <a:picLocks noChangeAspect="1"/>
          </p:cNvPicPr>
          <p:nvPr/>
        </p:nvPicPr>
        <p:blipFill>
          <a:blip r:embed="rId3"/>
          <a:stretch>
            <a:fillRect/>
          </a:stretch>
        </p:blipFill>
        <p:spPr>
          <a:xfrm>
            <a:off x="6344042" y="3302228"/>
            <a:ext cx="5203441" cy="2772000"/>
          </a:xfrm>
          <a:prstGeom prst="rect">
            <a:avLst/>
          </a:prstGeom>
        </p:spPr>
      </p:pic>
      <p:sp>
        <p:nvSpPr>
          <p:cNvPr id="2" name="コンテンツ プレースホルダー 1">
            <a:extLst>
              <a:ext uri="{FF2B5EF4-FFF2-40B4-BE49-F238E27FC236}">
                <a16:creationId xmlns:a16="http://schemas.microsoft.com/office/drawing/2014/main" id="{DCE3842D-41B0-418C-AFCB-3133DFE6B95F}"/>
              </a:ext>
            </a:extLst>
          </p:cNvPr>
          <p:cNvSpPr>
            <a:spLocks noGrp="1"/>
          </p:cNvSpPr>
          <p:nvPr>
            <p:ph idx="1"/>
          </p:nvPr>
        </p:nvSpPr>
        <p:spPr>
          <a:xfrm>
            <a:off x="569880" y="1004583"/>
            <a:ext cx="11016000" cy="2285673"/>
          </a:xfrm>
        </p:spPr>
        <p:txBody>
          <a:bodyPr>
            <a:noAutofit/>
          </a:bodyPr>
          <a:lstStyle/>
          <a:p>
            <a:pPr marL="361950" indent="-361950">
              <a:lnSpc>
                <a:spcPct val="110000"/>
              </a:lnSpc>
              <a:spcBef>
                <a:spcPts val="600"/>
              </a:spcBef>
            </a:pPr>
            <a:r>
              <a:rPr lang="ja-JP" altLang="en-US" sz="2000"/>
              <a:t>資金計画に記載の会計科目を入力します（</a:t>
            </a:r>
            <a:r>
              <a:rPr lang="en-US" altLang="ja-JP" sz="2000"/>
              <a:t>A</a:t>
            </a:r>
            <a:r>
              <a:rPr lang="ja-JP" altLang="en-US" sz="2000"/>
              <a:t>）</a:t>
            </a:r>
            <a:br>
              <a:rPr lang="en-US" altLang="ja-JP" sz="2000"/>
            </a:br>
            <a:r>
              <a:rPr lang="ja-JP" altLang="en-US" sz="2000"/>
              <a:t>資金計画にない会計科目の費用が発生している場合は、その会計科目も入力してください。</a:t>
            </a:r>
            <a:endParaRPr lang="en-US" altLang="ja-JP" sz="2000"/>
          </a:p>
          <a:p>
            <a:pPr marL="361950" indent="-361950">
              <a:lnSpc>
                <a:spcPct val="110000"/>
              </a:lnSpc>
              <a:spcBef>
                <a:spcPts val="600"/>
              </a:spcBef>
            </a:pPr>
            <a:r>
              <a:rPr lang="ja-JP" altLang="en-US" sz="2000"/>
              <a:t>会計科目毎の資金計画値を入力します（</a:t>
            </a:r>
            <a:r>
              <a:rPr lang="en-US" altLang="ja-JP" sz="2000"/>
              <a:t>B</a:t>
            </a:r>
            <a:r>
              <a:rPr lang="ja-JP" altLang="en-US" sz="2000"/>
              <a:t>）</a:t>
            </a:r>
            <a:br>
              <a:rPr lang="en-US" altLang="ja-JP" sz="2000"/>
            </a:br>
            <a:r>
              <a:rPr lang="ja-JP" altLang="en-US" sz="2000"/>
              <a:t>年度別ではなく、助成期間をとおした合計額を計算して入力してください。</a:t>
            </a:r>
            <a:endParaRPr lang="en-US" altLang="ja-JP" sz="2000"/>
          </a:p>
          <a:p>
            <a:pPr marL="361950" indent="-361950">
              <a:lnSpc>
                <a:spcPct val="110000"/>
              </a:lnSpc>
              <a:spcBef>
                <a:spcPts val="600"/>
              </a:spcBef>
            </a:pPr>
            <a:r>
              <a:rPr lang="ja-JP" altLang="en-US" sz="2000"/>
              <a:t>終了後、実績額を収支管理簿等と突合するなどして、会計科目が漏れなく入力されているかチェックします。</a:t>
            </a:r>
            <a:endParaRPr lang="en-US" altLang="ja-JP" sz="2000"/>
          </a:p>
        </p:txBody>
      </p:sp>
      <p:sp>
        <p:nvSpPr>
          <p:cNvPr id="3" name="スライド番号プレースホルダー 2">
            <a:extLst>
              <a:ext uri="{FF2B5EF4-FFF2-40B4-BE49-F238E27FC236}">
                <a16:creationId xmlns:a16="http://schemas.microsoft.com/office/drawing/2014/main" id="{51B62184-47E8-4399-854F-CC95B8818423}"/>
              </a:ext>
            </a:extLst>
          </p:cNvPr>
          <p:cNvSpPr>
            <a:spLocks noGrp="1"/>
          </p:cNvSpPr>
          <p:nvPr>
            <p:ph type="sldNum" sz="quarter" idx="12"/>
          </p:nvPr>
        </p:nvSpPr>
        <p:spPr/>
        <p:txBody>
          <a:bodyPr/>
          <a:lstStyle/>
          <a:p>
            <a:fld id="{A1F6A0AC-F2C6-4C21-B4A0-CF4BD5AB1286}" type="slidenum">
              <a:rPr lang="ja-JP" altLang="en-US" smtClean="0"/>
              <a:pPr/>
              <a:t>27</a:t>
            </a:fld>
            <a:endParaRPr lang="ja-JP" altLang="en-US"/>
          </a:p>
        </p:txBody>
      </p:sp>
      <p:sp>
        <p:nvSpPr>
          <p:cNvPr id="4" name="タイトル 3">
            <a:extLst>
              <a:ext uri="{FF2B5EF4-FFF2-40B4-BE49-F238E27FC236}">
                <a16:creationId xmlns:a16="http://schemas.microsoft.com/office/drawing/2014/main" id="{296AE46F-0097-4E93-851C-CAB9E9247CE7}"/>
              </a:ext>
            </a:extLst>
          </p:cNvPr>
          <p:cNvSpPr>
            <a:spLocks noGrp="1"/>
          </p:cNvSpPr>
          <p:nvPr>
            <p:ph type="title"/>
          </p:nvPr>
        </p:nvSpPr>
        <p:spPr>
          <a:xfrm>
            <a:off x="569880" y="293539"/>
            <a:ext cx="10515600" cy="499732"/>
          </a:xfrm>
        </p:spPr>
        <p:txBody>
          <a:bodyPr/>
          <a:lstStyle/>
          <a:p>
            <a:r>
              <a:rPr lang="ja-JP" altLang="en-US"/>
              <a:t>②「様式</a:t>
            </a:r>
            <a:r>
              <a:rPr lang="en-US" altLang="ja-JP"/>
              <a:t>3 </a:t>
            </a:r>
            <a:r>
              <a:rPr lang="ja-JP" altLang="en-US"/>
              <a:t>経費集計表」への資金計画値の入力</a:t>
            </a:r>
          </a:p>
        </p:txBody>
      </p:sp>
      <p:sp>
        <p:nvSpPr>
          <p:cNvPr id="5" name="フッター プレースホルダー 4">
            <a:extLst>
              <a:ext uri="{FF2B5EF4-FFF2-40B4-BE49-F238E27FC236}">
                <a16:creationId xmlns:a16="http://schemas.microsoft.com/office/drawing/2014/main" id="{E6D15C4C-4392-473A-9AAE-DFEA14F95D00}"/>
              </a:ext>
            </a:extLst>
          </p:cNvPr>
          <p:cNvSpPr>
            <a:spLocks noGrp="1"/>
          </p:cNvSpPr>
          <p:nvPr>
            <p:ph type="ftr" sz="quarter" idx="11"/>
          </p:nvPr>
        </p:nvSpPr>
        <p:spPr/>
        <p:txBody>
          <a:bodyPr/>
          <a:lstStyle/>
          <a:p>
            <a:r>
              <a:rPr lang="en-US" altLang="ja-JP"/>
              <a:t>Copy right © JANPIA 2021</a:t>
            </a:r>
            <a:endParaRPr lang="ja-JP" altLang="en-US"/>
          </a:p>
        </p:txBody>
      </p:sp>
      <p:sp>
        <p:nvSpPr>
          <p:cNvPr id="26" name="四角形: 角を丸くする 25">
            <a:extLst>
              <a:ext uri="{FF2B5EF4-FFF2-40B4-BE49-F238E27FC236}">
                <a16:creationId xmlns:a16="http://schemas.microsoft.com/office/drawing/2014/main" id="{1B3DB546-2DC4-46FA-8F92-CD8F52632943}"/>
              </a:ext>
            </a:extLst>
          </p:cNvPr>
          <p:cNvSpPr/>
          <p:nvPr/>
        </p:nvSpPr>
        <p:spPr>
          <a:xfrm>
            <a:off x="1035024" y="3672448"/>
            <a:ext cx="594000" cy="2412000"/>
          </a:xfrm>
          <a:prstGeom prst="roundRect">
            <a:avLst>
              <a:gd name="adj" fmla="val 0"/>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31" name="四角形: 角を丸くする 30">
            <a:extLst>
              <a:ext uri="{FF2B5EF4-FFF2-40B4-BE49-F238E27FC236}">
                <a16:creationId xmlns:a16="http://schemas.microsoft.com/office/drawing/2014/main" id="{1F78D890-0FF0-40F6-B4B0-5DFEE8A4905A}"/>
              </a:ext>
            </a:extLst>
          </p:cNvPr>
          <p:cNvSpPr/>
          <p:nvPr/>
        </p:nvSpPr>
        <p:spPr>
          <a:xfrm>
            <a:off x="2305024" y="3672448"/>
            <a:ext cx="2772000" cy="2386474"/>
          </a:xfrm>
          <a:prstGeom prst="roundRect">
            <a:avLst>
              <a:gd name="adj" fmla="val 0"/>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36" name="四角形: 角を丸くする 35">
            <a:extLst>
              <a:ext uri="{FF2B5EF4-FFF2-40B4-BE49-F238E27FC236}">
                <a16:creationId xmlns:a16="http://schemas.microsoft.com/office/drawing/2014/main" id="{171E8286-FCEB-4BE0-B334-033666955F96}"/>
              </a:ext>
            </a:extLst>
          </p:cNvPr>
          <p:cNvSpPr/>
          <p:nvPr/>
        </p:nvSpPr>
        <p:spPr>
          <a:xfrm>
            <a:off x="7520220" y="3672448"/>
            <a:ext cx="666000" cy="2412000"/>
          </a:xfrm>
          <a:prstGeom prst="roundRect">
            <a:avLst>
              <a:gd name="adj" fmla="val 0"/>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39" name="四角形: 角を丸くする 38">
            <a:extLst>
              <a:ext uri="{FF2B5EF4-FFF2-40B4-BE49-F238E27FC236}">
                <a16:creationId xmlns:a16="http://schemas.microsoft.com/office/drawing/2014/main" id="{CD03B728-3A84-4110-BB40-CF569F2545A3}"/>
              </a:ext>
            </a:extLst>
          </p:cNvPr>
          <p:cNvSpPr/>
          <p:nvPr/>
        </p:nvSpPr>
        <p:spPr>
          <a:xfrm>
            <a:off x="10947188" y="3672448"/>
            <a:ext cx="576000" cy="2412000"/>
          </a:xfrm>
          <a:prstGeom prst="roundRect">
            <a:avLst>
              <a:gd name="adj" fmla="val 0"/>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cxnSp>
        <p:nvCxnSpPr>
          <p:cNvPr id="11" name="コネクタ: 曲線 10">
            <a:extLst>
              <a:ext uri="{FF2B5EF4-FFF2-40B4-BE49-F238E27FC236}">
                <a16:creationId xmlns:a16="http://schemas.microsoft.com/office/drawing/2014/main" id="{3540BF9C-80FD-4744-9616-5B3686A93DB8}"/>
              </a:ext>
            </a:extLst>
          </p:cNvPr>
          <p:cNvCxnSpPr>
            <a:cxnSpLocks/>
            <a:stCxn id="26" idx="2"/>
            <a:endCxn id="31" idx="2"/>
          </p:cNvCxnSpPr>
          <p:nvPr/>
        </p:nvCxnSpPr>
        <p:spPr>
          <a:xfrm rot="5400000" flipH="1" flipV="1">
            <a:off x="2498761" y="4892185"/>
            <a:ext cx="25526" cy="2359000"/>
          </a:xfrm>
          <a:prstGeom prst="curvedConnector3">
            <a:avLst>
              <a:gd name="adj1" fmla="val -895557"/>
            </a:avLst>
          </a:prstGeom>
          <a:ln w="1905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41" name="コネクタ: 曲線 40">
            <a:extLst>
              <a:ext uri="{FF2B5EF4-FFF2-40B4-BE49-F238E27FC236}">
                <a16:creationId xmlns:a16="http://schemas.microsoft.com/office/drawing/2014/main" id="{1B61D2A7-8FFB-4434-9135-97C7552B00BE}"/>
              </a:ext>
            </a:extLst>
          </p:cNvPr>
          <p:cNvCxnSpPr>
            <a:cxnSpLocks/>
            <a:stCxn id="36" idx="2"/>
            <a:endCxn id="39" idx="2"/>
          </p:cNvCxnSpPr>
          <p:nvPr/>
        </p:nvCxnSpPr>
        <p:spPr>
          <a:xfrm rot="16200000" flipH="1">
            <a:off x="9544204" y="4393464"/>
            <a:ext cx="12700" cy="3381968"/>
          </a:xfrm>
          <a:prstGeom prst="curvedConnector3">
            <a:avLst>
              <a:gd name="adj1" fmla="val 1800000"/>
            </a:avLst>
          </a:prstGeom>
          <a:ln w="190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2" name="コンテンツ プレースホルダー 1">
            <a:extLst>
              <a:ext uri="{FF2B5EF4-FFF2-40B4-BE49-F238E27FC236}">
                <a16:creationId xmlns:a16="http://schemas.microsoft.com/office/drawing/2014/main" id="{C6528633-7D60-4D4D-B129-379D3647CC1C}"/>
              </a:ext>
            </a:extLst>
          </p:cNvPr>
          <p:cNvSpPr txBox="1">
            <a:spLocks/>
          </p:cNvSpPr>
          <p:nvPr/>
        </p:nvSpPr>
        <p:spPr>
          <a:xfrm>
            <a:off x="961535" y="6320805"/>
            <a:ext cx="4451935" cy="243656"/>
          </a:xfrm>
          <a:prstGeom prst="roundRect">
            <a:avLst>
              <a:gd name="adj" fmla="val 22175"/>
            </a:avLst>
          </a:prstGeom>
          <a:solidFill>
            <a:schemeClr val="accent5">
              <a:lumMod val="20000"/>
              <a:lumOff val="80000"/>
            </a:schemeClr>
          </a:solidFill>
        </p:spPr>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10000"/>
              </a:lnSpc>
              <a:spcBef>
                <a:spcPts val="600"/>
              </a:spcBef>
              <a:buNone/>
            </a:pPr>
            <a:r>
              <a:rPr lang="ja-JP" altLang="en-US" sz="1200" b="1"/>
              <a:t>（</a:t>
            </a:r>
            <a:r>
              <a:rPr lang="en-US" altLang="ja-JP" sz="1200" b="1"/>
              <a:t>A</a:t>
            </a:r>
            <a:r>
              <a:rPr lang="ja-JP" altLang="en-US" sz="1200" b="1"/>
              <a:t>）「会計科目」を入力すると実績額が自動集計される</a:t>
            </a:r>
            <a:endParaRPr lang="en-US" altLang="ja-JP" sz="1200" b="1"/>
          </a:p>
        </p:txBody>
      </p:sp>
      <p:sp>
        <p:nvSpPr>
          <p:cNvPr id="19" name="コンテンツ プレースホルダー 1">
            <a:extLst>
              <a:ext uri="{FF2B5EF4-FFF2-40B4-BE49-F238E27FC236}">
                <a16:creationId xmlns:a16="http://schemas.microsoft.com/office/drawing/2014/main" id="{950D2FDA-69A6-4924-A196-B9BBB645ADFB}"/>
              </a:ext>
            </a:extLst>
          </p:cNvPr>
          <p:cNvSpPr txBox="1">
            <a:spLocks/>
          </p:cNvSpPr>
          <p:nvPr/>
        </p:nvSpPr>
        <p:spPr>
          <a:xfrm>
            <a:off x="7276244" y="6320804"/>
            <a:ext cx="4451934" cy="243657"/>
          </a:xfrm>
          <a:prstGeom prst="roundRect">
            <a:avLst>
              <a:gd name="adj" fmla="val 22175"/>
            </a:avLst>
          </a:prstGeom>
          <a:solidFill>
            <a:schemeClr val="accent6">
              <a:lumMod val="20000"/>
              <a:lumOff val="80000"/>
            </a:schemeClr>
          </a:solidFill>
        </p:spPr>
        <p:txBody>
          <a:bodyPr vert="horz" wrap="none" lIns="91440" tIns="45720" rIns="91440" bIns="4572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10000"/>
              </a:lnSpc>
              <a:spcBef>
                <a:spcPts val="600"/>
              </a:spcBef>
              <a:buNone/>
            </a:pPr>
            <a:r>
              <a:rPr lang="ja-JP" altLang="en-US" sz="1200"/>
              <a:t>（</a:t>
            </a:r>
            <a:r>
              <a:rPr lang="en-US" altLang="ja-JP" sz="1200"/>
              <a:t>B</a:t>
            </a:r>
            <a:r>
              <a:rPr lang="ja-JP" altLang="en-US" sz="1200"/>
              <a:t>）</a:t>
            </a:r>
            <a:r>
              <a:rPr lang="ja-JP" altLang="en-US" sz="1200" b="1"/>
              <a:t>「資金計画値」を入力すると予算の消化率が計算される</a:t>
            </a:r>
            <a:endParaRPr lang="en-US" altLang="ja-JP" sz="1200" b="1"/>
          </a:p>
        </p:txBody>
      </p:sp>
    </p:spTree>
    <p:extLst>
      <p:ext uri="{BB962C8B-B14F-4D97-AF65-F5344CB8AC3E}">
        <p14:creationId xmlns:p14="http://schemas.microsoft.com/office/powerpoint/2010/main" val="1869254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F396F11-8C10-423D-AEC7-29A14E731B92}"/>
              </a:ext>
            </a:extLst>
          </p:cNvPr>
          <p:cNvSpPr>
            <a:spLocks noGrp="1"/>
          </p:cNvSpPr>
          <p:nvPr>
            <p:ph type="sldNum" sz="quarter" idx="12"/>
          </p:nvPr>
        </p:nvSpPr>
        <p:spPr/>
        <p:txBody>
          <a:bodyPr/>
          <a:lstStyle/>
          <a:p>
            <a:fld id="{A1F6A0AC-F2C6-4C21-B4A0-CF4BD5AB1286}" type="slidenum">
              <a:rPr lang="ja-JP" altLang="en-US" smtClean="0"/>
              <a:pPr/>
              <a:t>2</a:t>
            </a:fld>
            <a:endParaRPr lang="ja-JP" altLang="en-US"/>
          </a:p>
        </p:txBody>
      </p:sp>
      <p:sp>
        <p:nvSpPr>
          <p:cNvPr id="4" name="タイトル 3">
            <a:extLst>
              <a:ext uri="{FF2B5EF4-FFF2-40B4-BE49-F238E27FC236}">
                <a16:creationId xmlns:a16="http://schemas.microsoft.com/office/drawing/2014/main" id="{50D57E21-1C92-4D83-AA46-8F240B249368}"/>
              </a:ext>
            </a:extLst>
          </p:cNvPr>
          <p:cNvSpPr>
            <a:spLocks noGrp="1"/>
          </p:cNvSpPr>
          <p:nvPr>
            <p:ph type="title"/>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83FCAB08-D772-45E0-9C08-8BA6C590FD7D}"/>
              </a:ext>
            </a:extLst>
          </p:cNvPr>
          <p:cNvSpPr>
            <a:spLocks noGrp="1"/>
          </p:cNvSpPr>
          <p:nvPr>
            <p:ph type="ftr" sz="quarter" idx="11"/>
          </p:nvPr>
        </p:nvSpPr>
        <p:spPr/>
        <p:txBody>
          <a:bodyPr/>
          <a:lstStyle/>
          <a:p>
            <a:r>
              <a:rPr lang="en-US" altLang="ja-JP"/>
              <a:t>Copy right © JANPIA 2021</a:t>
            </a:r>
            <a:endParaRPr lang="ja-JP" altLang="en-US"/>
          </a:p>
        </p:txBody>
      </p:sp>
      <p:sp>
        <p:nvSpPr>
          <p:cNvPr id="10" name="コンテンツ プレースホルダー 1">
            <a:extLst>
              <a:ext uri="{FF2B5EF4-FFF2-40B4-BE49-F238E27FC236}">
                <a16:creationId xmlns:a16="http://schemas.microsoft.com/office/drawing/2014/main" id="{F25A81F1-CD8E-4C43-B11C-FEFC6D90F084}"/>
              </a:ext>
            </a:extLst>
          </p:cNvPr>
          <p:cNvSpPr txBox="1">
            <a:spLocks/>
          </p:cNvSpPr>
          <p:nvPr/>
        </p:nvSpPr>
        <p:spPr>
          <a:xfrm>
            <a:off x="394984" y="1573428"/>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1. </a:t>
            </a:r>
            <a:r>
              <a:rPr lang="ja-JP" altLang="en-US" sz="2400" b="1">
                <a:solidFill>
                  <a:schemeClr val="bg1"/>
                </a:solidFill>
                <a:latin typeface="メイリオ" panose="020B0604030504040204" pitchFamily="50" charset="-128"/>
                <a:ea typeface="メイリオ" panose="020B0604030504040204" pitchFamily="50" charset="-128"/>
              </a:rPr>
              <a:t>はじめに</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1" name="コンテンツ プレースホルダー 1">
            <a:extLst>
              <a:ext uri="{FF2B5EF4-FFF2-40B4-BE49-F238E27FC236}">
                <a16:creationId xmlns:a16="http://schemas.microsoft.com/office/drawing/2014/main" id="{F2A82666-7FD2-4FD8-9BE2-A47C2C57FC6B}"/>
              </a:ext>
            </a:extLst>
          </p:cNvPr>
          <p:cNvSpPr txBox="1">
            <a:spLocks/>
          </p:cNvSpPr>
          <p:nvPr/>
        </p:nvSpPr>
        <p:spPr>
          <a:xfrm>
            <a:off x="394984" y="2769783"/>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2. 2022</a:t>
            </a:r>
            <a:r>
              <a:rPr lang="ja-JP" altLang="en-US" sz="2400" b="1">
                <a:solidFill>
                  <a:schemeClr val="bg1"/>
                </a:solidFill>
                <a:latin typeface="メイリオ" panose="020B0604030504040204" pitchFamily="50" charset="-128"/>
                <a:ea typeface="メイリオ" panose="020B0604030504040204" pitchFamily="50" charset="-128"/>
              </a:rPr>
              <a:t>年度からの主な変更</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12" name="コンテンツ プレースホルダー 1">
            <a:extLst>
              <a:ext uri="{FF2B5EF4-FFF2-40B4-BE49-F238E27FC236}">
                <a16:creationId xmlns:a16="http://schemas.microsoft.com/office/drawing/2014/main" id="{442A8FFD-78F9-4153-AA08-862B5957B87D}"/>
              </a:ext>
            </a:extLst>
          </p:cNvPr>
          <p:cNvSpPr txBox="1">
            <a:spLocks/>
          </p:cNvSpPr>
          <p:nvPr/>
        </p:nvSpPr>
        <p:spPr>
          <a:xfrm>
            <a:off x="394984" y="3966138"/>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3. 2021</a:t>
            </a:r>
            <a:r>
              <a:rPr lang="ja-JP" altLang="en-US" sz="2400"/>
              <a:t>年度 年度末精算対応</a:t>
            </a:r>
            <a:endParaRPr lang="en-US" altLang="ja-JP" sz="2400"/>
          </a:p>
        </p:txBody>
      </p:sp>
      <p:sp>
        <p:nvSpPr>
          <p:cNvPr id="13" name="コンテンツ プレースホルダー 1">
            <a:extLst>
              <a:ext uri="{FF2B5EF4-FFF2-40B4-BE49-F238E27FC236}">
                <a16:creationId xmlns:a16="http://schemas.microsoft.com/office/drawing/2014/main" id="{3F5135CE-8E3F-4D78-B41A-FB77DF15E2D6}"/>
              </a:ext>
            </a:extLst>
          </p:cNvPr>
          <p:cNvSpPr txBox="1">
            <a:spLocks/>
          </p:cNvSpPr>
          <p:nvPr/>
        </p:nvSpPr>
        <p:spPr>
          <a:xfrm>
            <a:off x="394984" y="5162493"/>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4.</a:t>
            </a:r>
            <a:r>
              <a:rPr lang="ja-JP" altLang="en-US" sz="2400"/>
              <a:t> 新精算様式への移行対応</a:t>
            </a:r>
            <a:endParaRPr lang="en-US" altLang="ja-JP" sz="2400"/>
          </a:p>
        </p:txBody>
      </p:sp>
    </p:spTree>
    <p:extLst>
      <p:ext uri="{BB962C8B-B14F-4D97-AF65-F5344CB8AC3E}">
        <p14:creationId xmlns:p14="http://schemas.microsoft.com/office/powerpoint/2010/main" val="2326011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754908"/>
            <a:ext cx="11016000" cy="3865285"/>
          </a:xfrm>
        </p:spPr>
        <p:txBody>
          <a:bodyPr>
            <a:noAutofit/>
          </a:bodyPr>
          <a:lstStyle/>
          <a:p>
            <a:pPr marL="358775" indent="-358775">
              <a:lnSpc>
                <a:spcPct val="100000"/>
              </a:lnSpc>
              <a:spcBef>
                <a:spcPts val="600"/>
              </a:spcBef>
            </a:pPr>
            <a:r>
              <a:rPr lang="ja-JP" altLang="en-US" dirty="0"/>
              <a:t>本変更は、資金分配団体の皆さまにご参加をいただいた「業務改善プロジェクトチーム」の提言等を踏まえて実施するものです。</a:t>
            </a:r>
            <a:endParaRPr lang="en-US" altLang="ja-JP" dirty="0"/>
          </a:p>
          <a:p>
            <a:pPr marL="358775" indent="-358775">
              <a:lnSpc>
                <a:spcPct val="100000"/>
              </a:lnSpc>
              <a:spcBef>
                <a:spcPts val="600"/>
              </a:spcBef>
            </a:pPr>
            <a:r>
              <a:rPr lang="ja-JP" altLang="en-US" dirty="0"/>
              <a:t>適用開始時期は、原則として</a:t>
            </a:r>
            <a:r>
              <a:rPr lang="en-US" altLang="ja-JP" dirty="0"/>
              <a:t>2022</a:t>
            </a:r>
            <a:r>
              <a:rPr lang="ja-JP" altLang="en-US" dirty="0"/>
              <a:t>年</a:t>
            </a:r>
            <a:r>
              <a:rPr lang="en-US" altLang="ja-JP" dirty="0"/>
              <a:t>4</a:t>
            </a:r>
            <a:r>
              <a:rPr lang="ja-JP" altLang="en-US" dirty="0"/>
              <a:t>月です。</a:t>
            </a:r>
            <a:endParaRPr lang="en-US" altLang="ja-JP" dirty="0"/>
          </a:p>
          <a:p>
            <a:pPr marL="358775" indent="-358775">
              <a:lnSpc>
                <a:spcPct val="100000"/>
              </a:lnSpc>
              <a:spcBef>
                <a:spcPts val="600"/>
              </a:spcBef>
            </a:pPr>
            <a:r>
              <a:rPr lang="ja-JP" altLang="en-US" dirty="0"/>
              <a:t>資金分配団体および実行団体の両方に適用されます。</a:t>
            </a:r>
            <a:endParaRPr lang="en-US" altLang="ja-JP" dirty="0"/>
          </a:p>
          <a:p>
            <a:pPr marL="358775" indent="-358775">
              <a:lnSpc>
                <a:spcPct val="100000"/>
              </a:lnSpc>
              <a:spcBef>
                <a:spcPts val="600"/>
              </a:spcBef>
            </a:pPr>
            <a:endParaRPr kumimoji="1" lang="en-US" altLang="ja-JP" dirty="0"/>
          </a:p>
          <a:p>
            <a:pPr marL="358775" indent="-358775">
              <a:lnSpc>
                <a:spcPct val="100000"/>
              </a:lnSpc>
              <a:spcBef>
                <a:spcPts val="600"/>
              </a:spcBef>
            </a:pPr>
            <a:endParaRPr kumimoji="1" lang="en-US" altLang="ja-JP" dirty="0"/>
          </a:p>
          <a:p>
            <a:pPr marL="268288" indent="-268288">
              <a:lnSpc>
                <a:spcPct val="100000"/>
              </a:lnSpc>
              <a:spcBef>
                <a:spcPts val="600"/>
              </a:spcBef>
              <a:buNone/>
            </a:pPr>
            <a:r>
              <a:rPr lang="en-US" altLang="ja-JP" sz="2400" dirty="0"/>
              <a:t>※</a:t>
            </a:r>
            <a:r>
              <a:rPr lang="ja-JP" altLang="en-US" sz="2400" dirty="0"/>
              <a:t>一部、</a:t>
            </a:r>
            <a:r>
              <a:rPr lang="zh-TW" altLang="en-US" sz="2400" dirty="0"/>
              <a:t>監査法人</a:t>
            </a:r>
            <a:r>
              <a:rPr lang="ja-JP" altLang="en-US" sz="2400" dirty="0"/>
              <a:t>からの指摘を踏まえた変更を含みます。</a:t>
            </a:r>
            <a:endParaRPr lang="en-US" altLang="ja-JP" sz="24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3</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kumimoji="1" lang="ja-JP" altLang="en-US"/>
              <a:t>はじめに</a:t>
            </a:r>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Tree>
    <p:extLst>
      <p:ext uri="{BB962C8B-B14F-4D97-AF65-F5344CB8AC3E}">
        <p14:creationId xmlns:p14="http://schemas.microsoft.com/office/powerpoint/2010/main" val="3296847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F396F11-8C10-423D-AEC7-29A14E731B92}"/>
              </a:ext>
            </a:extLst>
          </p:cNvPr>
          <p:cNvSpPr>
            <a:spLocks noGrp="1"/>
          </p:cNvSpPr>
          <p:nvPr>
            <p:ph type="sldNum" sz="quarter" idx="12"/>
          </p:nvPr>
        </p:nvSpPr>
        <p:spPr/>
        <p:txBody>
          <a:bodyPr/>
          <a:lstStyle/>
          <a:p>
            <a:fld id="{A1F6A0AC-F2C6-4C21-B4A0-CF4BD5AB1286}" type="slidenum">
              <a:rPr lang="ja-JP" altLang="en-US" smtClean="0"/>
              <a:pPr/>
              <a:t>4</a:t>
            </a:fld>
            <a:endParaRPr lang="ja-JP" altLang="en-US"/>
          </a:p>
        </p:txBody>
      </p:sp>
      <p:sp>
        <p:nvSpPr>
          <p:cNvPr id="4" name="タイトル 3">
            <a:extLst>
              <a:ext uri="{FF2B5EF4-FFF2-40B4-BE49-F238E27FC236}">
                <a16:creationId xmlns:a16="http://schemas.microsoft.com/office/drawing/2014/main" id="{50D57E21-1C92-4D83-AA46-8F240B249368}"/>
              </a:ext>
            </a:extLst>
          </p:cNvPr>
          <p:cNvSpPr>
            <a:spLocks noGrp="1"/>
          </p:cNvSpPr>
          <p:nvPr>
            <p:ph type="title"/>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83FCAB08-D772-45E0-9C08-8BA6C590FD7D}"/>
              </a:ext>
            </a:extLst>
          </p:cNvPr>
          <p:cNvSpPr>
            <a:spLocks noGrp="1"/>
          </p:cNvSpPr>
          <p:nvPr>
            <p:ph type="ftr" sz="quarter" idx="11"/>
          </p:nvPr>
        </p:nvSpPr>
        <p:spPr/>
        <p:txBody>
          <a:bodyPr/>
          <a:lstStyle/>
          <a:p>
            <a:r>
              <a:rPr lang="en-US" altLang="ja-JP"/>
              <a:t>Copy right © JANPIA 2021</a:t>
            </a:r>
            <a:endParaRPr lang="ja-JP" altLang="en-US"/>
          </a:p>
        </p:txBody>
      </p:sp>
      <p:sp>
        <p:nvSpPr>
          <p:cNvPr id="6" name="コンテンツ プレースホルダー 1">
            <a:extLst>
              <a:ext uri="{FF2B5EF4-FFF2-40B4-BE49-F238E27FC236}">
                <a16:creationId xmlns:a16="http://schemas.microsoft.com/office/drawing/2014/main" id="{1DF63EA3-BD61-4628-A41C-4D1BF878D696}"/>
              </a:ext>
            </a:extLst>
          </p:cNvPr>
          <p:cNvSpPr txBox="1">
            <a:spLocks/>
          </p:cNvSpPr>
          <p:nvPr/>
        </p:nvSpPr>
        <p:spPr>
          <a:xfrm>
            <a:off x="394984" y="1573428"/>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1. </a:t>
            </a:r>
            <a:r>
              <a:rPr lang="ja-JP" altLang="en-US" sz="2400" b="1">
                <a:solidFill>
                  <a:schemeClr val="bg1"/>
                </a:solidFill>
                <a:latin typeface="メイリオ" panose="020B0604030504040204" pitchFamily="50" charset="-128"/>
                <a:ea typeface="メイリオ" panose="020B0604030504040204" pitchFamily="50" charset="-128"/>
              </a:rPr>
              <a:t>はじめに</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7" name="コンテンツ プレースホルダー 1">
            <a:extLst>
              <a:ext uri="{FF2B5EF4-FFF2-40B4-BE49-F238E27FC236}">
                <a16:creationId xmlns:a16="http://schemas.microsoft.com/office/drawing/2014/main" id="{CD9A9A7D-E252-4994-BFE9-F2E08BD5E4A1}"/>
              </a:ext>
            </a:extLst>
          </p:cNvPr>
          <p:cNvSpPr txBox="1">
            <a:spLocks/>
          </p:cNvSpPr>
          <p:nvPr/>
        </p:nvSpPr>
        <p:spPr>
          <a:xfrm>
            <a:off x="394984" y="2769783"/>
            <a:ext cx="5760000" cy="936000"/>
          </a:xfrm>
          <a:prstGeom prst="rect">
            <a:avLst/>
          </a:prstGeom>
          <a:solidFill>
            <a:schemeClr val="accent5"/>
          </a:solidFill>
          <a:ln>
            <a:solidFill>
              <a:schemeClr val="bg1"/>
            </a:solidFill>
          </a:ln>
        </p:spPr>
        <p:txBody>
          <a:bodyPr vert="horz" wrap="none" lIns="108000" tIns="0" rIns="108000" bIns="0" rtlCol="0" anchor="ctr" anchorCtr="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Clr>
                <a:srgbClr val="002060"/>
              </a:buClr>
              <a:buNone/>
            </a:pPr>
            <a:r>
              <a:rPr lang="en-US" altLang="ja-JP" sz="2400" b="1">
                <a:solidFill>
                  <a:schemeClr val="bg1"/>
                </a:solidFill>
                <a:latin typeface="メイリオ" panose="020B0604030504040204" pitchFamily="50" charset="-128"/>
                <a:ea typeface="メイリオ" panose="020B0604030504040204" pitchFamily="50" charset="-128"/>
              </a:rPr>
              <a:t>2. 2022</a:t>
            </a:r>
            <a:r>
              <a:rPr lang="ja-JP" altLang="en-US" sz="2400" b="1">
                <a:solidFill>
                  <a:schemeClr val="bg1"/>
                </a:solidFill>
                <a:latin typeface="メイリオ" panose="020B0604030504040204" pitchFamily="50" charset="-128"/>
                <a:ea typeface="メイリオ" panose="020B0604030504040204" pitchFamily="50" charset="-128"/>
              </a:rPr>
              <a:t>年度からの主な変更</a:t>
            </a:r>
            <a:endParaRPr lang="en-US" altLang="ja-JP" sz="2400" b="1">
              <a:solidFill>
                <a:schemeClr val="bg1"/>
              </a:solidFill>
              <a:latin typeface="メイリオ" panose="020B0604030504040204" pitchFamily="50" charset="-128"/>
              <a:ea typeface="メイリオ" panose="020B0604030504040204" pitchFamily="50" charset="-128"/>
            </a:endParaRPr>
          </a:p>
        </p:txBody>
      </p:sp>
      <p:sp>
        <p:nvSpPr>
          <p:cNvPr id="8" name="コンテンツ プレースホルダー 1">
            <a:extLst>
              <a:ext uri="{FF2B5EF4-FFF2-40B4-BE49-F238E27FC236}">
                <a16:creationId xmlns:a16="http://schemas.microsoft.com/office/drawing/2014/main" id="{EAA846E7-E559-4E05-B5D4-613906EE9C11}"/>
              </a:ext>
            </a:extLst>
          </p:cNvPr>
          <p:cNvSpPr txBox="1">
            <a:spLocks/>
          </p:cNvSpPr>
          <p:nvPr/>
        </p:nvSpPr>
        <p:spPr>
          <a:xfrm>
            <a:off x="394984" y="3966138"/>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3. 2021</a:t>
            </a:r>
            <a:r>
              <a:rPr lang="ja-JP" altLang="en-US" sz="2400"/>
              <a:t>年度 年度末精算対応</a:t>
            </a:r>
            <a:endParaRPr lang="en-US" altLang="ja-JP" sz="2400"/>
          </a:p>
        </p:txBody>
      </p:sp>
      <p:sp>
        <p:nvSpPr>
          <p:cNvPr id="9" name="コンテンツ プレースホルダー 1">
            <a:extLst>
              <a:ext uri="{FF2B5EF4-FFF2-40B4-BE49-F238E27FC236}">
                <a16:creationId xmlns:a16="http://schemas.microsoft.com/office/drawing/2014/main" id="{B116BF91-FE54-42FF-A675-E072FEB871CC}"/>
              </a:ext>
            </a:extLst>
          </p:cNvPr>
          <p:cNvSpPr txBox="1">
            <a:spLocks/>
          </p:cNvSpPr>
          <p:nvPr/>
        </p:nvSpPr>
        <p:spPr>
          <a:xfrm>
            <a:off x="394984" y="5162493"/>
            <a:ext cx="5760000" cy="936000"/>
          </a:xfrm>
          <a:prstGeom prst="rect">
            <a:avLst/>
          </a:prstGeom>
          <a:solidFill>
            <a:schemeClr val="bg1">
              <a:lumMod val="75000"/>
            </a:schemeClr>
          </a:solidFill>
          <a:ln>
            <a:solidFill>
              <a:schemeClr val="bg1"/>
            </a:solidFill>
          </a:ln>
        </p:spPr>
        <p:txBody>
          <a:bodyPr vert="horz" wrap="none" lIns="108000" tIns="0" rIns="108000" bIns="0" rtlCol="0" anchor="ctr" anchorCtr="0">
            <a:noAutofit/>
          </a:bodyPr>
          <a:lstStyle>
            <a:defPPr>
              <a:defRPr lang="ja-JP"/>
            </a:defPPr>
            <a:lvl1pPr indent="0">
              <a:lnSpc>
                <a:spcPct val="100000"/>
              </a:lnSpc>
              <a:spcBef>
                <a:spcPts val="600"/>
              </a:spcBef>
              <a:buClr>
                <a:srgbClr val="002060"/>
              </a:buClr>
              <a:buFont typeface="Wingdings" panose="05000000000000000000" pitchFamily="2" charset="2"/>
              <a:buNone/>
              <a:defRPr sz="2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vl2pPr marL="685800" indent="-228600">
              <a:lnSpc>
                <a:spcPct val="90000"/>
              </a:lnSpc>
              <a:spcBef>
                <a:spcPts val="500"/>
              </a:spcBef>
              <a:buFont typeface="Arial" panose="020B0604020202020204" pitchFamily="34" charset="0"/>
              <a:buChar char="•"/>
              <a:defRPr sz="2400" b="0">
                <a:latin typeface="+mn-ea"/>
                <a:cs typeface="メイリオ" panose="020B0604030504040204" pitchFamily="50" charset="-128"/>
              </a:defRPr>
            </a:lvl2pPr>
            <a:lvl3pPr marL="1143000" indent="-228600">
              <a:lnSpc>
                <a:spcPct val="90000"/>
              </a:lnSpc>
              <a:spcBef>
                <a:spcPts val="500"/>
              </a:spcBef>
              <a:buFont typeface="Arial" panose="020B0604020202020204" pitchFamily="34" charset="0"/>
              <a:buChar char="•"/>
              <a:defRPr sz="2000" b="0">
                <a:latin typeface="+mn-ea"/>
                <a:cs typeface="メイリオ" panose="020B0604030504040204" pitchFamily="50" charset="-128"/>
              </a:defRPr>
            </a:lvl3pPr>
            <a:lvl4pPr marL="16002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4pPr>
            <a:lvl5pPr marL="2057400" indent="-228600">
              <a:lnSpc>
                <a:spcPct val="90000"/>
              </a:lnSpc>
              <a:spcBef>
                <a:spcPts val="500"/>
              </a:spcBef>
              <a:buFont typeface="Arial" panose="020B0604020202020204" pitchFamily="34" charset="0"/>
              <a:buChar char="•"/>
              <a:defRPr b="0">
                <a:latin typeface="+mn-ea"/>
                <a:cs typeface="メイリオ" panose="020B0604030504040204" pitchFamily="50" charset="-128"/>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ja-JP" sz="2400"/>
              <a:t>4.</a:t>
            </a:r>
            <a:r>
              <a:rPr lang="ja-JP" altLang="en-US" sz="2400"/>
              <a:t> 新精算様式への移行対応</a:t>
            </a:r>
            <a:endParaRPr lang="en-US" altLang="ja-JP" sz="2400"/>
          </a:p>
        </p:txBody>
      </p:sp>
      <p:cxnSp>
        <p:nvCxnSpPr>
          <p:cNvPr id="11" name="直線コネクタ 10">
            <a:extLst>
              <a:ext uri="{FF2B5EF4-FFF2-40B4-BE49-F238E27FC236}">
                <a16:creationId xmlns:a16="http://schemas.microsoft.com/office/drawing/2014/main" id="{552007F5-491C-4F78-A257-49723F0FBCE2}"/>
              </a:ext>
            </a:extLst>
          </p:cNvPr>
          <p:cNvCxnSpPr/>
          <p:nvPr/>
        </p:nvCxnSpPr>
        <p:spPr>
          <a:xfrm>
            <a:off x="6761407" y="2768413"/>
            <a:ext cx="4752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コンテンツ プレースホルダー 1">
            <a:extLst>
              <a:ext uri="{FF2B5EF4-FFF2-40B4-BE49-F238E27FC236}">
                <a16:creationId xmlns:a16="http://schemas.microsoft.com/office/drawing/2014/main" id="{603FD359-54A1-4075-BF63-1FF76A5B29C3}"/>
              </a:ext>
            </a:extLst>
          </p:cNvPr>
          <p:cNvSpPr txBox="1">
            <a:spLocks/>
          </p:cNvSpPr>
          <p:nvPr/>
        </p:nvSpPr>
        <p:spPr>
          <a:xfrm>
            <a:off x="6761407" y="2391401"/>
            <a:ext cx="4752000" cy="346530"/>
          </a:xfrm>
          <a:prstGeom prst="rect">
            <a:avLst/>
          </a:prstGeom>
          <a:noFill/>
          <a:ln>
            <a:noFill/>
          </a:ln>
          <a:effectLst/>
        </p:spPr>
        <p:txBody>
          <a:bodyPr vert="horz" lIns="91440" tIns="45720" rIns="7200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800" b="0" kern="1200">
                <a:solidFill>
                  <a:schemeClr val="tx1"/>
                </a:solidFill>
                <a:latin typeface="+mn-ea"/>
                <a:ea typeface="+mn-ea"/>
                <a:cs typeface="メイリオ" panose="020B0604030504040204" pitchFamily="50" charset="-128"/>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0" kern="1200">
                <a:solidFill>
                  <a:schemeClr val="tx1"/>
                </a:solidFill>
                <a:latin typeface="+mn-ea"/>
                <a:ea typeface="+mn-ea"/>
                <a:cs typeface="メイリオ" panose="020B0604030504040204" pitchFamily="50"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0" kern="1200">
                <a:solidFill>
                  <a:schemeClr val="tx1"/>
                </a:solidFill>
                <a:latin typeface="+mn-ea"/>
                <a:ea typeface="+mn-ea"/>
                <a:cs typeface="メイリオ" panose="020B0604030504040204" pitchFamily="50"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0" kern="1200">
                <a:solidFill>
                  <a:schemeClr val="tx1"/>
                </a:solidFill>
                <a:latin typeface="+mn-ea"/>
                <a:ea typeface="+mn-ea"/>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600"/>
              </a:spcBef>
              <a:buNone/>
            </a:pPr>
            <a:r>
              <a:rPr lang="ja-JP" altLang="en-US" sz="2000"/>
              <a:t>説明事項</a:t>
            </a:r>
            <a:endParaRPr lang="en-US" altLang="ja-JP" sz="2000"/>
          </a:p>
        </p:txBody>
      </p:sp>
      <p:sp>
        <p:nvSpPr>
          <p:cNvPr id="12" name="二等辺三角形 11">
            <a:extLst>
              <a:ext uri="{FF2B5EF4-FFF2-40B4-BE49-F238E27FC236}">
                <a16:creationId xmlns:a16="http://schemas.microsoft.com/office/drawing/2014/main" id="{DD74CDF8-D6DB-4875-B4BF-9B62D21C69C8}"/>
              </a:ext>
            </a:extLst>
          </p:cNvPr>
          <p:cNvSpPr/>
          <p:nvPr/>
        </p:nvSpPr>
        <p:spPr>
          <a:xfrm rot="5400000">
            <a:off x="6002338" y="3092419"/>
            <a:ext cx="936001" cy="28800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コンテンツ プレースホルダー 1">
            <a:extLst>
              <a:ext uri="{FF2B5EF4-FFF2-40B4-BE49-F238E27FC236}">
                <a16:creationId xmlns:a16="http://schemas.microsoft.com/office/drawing/2014/main" id="{82A67656-B6F1-4FCA-8A22-88A0A87F4BC5}"/>
              </a:ext>
            </a:extLst>
          </p:cNvPr>
          <p:cNvSpPr>
            <a:spLocks noGrp="1"/>
          </p:cNvSpPr>
          <p:nvPr>
            <p:ph idx="1"/>
          </p:nvPr>
        </p:nvSpPr>
        <p:spPr>
          <a:xfrm>
            <a:off x="6761406" y="2868843"/>
            <a:ext cx="5250947" cy="3096000"/>
          </a:xfrm>
          <a:solidFill>
            <a:schemeClr val="bg1"/>
          </a:solidFill>
          <a:ln>
            <a:noFill/>
          </a:ln>
          <a:effectLst/>
        </p:spPr>
        <p:txBody>
          <a:bodyPr rIns="72000">
            <a:noAutofit/>
          </a:bodyPr>
          <a:lstStyle/>
          <a:p>
            <a:pPr marL="355600" indent="-355600">
              <a:lnSpc>
                <a:spcPct val="100000"/>
              </a:lnSpc>
              <a:spcBef>
                <a:spcPts val="800"/>
              </a:spcBef>
            </a:pPr>
            <a:r>
              <a:rPr lang="ja-JP" altLang="en-US" sz="2000" dirty="0"/>
              <a:t>助成期間合計での助成額確定</a:t>
            </a:r>
            <a:endParaRPr lang="en-US" altLang="ja-JP" sz="2000" dirty="0"/>
          </a:p>
          <a:p>
            <a:pPr marL="355600" indent="-355600">
              <a:lnSpc>
                <a:spcPct val="100000"/>
              </a:lnSpc>
              <a:spcBef>
                <a:spcPts val="800"/>
              </a:spcBef>
            </a:pPr>
            <a:r>
              <a:rPr lang="ja-JP" altLang="en-US" sz="2000" dirty="0"/>
              <a:t>科目間流用の適用緩和</a:t>
            </a:r>
            <a:endParaRPr lang="en-US" altLang="ja-JP" sz="2000" dirty="0"/>
          </a:p>
          <a:p>
            <a:pPr marL="355600" indent="-355600">
              <a:lnSpc>
                <a:spcPct val="100000"/>
              </a:lnSpc>
              <a:spcBef>
                <a:spcPts val="800"/>
              </a:spcBef>
            </a:pPr>
            <a:r>
              <a:rPr lang="ja-JP" altLang="en-US" sz="2000" dirty="0"/>
              <a:t>精算様式および手引きの改善</a:t>
            </a:r>
            <a:endParaRPr lang="en-US" altLang="ja-JP" sz="2000" dirty="0"/>
          </a:p>
          <a:p>
            <a:pPr marL="355600" indent="-355600">
              <a:lnSpc>
                <a:spcPct val="100000"/>
              </a:lnSpc>
              <a:spcBef>
                <a:spcPts val="800"/>
              </a:spcBef>
            </a:pPr>
            <a:r>
              <a:rPr lang="ja-JP" altLang="en-US" sz="2000" dirty="0"/>
              <a:t>精算添付書類の簡略化</a:t>
            </a:r>
            <a:r>
              <a:rPr lang="en-US" altLang="ja-JP" sz="2000" dirty="0"/>
              <a:t>*</a:t>
            </a:r>
          </a:p>
          <a:p>
            <a:pPr marL="355600" indent="-355600">
              <a:lnSpc>
                <a:spcPct val="100000"/>
              </a:lnSpc>
              <a:spcBef>
                <a:spcPts val="800"/>
              </a:spcBef>
            </a:pPr>
            <a:r>
              <a:rPr lang="ja-JP" altLang="en-US" sz="2000" dirty="0"/>
              <a:t>支払証拠書類の明確化</a:t>
            </a:r>
            <a:endParaRPr lang="en-US" altLang="ja-JP" sz="2000" dirty="0"/>
          </a:p>
          <a:p>
            <a:pPr marL="355600" indent="-355600">
              <a:lnSpc>
                <a:spcPct val="100000"/>
              </a:lnSpc>
              <a:spcBef>
                <a:spcPts val="800"/>
              </a:spcBef>
            </a:pPr>
            <a:r>
              <a:rPr lang="ja-JP" altLang="en-US" sz="2000" dirty="0"/>
              <a:t>対象外経費の明確化</a:t>
            </a:r>
            <a:endParaRPr lang="en-US" altLang="ja-JP" sz="2000" dirty="0"/>
          </a:p>
          <a:p>
            <a:pPr marL="355600" indent="-355600">
              <a:lnSpc>
                <a:spcPct val="100000"/>
              </a:lnSpc>
              <a:spcBef>
                <a:spcPts val="800"/>
              </a:spcBef>
            </a:pPr>
            <a:r>
              <a:rPr lang="ja-JP" altLang="en-US" sz="2000" dirty="0"/>
              <a:t>精算手続きの期限変更（事業完了時）</a:t>
            </a:r>
            <a:endParaRPr lang="en-US" altLang="ja-JP" sz="2000" dirty="0"/>
          </a:p>
          <a:p>
            <a:pPr marL="355600" indent="-355600">
              <a:lnSpc>
                <a:spcPct val="100000"/>
              </a:lnSpc>
              <a:spcBef>
                <a:spcPts val="800"/>
              </a:spcBef>
            </a:pPr>
            <a:r>
              <a:rPr lang="ja-JP" altLang="en-US" sz="2000" dirty="0"/>
              <a:t>月次精算報告の変更</a:t>
            </a:r>
            <a:endParaRPr lang="en-US" altLang="ja-JP" sz="2000" dirty="0"/>
          </a:p>
          <a:p>
            <a:pPr marL="0" indent="0">
              <a:lnSpc>
                <a:spcPct val="100000"/>
              </a:lnSpc>
              <a:spcBef>
                <a:spcPts val="800"/>
              </a:spcBef>
              <a:buNone/>
            </a:pPr>
            <a:br>
              <a:rPr lang="en-US" altLang="ja-JP" sz="1200" dirty="0"/>
            </a:br>
            <a:r>
              <a:rPr lang="en-US" altLang="ja-JP" sz="1200" dirty="0"/>
              <a:t>*</a:t>
            </a:r>
            <a:r>
              <a:rPr lang="ja-JP" altLang="en-US" sz="1200" dirty="0"/>
              <a:t>「精算添付書類の簡略化」は</a:t>
            </a:r>
            <a:r>
              <a:rPr lang="en-US" altLang="ja-JP" sz="1200" dirty="0"/>
              <a:t>2021</a:t>
            </a:r>
            <a:r>
              <a:rPr lang="ja-JP" altLang="en-US" sz="1200" dirty="0"/>
              <a:t>年</a:t>
            </a:r>
            <a:r>
              <a:rPr lang="en-US" altLang="ja-JP" sz="1200" dirty="0"/>
              <a:t>10</a:t>
            </a:r>
            <a:r>
              <a:rPr lang="ja-JP" altLang="en-US" sz="1200" dirty="0"/>
              <a:t>月にご案内済の内容と同一です</a:t>
            </a:r>
            <a:endParaRPr lang="en-US" altLang="ja-JP" sz="1200" dirty="0"/>
          </a:p>
        </p:txBody>
      </p:sp>
    </p:spTree>
    <p:extLst>
      <p:ext uri="{BB962C8B-B14F-4D97-AF65-F5344CB8AC3E}">
        <p14:creationId xmlns:p14="http://schemas.microsoft.com/office/powerpoint/2010/main" val="1251701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59866" y="1017957"/>
            <a:ext cx="10991668" cy="5301232"/>
          </a:xfrm>
        </p:spPr>
        <p:txBody>
          <a:bodyPr>
            <a:noAutofit/>
          </a:bodyPr>
          <a:lstStyle/>
          <a:p>
            <a:pPr marL="0" indent="0">
              <a:lnSpc>
                <a:spcPct val="100000"/>
              </a:lnSpc>
              <a:spcBef>
                <a:spcPts val="200"/>
              </a:spcBef>
              <a:buNone/>
            </a:pPr>
            <a:r>
              <a:rPr lang="ja-JP" altLang="en-US" sz="1900" dirty="0"/>
              <a:t>助成額の確定は、年度毎ではなく、助成期間をとおした合計で行う形に変更します。事業完了時にまとめて助成額を確定するため、年度末精算の手続き範囲は以下のとおり変更となります。</a:t>
            </a:r>
            <a:endParaRPr lang="en-US" altLang="ja-JP" sz="1900" dirty="0"/>
          </a:p>
          <a:p>
            <a:pPr>
              <a:lnSpc>
                <a:spcPct val="100000"/>
              </a:lnSpc>
              <a:spcBef>
                <a:spcPts val="200"/>
              </a:spcBef>
            </a:pPr>
            <a:endParaRPr lang="en-US" altLang="ja-JP" sz="1900" dirty="0"/>
          </a:p>
          <a:p>
            <a:pPr>
              <a:lnSpc>
                <a:spcPct val="100000"/>
              </a:lnSpc>
              <a:spcBef>
                <a:spcPts val="200"/>
              </a:spcBef>
            </a:pPr>
            <a:endParaRPr lang="en-US" altLang="ja-JP" sz="1900" dirty="0"/>
          </a:p>
          <a:p>
            <a:pPr>
              <a:lnSpc>
                <a:spcPct val="100000"/>
              </a:lnSpc>
              <a:spcBef>
                <a:spcPts val="200"/>
              </a:spcBef>
            </a:pPr>
            <a:endParaRPr lang="en-US" altLang="ja-JP" sz="1900" dirty="0"/>
          </a:p>
          <a:p>
            <a:pPr marL="0" indent="0">
              <a:lnSpc>
                <a:spcPct val="100000"/>
              </a:lnSpc>
              <a:spcBef>
                <a:spcPts val="200"/>
              </a:spcBef>
              <a:buNone/>
            </a:pPr>
            <a:endParaRPr lang="en-US" altLang="ja-JP" sz="1900" dirty="0"/>
          </a:p>
          <a:p>
            <a:pPr marL="0" indent="0">
              <a:lnSpc>
                <a:spcPct val="100000"/>
              </a:lnSpc>
              <a:spcBef>
                <a:spcPts val="200"/>
              </a:spcBef>
              <a:buNone/>
            </a:pPr>
            <a:endParaRPr lang="en-US" altLang="ja-JP" sz="1900" dirty="0"/>
          </a:p>
          <a:p>
            <a:pPr marL="0" indent="0">
              <a:lnSpc>
                <a:spcPct val="100000"/>
              </a:lnSpc>
              <a:spcBef>
                <a:spcPts val="200"/>
              </a:spcBef>
              <a:buNone/>
            </a:pPr>
            <a:r>
              <a:rPr lang="ja-JP" altLang="en-US" sz="1900" dirty="0"/>
              <a:t>手続きへの影響</a:t>
            </a:r>
            <a:endParaRPr lang="en-US" altLang="ja-JP" sz="1900" dirty="0"/>
          </a:p>
          <a:p>
            <a:pPr>
              <a:lnSpc>
                <a:spcPct val="100000"/>
              </a:lnSpc>
              <a:spcBef>
                <a:spcPts val="200"/>
              </a:spcBef>
            </a:pPr>
            <a:r>
              <a:rPr lang="ja-JP" altLang="en-US" sz="1900" dirty="0"/>
              <a:t>年度末精算における表紙（押印版）の提出を不要とします。</a:t>
            </a:r>
            <a:endParaRPr lang="en-US" altLang="ja-JP" sz="1900" dirty="0"/>
          </a:p>
          <a:p>
            <a:pPr>
              <a:lnSpc>
                <a:spcPct val="100000"/>
              </a:lnSpc>
              <a:spcBef>
                <a:spcPts val="200"/>
              </a:spcBef>
            </a:pPr>
            <a:r>
              <a:rPr lang="en-US" altLang="ja-JP" sz="1900" dirty="0"/>
              <a:t>7</a:t>
            </a:r>
            <a:r>
              <a:rPr lang="ja-JP" altLang="en-US" sz="1900" dirty="0"/>
              <a:t>月の助成金申請の際に、前年度の年度末精算結果を反映した残額控除がなくなります。</a:t>
            </a:r>
            <a:endParaRPr lang="en-US" altLang="ja-JP" sz="1900" dirty="0"/>
          </a:p>
          <a:p>
            <a:pPr>
              <a:lnSpc>
                <a:spcPct val="100000"/>
              </a:lnSpc>
              <a:spcBef>
                <a:spcPts val="200"/>
              </a:spcBef>
            </a:pPr>
            <a:r>
              <a:rPr lang="ja-JP" altLang="en-US" sz="1900" dirty="0"/>
              <a:t>それに伴い、資金計画の繰り越しが不要となります。</a:t>
            </a:r>
            <a:endParaRPr lang="en-US" altLang="ja-JP" sz="1900" dirty="0"/>
          </a:p>
          <a:p>
            <a:pPr marL="465138" indent="-203200">
              <a:lnSpc>
                <a:spcPct val="100000"/>
              </a:lnSpc>
              <a:spcBef>
                <a:spcPts val="200"/>
              </a:spcBef>
              <a:buNone/>
            </a:pPr>
            <a:r>
              <a:rPr lang="en-US" altLang="ja-JP" sz="1600" dirty="0"/>
              <a:t>※</a:t>
            </a:r>
            <a:r>
              <a:rPr lang="ja-JP" altLang="en-US" sz="1600" dirty="0"/>
              <a:t>助成期間内は、資金計画で支出が予定された事業年度に関係なく予算を執行できます（コロナ追加助成を含む）。</a:t>
            </a:r>
            <a:br>
              <a:rPr lang="en-US" altLang="ja-JP" sz="1600" dirty="0"/>
            </a:br>
            <a:endParaRPr lang="en-US" altLang="ja-JP" sz="1900" dirty="0"/>
          </a:p>
          <a:p>
            <a:pPr marL="0" indent="0">
              <a:lnSpc>
                <a:spcPct val="100000"/>
              </a:lnSpc>
              <a:spcBef>
                <a:spcPts val="200"/>
              </a:spcBef>
              <a:buNone/>
            </a:pPr>
            <a:r>
              <a:rPr lang="ja-JP" altLang="en-US" sz="1900" dirty="0"/>
              <a:t>様式類への影響</a:t>
            </a:r>
            <a:endParaRPr lang="en-US" altLang="ja-JP" sz="1900" dirty="0"/>
          </a:p>
          <a:p>
            <a:pPr>
              <a:lnSpc>
                <a:spcPct val="100000"/>
              </a:lnSpc>
              <a:spcBef>
                <a:spcPts val="200"/>
              </a:spcBef>
            </a:pPr>
            <a:r>
              <a:rPr lang="ja-JP" altLang="en-US" sz="1900" dirty="0"/>
              <a:t>経費精算報告書の「様式</a:t>
            </a:r>
            <a:r>
              <a:rPr lang="en-US" altLang="ja-JP" sz="1900" dirty="0"/>
              <a:t>1. </a:t>
            </a:r>
            <a:r>
              <a:rPr lang="ja-JP" altLang="en-US" sz="1900" dirty="0"/>
              <a:t>総括表」が変更となります。</a:t>
            </a:r>
            <a:br>
              <a:rPr lang="en-US" altLang="ja-JP" sz="1900" dirty="0"/>
            </a:br>
            <a:endParaRPr lang="en-US" altLang="ja-JP" sz="1900" dirty="0"/>
          </a:p>
          <a:p>
            <a:pPr marL="0" indent="0">
              <a:lnSpc>
                <a:spcPct val="100000"/>
              </a:lnSpc>
              <a:spcBef>
                <a:spcPts val="200"/>
              </a:spcBef>
              <a:buNone/>
            </a:pPr>
            <a:r>
              <a:rPr lang="ja-JP" altLang="en-US" sz="1900" dirty="0"/>
              <a:t>留意点</a:t>
            </a:r>
            <a:endParaRPr lang="en-US" altLang="ja-JP" sz="1900" dirty="0"/>
          </a:p>
          <a:p>
            <a:pPr>
              <a:lnSpc>
                <a:spcPct val="100000"/>
              </a:lnSpc>
              <a:spcBef>
                <a:spcPts val="200"/>
              </a:spcBef>
            </a:pPr>
            <a:r>
              <a:rPr lang="en-US" altLang="ja-JP" sz="1900" dirty="0"/>
              <a:t>2019</a:t>
            </a:r>
            <a:r>
              <a:rPr lang="ja-JP" altLang="en-US" sz="1900" dirty="0"/>
              <a:t>年度事業において、過年度の年度末精算で確定した確定助成額に変更はありません。</a:t>
            </a:r>
            <a:endParaRPr lang="en-US" altLang="ja-JP" sz="19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5</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助成期間合計での助成額確定</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6" name="表 6">
            <a:extLst>
              <a:ext uri="{FF2B5EF4-FFF2-40B4-BE49-F238E27FC236}">
                <a16:creationId xmlns:a16="http://schemas.microsoft.com/office/drawing/2014/main" id="{E5FFAE82-532B-48AD-996E-165D6B176295}"/>
              </a:ext>
            </a:extLst>
          </p:cNvPr>
          <p:cNvGraphicFramePr>
            <a:graphicFrameLocks noGrp="1"/>
          </p:cNvGraphicFramePr>
          <p:nvPr>
            <p:extLst>
              <p:ext uri="{D42A27DB-BD31-4B8C-83A1-F6EECF244321}">
                <p14:modId xmlns:p14="http://schemas.microsoft.com/office/powerpoint/2010/main" val="2002258295"/>
              </p:ext>
            </p:extLst>
          </p:nvPr>
        </p:nvGraphicFramePr>
        <p:xfrm>
          <a:off x="696000" y="1685784"/>
          <a:ext cx="10845760" cy="1359654"/>
        </p:xfrm>
        <a:graphic>
          <a:graphicData uri="http://schemas.openxmlformats.org/drawingml/2006/table">
            <a:tbl>
              <a:tblPr firstRow="1" bandRow="1">
                <a:tableStyleId>{7DF18680-E054-41AD-8BC1-D1AEF772440D}</a:tableStyleId>
              </a:tblPr>
              <a:tblGrid>
                <a:gridCol w="5422880">
                  <a:extLst>
                    <a:ext uri="{9D8B030D-6E8A-4147-A177-3AD203B41FA5}">
                      <a16:colId xmlns:a16="http://schemas.microsoft.com/office/drawing/2014/main" val="130637634"/>
                    </a:ext>
                  </a:extLst>
                </a:gridCol>
                <a:gridCol w="5422880">
                  <a:extLst>
                    <a:ext uri="{9D8B030D-6E8A-4147-A177-3AD203B41FA5}">
                      <a16:colId xmlns:a16="http://schemas.microsoft.com/office/drawing/2014/main" val="1277001873"/>
                    </a:ext>
                  </a:extLst>
                </a:gridCol>
              </a:tblGrid>
              <a:tr h="365680">
                <a:tc>
                  <a:txBody>
                    <a:bodyPr/>
                    <a:lstStyle/>
                    <a:p>
                      <a:pPr algn="ctr"/>
                      <a:r>
                        <a:rPr kumimoji="1" lang="ja-JP" altLang="en-US" sz="1600"/>
                        <a:t>現状</a:t>
                      </a:r>
                    </a:p>
                  </a:txBody>
                  <a:tcPr/>
                </a:tc>
                <a:tc>
                  <a:txBody>
                    <a:bodyPr/>
                    <a:lstStyle/>
                    <a:p>
                      <a:pPr algn="ctr"/>
                      <a:r>
                        <a:rPr kumimoji="1" lang="ja-JP" altLang="en-US" sz="1600"/>
                        <a:t>新ルール</a:t>
                      </a:r>
                    </a:p>
                  </a:txBody>
                  <a:tcPr/>
                </a:tc>
                <a:extLst>
                  <a:ext uri="{0D108BD9-81ED-4DB2-BD59-A6C34878D82A}">
                    <a16:rowId xmlns:a16="http://schemas.microsoft.com/office/drawing/2014/main" val="3889096729"/>
                  </a:ext>
                </a:extLst>
              </a:tr>
              <a:tr h="390490">
                <a:tc>
                  <a:txBody>
                    <a:bodyPr/>
                    <a:lstStyle/>
                    <a:p>
                      <a:pPr marL="342900" indent="-342900">
                        <a:buFont typeface="+mj-ea"/>
                        <a:buAutoNum type="circleNumDbPlain"/>
                      </a:pPr>
                      <a:r>
                        <a:rPr kumimoji="1" lang="ja-JP" altLang="en-US" sz="1600" dirty="0"/>
                        <a:t>「実績額」を年度毎に確定する</a:t>
                      </a:r>
                    </a:p>
                  </a:txBody>
                  <a:tcPr/>
                </a:tc>
                <a:tc>
                  <a:txBody>
                    <a:bodyPr/>
                    <a:lstStyle/>
                    <a:p>
                      <a:pPr marL="342900" indent="-342900">
                        <a:buFont typeface="+mj-ea"/>
                        <a:buAutoNum type="circleNumDbPlain"/>
                      </a:pPr>
                      <a:r>
                        <a:rPr kumimoji="1" lang="ja-JP" altLang="en-US" sz="1600" dirty="0"/>
                        <a:t>「実績額」を年度毎に確定する</a:t>
                      </a:r>
                    </a:p>
                  </a:txBody>
                  <a:tcPr/>
                </a:tc>
                <a:extLst>
                  <a:ext uri="{0D108BD9-81ED-4DB2-BD59-A6C34878D82A}">
                    <a16:rowId xmlns:a16="http://schemas.microsoft.com/office/drawing/2014/main" val="1790080533"/>
                  </a:ext>
                </a:extLst>
              </a:tr>
              <a:tr h="603484">
                <a:tc>
                  <a:txBody>
                    <a:bodyPr/>
                    <a:lstStyle/>
                    <a:p>
                      <a:pPr marL="342900" indent="-342900">
                        <a:buFont typeface="+mj-ea"/>
                        <a:buAutoNum type="circleNumDbPlain" startAt="2"/>
                      </a:pPr>
                      <a:r>
                        <a:rPr kumimoji="1" lang="ja-JP" altLang="en-US" sz="1600"/>
                        <a:t>「確定助成額」および「精算金額（残額）」を年度毎に確定する</a:t>
                      </a:r>
                    </a:p>
                  </a:txBody>
                  <a:tcPr/>
                </a:tc>
                <a:tc>
                  <a:txBody>
                    <a:bodyPr/>
                    <a:lstStyle/>
                    <a:p>
                      <a:pPr marL="342900" indent="-342900">
                        <a:buFont typeface="+mj-ea"/>
                        <a:buAutoNum type="circleNumDbPlain" startAt="2"/>
                      </a:pPr>
                      <a:r>
                        <a:rPr kumimoji="1" lang="ja-JP" altLang="en-US" sz="1600" b="0" u="none" dirty="0"/>
                        <a:t>年度末精算では確定させない</a:t>
                      </a:r>
                      <a:r>
                        <a:rPr kumimoji="1" lang="ja-JP" altLang="en-US" sz="1600" dirty="0"/>
                        <a:t>。</a:t>
                      </a:r>
                      <a:br>
                        <a:rPr kumimoji="1" lang="en-US" altLang="ja-JP" sz="1600" dirty="0"/>
                      </a:br>
                      <a:r>
                        <a:rPr kumimoji="1" lang="ja-JP" altLang="en-US" sz="1600" b="1" u="sng" dirty="0"/>
                        <a:t>事業完了時精算に助成期間合計値に基づき確定</a:t>
                      </a:r>
                      <a:r>
                        <a:rPr kumimoji="1" lang="ja-JP" altLang="en-US" sz="1600" dirty="0"/>
                        <a:t>する</a:t>
                      </a:r>
                    </a:p>
                  </a:txBody>
                  <a:tcPr/>
                </a:tc>
                <a:extLst>
                  <a:ext uri="{0D108BD9-81ED-4DB2-BD59-A6C34878D82A}">
                    <a16:rowId xmlns:a16="http://schemas.microsoft.com/office/drawing/2014/main" val="1261457131"/>
                  </a:ext>
                </a:extLst>
              </a:tr>
            </a:tbl>
          </a:graphicData>
        </a:graphic>
      </p:graphicFrame>
    </p:spTree>
    <p:extLst>
      <p:ext uri="{BB962C8B-B14F-4D97-AF65-F5344CB8AC3E}">
        <p14:creationId xmlns:p14="http://schemas.microsoft.com/office/powerpoint/2010/main" val="829415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268855"/>
            <a:ext cx="10980000" cy="5295605"/>
          </a:xfrm>
        </p:spPr>
        <p:txBody>
          <a:bodyPr>
            <a:normAutofit fontScale="92500" lnSpcReduction="10000"/>
          </a:bodyPr>
          <a:lstStyle/>
          <a:p>
            <a:pPr marL="0" indent="0">
              <a:lnSpc>
                <a:spcPct val="120000"/>
              </a:lnSpc>
              <a:spcBef>
                <a:spcPts val="600"/>
              </a:spcBef>
              <a:buNone/>
            </a:pPr>
            <a:r>
              <a:rPr lang="ja-JP" altLang="en-US" sz="2000" dirty="0"/>
              <a:t>科目間流用の規定（資金提供契約 第</a:t>
            </a:r>
            <a:r>
              <a:rPr lang="en-US" altLang="ja-JP" sz="2000" dirty="0"/>
              <a:t>12</a:t>
            </a:r>
            <a:r>
              <a:rPr lang="ja-JP" altLang="en-US" sz="2000" dirty="0"/>
              <a:t>条）の適用方法を以下のとおり緩和します。</a:t>
            </a:r>
            <a:endParaRPr lang="en-US" altLang="ja-JP" sz="2000" dirty="0"/>
          </a:p>
          <a:p>
            <a:pPr>
              <a:lnSpc>
                <a:spcPct val="120000"/>
              </a:lnSpc>
              <a:spcBef>
                <a:spcPts val="600"/>
              </a:spcBef>
            </a:pPr>
            <a:endParaRPr lang="en-US" altLang="ja-JP" sz="2000" dirty="0"/>
          </a:p>
          <a:p>
            <a:pPr>
              <a:lnSpc>
                <a:spcPct val="120000"/>
              </a:lnSpc>
              <a:spcBef>
                <a:spcPts val="600"/>
              </a:spcBef>
            </a:pPr>
            <a:endParaRPr lang="en-US" altLang="ja-JP" sz="2000" dirty="0"/>
          </a:p>
          <a:p>
            <a:pPr>
              <a:lnSpc>
                <a:spcPct val="120000"/>
              </a:lnSpc>
              <a:spcBef>
                <a:spcPts val="600"/>
              </a:spcBef>
            </a:pPr>
            <a:endParaRPr lang="en-US" altLang="ja-JP" sz="2000" dirty="0"/>
          </a:p>
          <a:p>
            <a:pPr>
              <a:lnSpc>
                <a:spcPct val="120000"/>
              </a:lnSpc>
              <a:spcBef>
                <a:spcPts val="600"/>
              </a:spcBef>
            </a:pPr>
            <a:endParaRPr lang="en-US" altLang="ja-JP" sz="2000" dirty="0"/>
          </a:p>
          <a:p>
            <a:pPr marL="0" indent="0">
              <a:lnSpc>
                <a:spcPct val="120000"/>
              </a:lnSpc>
              <a:spcBef>
                <a:spcPts val="600"/>
              </a:spcBef>
              <a:buNone/>
            </a:pPr>
            <a:r>
              <a:rPr lang="ja-JP" altLang="en-US" sz="2000" dirty="0"/>
              <a:t>手続きへの影響</a:t>
            </a:r>
            <a:endParaRPr lang="en-US" altLang="ja-JP" sz="2000" dirty="0"/>
          </a:p>
          <a:p>
            <a:pPr>
              <a:lnSpc>
                <a:spcPct val="120000"/>
              </a:lnSpc>
              <a:spcBef>
                <a:spcPts val="600"/>
              </a:spcBef>
            </a:pPr>
            <a:r>
              <a:rPr lang="ja-JP" altLang="en-US" sz="2000" dirty="0"/>
              <a:t>科目間流用の規定を踏まえた年度毎の資金計画書の調整が不要となります。</a:t>
            </a:r>
            <a:endParaRPr lang="en-US" altLang="ja-JP" sz="2000" dirty="0"/>
          </a:p>
          <a:p>
            <a:pPr marL="0" indent="0">
              <a:lnSpc>
                <a:spcPct val="120000"/>
              </a:lnSpc>
              <a:spcBef>
                <a:spcPts val="600"/>
              </a:spcBef>
              <a:buNone/>
            </a:pPr>
            <a:endParaRPr lang="en-US" altLang="ja-JP" sz="2000" dirty="0"/>
          </a:p>
          <a:p>
            <a:pPr marL="0" indent="0">
              <a:lnSpc>
                <a:spcPct val="120000"/>
              </a:lnSpc>
              <a:spcBef>
                <a:spcPts val="600"/>
              </a:spcBef>
              <a:buNone/>
            </a:pPr>
            <a:r>
              <a:rPr lang="ja-JP" altLang="en-US" sz="2000" dirty="0"/>
              <a:t>様式類への影響</a:t>
            </a:r>
            <a:endParaRPr lang="en-US" altLang="ja-JP" sz="2000" dirty="0"/>
          </a:p>
          <a:p>
            <a:pPr>
              <a:lnSpc>
                <a:spcPct val="120000"/>
              </a:lnSpc>
              <a:spcBef>
                <a:spcPts val="600"/>
              </a:spcBef>
            </a:pPr>
            <a:r>
              <a:rPr lang="ja-JP" altLang="en-US" sz="2000" dirty="0"/>
              <a:t>経費精算報告書の「様式</a:t>
            </a:r>
            <a:r>
              <a:rPr lang="en-US" altLang="ja-JP" sz="2000" dirty="0"/>
              <a:t>3. </a:t>
            </a:r>
            <a:r>
              <a:rPr lang="ja-JP" altLang="en-US" sz="2000" dirty="0"/>
              <a:t>経費集計表」が変更となります。</a:t>
            </a:r>
            <a:endParaRPr lang="en-US" altLang="ja-JP" sz="2000" dirty="0"/>
          </a:p>
          <a:p>
            <a:pPr>
              <a:lnSpc>
                <a:spcPct val="120000"/>
              </a:lnSpc>
              <a:spcBef>
                <a:spcPts val="600"/>
              </a:spcBef>
            </a:pPr>
            <a:endParaRPr lang="en-US" altLang="ja-JP" sz="2000" dirty="0"/>
          </a:p>
          <a:p>
            <a:pPr marL="0" indent="0">
              <a:lnSpc>
                <a:spcPct val="120000"/>
              </a:lnSpc>
              <a:spcBef>
                <a:spcPts val="600"/>
              </a:spcBef>
              <a:buNone/>
            </a:pPr>
            <a:r>
              <a:rPr lang="ja-JP" altLang="en-US" sz="2000" dirty="0"/>
              <a:t>留意点</a:t>
            </a:r>
            <a:endParaRPr lang="en-US" altLang="ja-JP" sz="2000" dirty="0"/>
          </a:p>
          <a:p>
            <a:pPr>
              <a:lnSpc>
                <a:spcPct val="120000"/>
              </a:lnSpc>
              <a:spcBef>
                <a:spcPts val="600"/>
              </a:spcBef>
            </a:pPr>
            <a:r>
              <a:rPr lang="ja-JP" altLang="en-US" sz="2000" dirty="0"/>
              <a:t>事業完了前までには必ず科目間流用状況を確認し、必要に応じて資金計画を見直してください。</a:t>
            </a:r>
            <a:endParaRPr lang="en-US" altLang="ja-JP" sz="20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6</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科目間流用の適用緩和</a:t>
            </a:r>
            <a:endParaRPr kumimoji="1" lang="ja-JP" altLang="en-US"/>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6" name="表 6">
            <a:extLst>
              <a:ext uri="{FF2B5EF4-FFF2-40B4-BE49-F238E27FC236}">
                <a16:creationId xmlns:a16="http://schemas.microsoft.com/office/drawing/2014/main" id="{E5FFAE82-532B-48AD-996E-165D6B176295}"/>
              </a:ext>
            </a:extLst>
          </p:cNvPr>
          <p:cNvGraphicFramePr>
            <a:graphicFrameLocks noGrp="1"/>
          </p:cNvGraphicFramePr>
          <p:nvPr>
            <p:extLst>
              <p:ext uri="{D42A27DB-BD31-4B8C-83A1-F6EECF244321}">
                <p14:modId xmlns:p14="http://schemas.microsoft.com/office/powerpoint/2010/main" val="2219284892"/>
              </p:ext>
            </p:extLst>
          </p:nvPr>
        </p:nvGraphicFramePr>
        <p:xfrm>
          <a:off x="696000" y="1679784"/>
          <a:ext cx="10800000" cy="1437640"/>
        </p:xfrm>
        <a:graphic>
          <a:graphicData uri="http://schemas.openxmlformats.org/drawingml/2006/table">
            <a:tbl>
              <a:tblPr firstRow="1" bandRow="1">
                <a:tableStyleId>{7DF18680-E054-41AD-8BC1-D1AEF772440D}</a:tableStyleId>
              </a:tblPr>
              <a:tblGrid>
                <a:gridCol w="5400000">
                  <a:extLst>
                    <a:ext uri="{9D8B030D-6E8A-4147-A177-3AD203B41FA5}">
                      <a16:colId xmlns:a16="http://schemas.microsoft.com/office/drawing/2014/main" val="130637634"/>
                    </a:ext>
                  </a:extLst>
                </a:gridCol>
                <a:gridCol w="5400000">
                  <a:extLst>
                    <a:ext uri="{9D8B030D-6E8A-4147-A177-3AD203B41FA5}">
                      <a16:colId xmlns:a16="http://schemas.microsoft.com/office/drawing/2014/main" val="1277001873"/>
                    </a:ext>
                  </a:extLst>
                </a:gridCol>
              </a:tblGrid>
              <a:tr h="370840">
                <a:tc>
                  <a:txBody>
                    <a:bodyPr/>
                    <a:lstStyle/>
                    <a:p>
                      <a:pPr algn="ctr"/>
                      <a:r>
                        <a:rPr kumimoji="1" lang="ja-JP" altLang="en-US" sz="1600"/>
                        <a:t>現状</a:t>
                      </a:r>
                    </a:p>
                  </a:txBody>
                  <a:tcPr/>
                </a:tc>
                <a:tc>
                  <a:txBody>
                    <a:bodyPr/>
                    <a:lstStyle/>
                    <a:p>
                      <a:pPr algn="ctr"/>
                      <a:r>
                        <a:rPr kumimoji="1" lang="ja-JP" altLang="en-US" sz="1600"/>
                        <a:t>新ルール</a:t>
                      </a:r>
                    </a:p>
                  </a:txBody>
                  <a:tcPr/>
                </a:tc>
                <a:extLst>
                  <a:ext uri="{0D108BD9-81ED-4DB2-BD59-A6C34878D82A}">
                    <a16:rowId xmlns:a16="http://schemas.microsoft.com/office/drawing/2014/main" val="3889096729"/>
                  </a:ext>
                </a:extLst>
              </a:tr>
              <a:tr h="370840">
                <a:tc>
                  <a:txBody>
                    <a:bodyPr/>
                    <a:lstStyle/>
                    <a:p>
                      <a:r>
                        <a:rPr kumimoji="1" lang="ja-JP" altLang="en-US" sz="1600" b="1" u="sng" dirty="0"/>
                        <a:t>年度毎</a:t>
                      </a:r>
                      <a:r>
                        <a:rPr kumimoji="1" lang="ja-JP" altLang="en-US" sz="1600" dirty="0"/>
                        <a:t>に科目間流用の状況を確認。</a:t>
                      </a:r>
                      <a:endParaRPr kumimoji="1" lang="en-US" altLang="ja-JP" sz="1600" dirty="0"/>
                    </a:p>
                    <a:p>
                      <a:r>
                        <a:rPr kumimoji="1" lang="ja-JP" altLang="en-US" sz="1600" dirty="0"/>
                        <a:t>人件費の予算超過</a:t>
                      </a:r>
                      <a:r>
                        <a:rPr kumimoji="1" lang="ja-JP" altLang="en-US" sz="1600" dirty="0">
                          <a:solidFill>
                            <a:schemeClr val="tx1"/>
                          </a:solidFill>
                        </a:rPr>
                        <a:t>および流用元科目の</a:t>
                      </a:r>
                      <a:r>
                        <a:rPr kumimoji="1" lang="en-US" altLang="ja-JP" sz="1600" dirty="0">
                          <a:solidFill>
                            <a:schemeClr val="tx1"/>
                          </a:solidFill>
                        </a:rPr>
                        <a:t>20%</a:t>
                      </a:r>
                      <a:r>
                        <a:rPr kumimoji="1" lang="ja-JP" altLang="en-US" sz="1600" dirty="0">
                          <a:solidFill>
                            <a:schemeClr val="tx1"/>
                          </a:solidFill>
                        </a:rPr>
                        <a:t>を超える予算の他科目への流用</a:t>
                      </a:r>
                      <a:r>
                        <a:rPr kumimoji="1" lang="ja-JP" altLang="en-US" sz="1600" dirty="0"/>
                        <a:t>が見られた場合は科目間流用の規定に抵触するものとして対応協議</a:t>
                      </a:r>
                    </a:p>
                  </a:txBody>
                  <a:tcPr/>
                </a:tc>
                <a:tc>
                  <a:txBody>
                    <a:bodyPr/>
                    <a:lstStyle/>
                    <a:p>
                      <a:r>
                        <a:rPr kumimoji="1" lang="ja-JP" altLang="en-US" sz="1600" b="1" u="sng" dirty="0"/>
                        <a:t>助成期間合計</a:t>
                      </a:r>
                      <a:r>
                        <a:rPr kumimoji="1" lang="ja-JP" altLang="en-US" sz="1600" dirty="0"/>
                        <a:t>で科目間流用の状況を確認。</a:t>
                      </a:r>
                      <a:endParaRPr kumimoji="1" lang="en-US" altLang="ja-JP" sz="1600" dirty="0"/>
                    </a:p>
                    <a:p>
                      <a:r>
                        <a:rPr kumimoji="1" lang="ja-JP" altLang="en-US" sz="1600" dirty="0"/>
                        <a:t>例えば</a:t>
                      </a:r>
                      <a:r>
                        <a:rPr kumimoji="1" lang="en-US" altLang="ja-JP" sz="1600" dirty="0"/>
                        <a:t>1</a:t>
                      </a:r>
                      <a:r>
                        <a:rPr kumimoji="1" lang="ja-JP" altLang="en-US" sz="1600" dirty="0"/>
                        <a:t>年目に人件費の予算超過があっても、</a:t>
                      </a:r>
                      <a:r>
                        <a:rPr kumimoji="1" lang="en-US" altLang="ja-JP" sz="1600" dirty="0"/>
                        <a:t>3</a:t>
                      </a:r>
                      <a:r>
                        <a:rPr kumimoji="1" lang="ja-JP" altLang="en-US" sz="1600" dirty="0"/>
                        <a:t>年目までを通した合計で予算内に収まっていれば科目間流用の規定に抵触しないものとする</a:t>
                      </a:r>
                    </a:p>
                  </a:txBody>
                  <a:tcPr/>
                </a:tc>
                <a:extLst>
                  <a:ext uri="{0D108BD9-81ED-4DB2-BD59-A6C34878D82A}">
                    <a16:rowId xmlns:a16="http://schemas.microsoft.com/office/drawing/2014/main" val="1790080533"/>
                  </a:ext>
                </a:extLst>
              </a:tr>
            </a:tbl>
          </a:graphicData>
        </a:graphic>
      </p:graphicFrame>
    </p:spTree>
    <p:extLst>
      <p:ext uri="{BB962C8B-B14F-4D97-AF65-F5344CB8AC3E}">
        <p14:creationId xmlns:p14="http://schemas.microsoft.com/office/powerpoint/2010/main" val="826208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A8F7DA86-709F-4553-8EBC-285A8948BDD2}"/>
              </a:ext>
            </a:extLst>
          </p:cNvPr>
          <p:cNvSpPr>
            <a:spLocks noGrp="1"/>
          </p:cNvSpPr>
          <p:nvPr>
            <p:ph idx="1"/>
          </p:nvPr>
        </p:nvSpPr>
        <p:spPr>
          <a:xfrm>
            <a:off x="565700" y="1096635"/>
            <a:ext cx="11052000" cy="5295605"/>
          </a:xfrm>
        </p:spPr>
        <p:txBody>
          <a:bodyPr>
            <a:noAutofit/>
          </a:bodyPr>
          <a:lstStyle/>
          <a:p>
            <a:pPr marL="0" indent="0">
              <a:lnSpc>
                <a:spcPct val="100000"/>
              </a:lnSpc>
              <a:spcBef>
                <a:spcPts val="300"/>
              </a:spcBef>
              <a:buNone/>
            </a:pPr>
            <a:r>
              <a:rPr lang="ja-JP" altLang="en-US" sz="1900" dirty="0"/>
              <a:t>精算様式について、一部簡略化するとともに新ルールに対応するものに変更します。また精算の手引きなどを分かりやすいものに改善します。</a:t>
            </a: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endParaRPr lang="en-US" altLang="ja-JP" sz="1900" dirty="0"/>
          </a:p>
          <a:p>
            <a:pPr marL="0" indent="0">
              <a:lnSpc>
                <a:spcPct val="100000"/>
              </a:lnSpc>
              <a:spcBef>
                <a:spcPts val="300"/>
              </a:spcBef>
              <a:buNone/>
            </a:pPr>
            <a:r>
              <a:rPr lang="ja-JP" altLang="en-US" sz="1900" dirty="0"/>
              <a:t>補足</a:t>
            </a:r>
            <a:endParaRPr lang="en-US" altLang="ja-JP" sz="1900" dirty="0"/>
          </a:p>
          <a:p>
            <a:pPr>
              <a:lnSpc>
                <a:spcPct val="100000"/>
              </a:lnSpc>
              <a:spcBef>
                <a:spcPts val="300"/>
              </a:spcBef>
            </a:pPr>
            <a:r>
              <a:rPr lang="en-US" altLang="ja-JP" sz="1900" dirty="0"/>
              <a:t>2021</a:t>
            </a:r>
            <a:r>
              <a:rPr lang="ja-JP" altLang="en-US" sz="1900" dirty="0"/>
              <a:t>年度（</a:t>
            </a:r>
            <a:r>
              <a:rPr lang="en-US" altLang="ja-JP" sz="1900" dirty="0"/>
              <a:t>2022</a:t>
            </a:r>
            <a:r>
              <a:rPr lang="ja-JP" altLang="en-US" sz="1900" dirty="0"/>
              <a:t>年</a:t>
            </a:r>
            <a:r>
              <a:rPr lang="en-US" altLang="ja-JP" sz="1900" dirty="0"/>
              <a:t>3</a:t>
            </a:r>
            <a:r>
              <a:rPr lang="ja-JP" altLang="en-US" sz="1900" dirty="0"/>
              <a:t>月末）までは、現在の精算様式をそのままご利用いただけます。</a:t>
            </a:r>
            <a:br>
              <a:rPr lang="en-US" altLang="ja-JP" sz="1900" dirty="0"/>
            </a:br>
            <a:r>
              <a:rPr lang="ja-JP" altLang="en-US" sz="1900" dirty="0"/>
              <a:t>新精算様式へ移行時期は、資金分配団体の指示に従ってご対応ください。</a:t>
            </a:r>
            <a:endParaRPr lang="en-US" altLang="ja-JP" sz="1900" dirty="0"/>
          </a:p>
        </p:txBody>
      </p:sp>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7</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kumimoji="1" lang="ja-JP" altLang="en-US"/>
              <a:t>精算様式および手引きの改善</a:t>
            </a:r>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graphicFrame>
        <p:nvGraphicFramePr>
          <p:cNvPr id="6" name="表 6">
            <a:extLst>
              <a:ext uri="{FF2B5EF4-FFF2-40B4-BE49-F238E27FC236}">
                <a16:creationId xmlns:a16="http://schemas.microsoft.com/office/drawing/2014/main" id="{F2B12CB0-95A4-441F-B74E-CE0DBC30665F}"/>
              </a:ext>
            </a:extLst>
          </p:cNvPr>
          <p:cNvGraphicFramePr>
            <a:graphicFrameLocks noGrp="1"/>
          </p:cNvGraphicFramePr>
          <p:nvPr>
            <p:extLst>
              <p:ext uri="{D42A27DB-BD31-4B8C-83A1-F6EECF244321}">
                <p14:modId xmlns:p14="http://schemas.microsoft.com/office/powerpoint/2010/main" val="4069727651"/>
              </p:ext>
            </p:extLst>
          </p:nvPr>
        </p:nvGraphicFramePr>
        <p:xfrm>
          <a:off x="691700" y="1759128"/>
          <a:ext cx="10799305" cy="3810480"/>
        </p:xfrm>
        <a:graphic>
          <a:graphicData uri="http://schemas.openxmlformats.org/drawingml/2006/table">
            <a:tbl>
              <a:tblPr firstRow="1" bandRow="1">
                <a:tableStyleId>{5C22544A-7EE6-4342-B048-85BDC9FD1C3A}</a:tableStyleId>
              </a:tblPr>
              <a:tblGrid>
                <a:gridCol w="900000">
                  <a:extLst>
                    <a:ext uri="{9D8B030D-6E8A-4147-A177-3AD203B41FA5}">
                      <a16:colId xmlns:a16="http://schemas.microsoft.com/office/drawing/2014/main" val="3430306600"/>
                    </a:ext>
                  </a:extLst>
                </a:gridCol>
                <a:gridCol w="1043305">
                  <a:extLst>
                    <a:ext uri="{9D8B030D-6E8A-4147-A177-3AD203B41FA5}">
                      <a16:colId xmlns:a16="http://schemas.microsoft.com/office/drawing/2014/main" val="1070942913"/>
                    </a:ext>
                  </a:extLst>
                </a:gridCol>
                <a:gridCol w="2160000">
                  <a:extLst>
                    <a:ext uri="{9D8B030D-6E8A-4147-A177-3AD203B41FA5}">
                      <a16:colId xmlns:a16="http://schemas.microsoft.com/office/drawing/2014/main" val="1165248718"/>
                    </a:ext>
                  </a:extLst>
                </a:gridCol>
                <a:gridCol w="6696000">
                  <a:extLst>
                    <a:ext uri="{9D8B030D-6E8A-4147-A177-3AD203B41FA5}">
                      <a16:colId xmlns:a16="http://schemas.microsoft.com/office/drawing/2014/main" val="3523003118"/>
                    </a:ext>
                  </a:extLst>
                </a:gridCol>
              </a:tblGrid>
              <a:tr h="0">
                <a:tc gridSpan="3">
                  <a:txBody>
                    <a:bodyPr/>
                    <a:lstStyle/>
                    <a:p>
                      <a:pPr algn="ctr"/>
                      <a:r>
                        <a:rPr kumimoji="1" lang="ja-JP" altLang="en-US" sz="1400"/>
                        <a:t>書類</a:t>
                      </a:r>
                    </a:p>
                  </a:txBody>
                  <a:tcPr marT="64800" marB="64800"/>
                </a:tc>
                <a:tc hMerge="1">
                  <a:txBody>
                    <a:bodyPr/>
                    <a:lstStyle/>
                    <a:p>
                      <a:pPr algn="ctr"/>
                      <a:endParaRPr kumimoji="1" lang="ja-JP" altLang="en-US" sz="1400"/>
                    </a:p>
                  </a:txBody>
                  <a:tcPr/>
                </a:tc>
                <a:tc hMerge="1">
                  <a:txBody>
                    <a:bodyPr/>
                    <a:lstStyle/>
                    <a:p>
                      <a:endParaRPr kumimoji="1" lang="ja-JP" altLang="en-US" sz="1400"/>
                    </a:p>
                  </a:txBody>
                  <a:tcPr/>
                </a:tc>
                <a:tc>
                  <a:txBody>
                    <a:bodyPr/>
                    <a:lstStyle/>
                    <a:p>
                      <a:pPr algn="ctr"/>
                      <a:r>
                        <a:rPr kumimoji="1" lang="ja-JP" altLang="en-US" sz="1400"/>
                        <a:t>変更内容</a:t>
                      </a:r>
                    </a:p>
                  </a:txBody>
                  <a:tcPr marT="64800" marB="64800"/>
                </a:tc>
                <a:extLst>
                  <a:ext uri="{0D108BD9-81ED-4DB2-BD59-A6C34878D82A}">
                    <a16:rowId xmlns:a16="http://schemas.microsoft.com/office/drawing/2014/main" val="338967064"/>
                  </a:ext>
                </a:extLst>
              </a:tr>
              <a:tr h="0">
                <a:tc rowSpan="6">
                  <a:txBody>
                    <a:bodyPr/>
                    <a:lstStyle/>
                    <a:p>
                      <a:r>
                        <a:rPr kumimoji="1" lang="ja-JP" altLang="en-US" sz="1400"/>
                        <a:t>経費精算報告書</a:t>
                      </a:r>
                    </a:p>
                  </a:txBody>
                  <a:tcPr marT="64800" marB="64800"/>
                </a:tc>
                <a:tc>
                  <a:txBody>
                    <a:bodyPr/>
                    <a:lstStyle/>
                    <a:p>
                      <a:r>
                        <a:rPr kumimoji="1" lang="ja-JP" altLang="en-US" sz="1400"/>
                        <a:t>精算様式</a:t>
                      </a:r>
                      <a:r>
                        <a:rPr kumimoji="1" lang="en-US" altLang="ja-JP" sz="1400" dirty="0"/>
                        <a:t>1</a:t>
                      </a:r>
                      <a:endParaRPr kumimoji="1" lang="ja-JP" altLang="en-US" sz="1400" dirty="0"/>
                    </a:p>
                  </a:txBody>
                  <a:tcPr marT="64800" marB="64800"/>
                </a:tc>
                <a:tc>
                  <a:txBody>
                    <a:bodyPr/>
                    <a:lstStyle/>
                    <a:p>
                      <a:r>
                        <a:rPr kumimoji="1" lang="ja-JP" altLang="en-US" sz="1400"/>
                        <a:t>総括表</a:t>
                      </a:r>
                    </a:p>
                  </a:txBody>
                  <a:tcPr marT="64800" marB="64800"/>
                </a:tc>
                <a:tc>
                  <a:txBody>
                    <a:bodyPr/>
                    <a:lstStyle/>
                    <a:p>
                      <a:pPr marL="182245" indent="-182245">
                        <a:buFont typeface="Arial" panose="020B0604020202020204" pitchFamily="34" charset="0"/>
                        <a:buChar char="•"/>
                      </a:pPr>
                      <a:r>
                        <a:rPr kumimoji="1" lang="ja-JP" altLang="en-US" sz="1400"/>
                        <a:t>「</a:t>
                      </a:r>
                      <a:r>
                        <a:rPr lang="ja-JP" sz="1400" b="0" i="0" u="none" strike="noStrike" noProof="0">
                          <a:solidFill>
                            <a:schemeClr val="tx1"/>
                          </a:solidFill>
                          <a:latin typeface="游ゴシック"/>
                          <a:ea typeface="游ゴシック"/>
                        </a:rPr>
                        <a:t>助成期間合計での助成額確定</a:t>
                      </a:r>
                      <a:r>
                        <a:rPr kumimoji="1" lang="ja-JP" altLang="en-US" sz="1400"/>
                        <a:t>」に対応する様式に変更</a:t>
                      </a:r>
                    </a:p>
                  </a:txBody>
                  <a:tcPr marT="64800" marB="64800"/>
                </a:tc>
                <a:extLst>
                  <a:ext uri="{0D108BD9-81ED-4DB2-BD59-A6C34878D82A}">
                    <a16:rowId xmlns:a16="http://schemas.microsoft.com/office/drawing/2014/main" val="3065977996"/>
                  </a:ext>
                </a:extLst>
              </a:tr>
              <a:tr h="196772">
                <a:tc vMerge="1">
                  <a:txBody>
                    <a:bodyPr/>
                    <a:lstStyle/>
                    <a:p>
                      <a:endParaRPr kumimoji="1" lang="ja-JP" altLang="en-US" sz="1400"/>
                    </a:p>
                  </a:txBody>
                  <a:tcPr/>
                </a:tc>
                <a:tc>
                  <a:txBody>
                    <a:bodyPr/>
                    <a:lstStyle/>
                    <a:p>
                      <a:r>
                        <a:rPr kumimoji="1" lang="ja-JP" altLang="en-US" sz="1400"/>
                        <a:t>精算様式</a:t>
                      </a:r>
                      <a:r>
                        <a:rPr kumimoji="1" lang="en-US" altLang="ja-JP" sz="1400" dirty="0"/>
                        <a:t>2</a:t>
                      </a:r>
                      <a:endParaRPr kumimoji="1" lang="ja-JP" altLang="en-US" sz="1400" dirty="0"/>
                    </a:p>
                  </a:txBody>
                  <a:tcPr marT="64800" marB="64800"/>
                </a:tc>
                <a:tc>
                  <a:txBody>
                    <a:bodyPr/>
                    <a:lstStyle/>
                    <a:p>
                      <a:r>
                        <a:rPr kumimoji="1" lang="ja-JP" altLang="en-US" sz="1400"/>
                        <a:t>支出明細書</a:t>
                      </a:r>
                    </a:p>
                  </a:txBody>
                  <a:tcPr marT="64800" marB="64800"/>
                </a:tc>
                <a:tc>
                  <a:txBody>
                    <a:bodyPr/>
                    <a:lstStyle/>
                    <a:p>
                      <a:pPr marL="182245" indent="-182245">
                        <a:buFont typeface="Arial" panose="020B0604020202020204" pitchFamily="34" charset="0"/>
                        <a:buChar char="•"/>
                      </a:pPr>
                      <a:r>
                        <a:rPr kumimoji="1" lang="ja-JP" altLang="en-US" sz="1400" b="1" u="sng" dirty="0">
                          <a:solidFill>
                            <a:schemeClr val="tx1"/>
                          </a:solidFill>
                        </a:rPr>
                        <a:t>任意利用</a:t>
                      </a:r>
                      <a:r>
                        <a:rPr kumimoji="1" lang="ja-JP" altLang="en-US" sz="1400" dirty="0">
                          <a:solidFill>
                            <a:schemeClr val="tx1"/>
                          </a:solidFill>
                        </a:rPr>
                        <a:t>に変更</a:t>
                      </a:r>
                      <a:br>
                        <a:rPr kumimoji="1" lang="en-US" altLang="ja-JP" sz="1400" dirty="0">
                          <a:solidFill>
                            <a:schemeClr val="tx1"/>
                          </a:solidFill>
                        </a:rPr>
                      </a:br>
                      <a:r>
                        <a:rPr kumimoji="1" lang="en-US" altLang="ja-JP" sz="1400" dirty="0">
                          <a:solidFill>
                            <a:schemeClr val="tx1"/>
                          </a:solidFill>
                        </a:rPr>
                        <a:t>※</a:t>
                      </a:r>
                      <a:r>
                        <a:rPr kumimoji="1" lang="ja-JP" altLang="en-US" sz="1400" dirty="0">
                          <a:solidFill>
                            <a:schemeClr val="tx1"/>
                          </a:solidFill>
                        </a:rPr>
                        <a:t>利用しない場合、代わりに</a:t>
                      </a:r>
                      <a:r>
                        <a:rPr kumimoji="1" lang="ja-JP" altLang="en-US" sz="1400" b="1" u="sng" dirty="0">
                          <a:solidFill>
                            <a:schemeClr val="tx1"/>
                          </a:solidFill>
                        </a:rPr>
                        <a:t>収支管理簿等への付番が必要</a:t>
                      </a:r>
                      <a:endParaRPr kumimoji="1" lang="en-US" altLang="ja-JP" sz="1400" b="1" u="sng" dirty="0">
                        <a:solidFill>
                          <a:schemeClr val="tx1"/>
                        </a:solidFill>
                      </a:endParaRPr>
                    </a:p>
                    <a:p>
                      <a:pPr marL="0" indent="0">
                        <a:buFont typeface="Arial" panose="020B0604020202020204" pitchFamily="34" charset="0"/>
                        <a:buNone/>
                      </a:pPr>
                      <a:r>
                        <a:rPr kumimoji="1" lang="ja-JP" altLang="en-US" sz="1400" b="0" u="none" dirty="0">
                          <a:solidFill>
                            <a:schemeClr val="tx1"/>
                          </a:solidFill>
                        </a:rPr>
                        <a:t>➡資金分配団体の指示に従ってご対応ください</a:t>
                      </a:r>
                    </a:p>
                  </a:txBody>
                  <a:tcPr marT="64800" marB="64800"/>
                </a:tc>
                <a:extLst>
                  <a:ext uri="{0D108BD9-81ED-4DB2-BD59-A6C34878D82A}">
                    <a16:rowId xmlns:a16="http://schemas.microsoft.com/office/drawing/2014/main" val="1727425782"/>
                  </a:ext>
                </a:extLst>
              </a:tr>
              <a:tr h="0">
                <a:tc vMerge="1">
                  <a:txBody>
                    <a:bodyPr/>
                    <a:lstStyle/>
                    <a:p>
                      <a:endParaRPr kumimoji="1" lang="ja-JP" altLang="en-US" sz="1400"/>
                    </a:p>
                  </a:txBody>
                  <a:tcPr/>
                </a:tc>
                <a:tc>
                  <a:txBody>
                    <a:bodyPr/>
                    <a:lstStyle/>
                    <a:p>
                      <a:r>
                        <a:rPr kumimoji="1" lang="ja-JP" altLang="en-US" sz="1400"/>
                        <a:t>精算様式</a:t>
                      </a:r>
                      <a:r>
                        <a:rPr kumimoji="1" lang="en-US" altLang="ja-JP" sz="1400" dirty="0"/>
                        <a:t>3</a:t>
                      </a:r>
                      <a:endParaRPr kumimoji="1" lang="ja-JP" altLang="en-US" sz="1400" dirty="0"/>
                    </a:p>
                  </a:txBody>
                  <a:tcPr marT="64800" marB="64800"/>
                </a:tc>
                <a:tc>
                  <a:txBody>
                    <a:bodyPr/>
                    <a:lstStyle/>
                    <a:p>
                      <a:r>
                        <a:rPr kumimoji="1" lang="ja-JP" altLang="en-US" sz="1400"/>
                        <a:t>経費集計表</a:t>
                      </a:r>
                      <a:endParaRPr kumimoji="1" lang="en-US" altLang="ja-JP" sz="1400"/>
                    </a:p>
                  </a:txBody>
                  <a:tcPr marT="64800" marB="64800"/>
                </a:tc>
                <a:tc>
                  <a:txBody>
                    <a:bodyPr/>
                    <a:lstStyle/>
                    <a:p>
                      <a:pPr marL="182245" marR="0" lvl="0" indent="-1822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a:solidFill>
                            <a:schemeClr val="tx1"/>
                          </a:solidFill>
                        </a:rPr>
                        <a:t>「</a:t>
                      </a:r>
                      <a:r>
                        <a:rPr lang="ja-JP" altLang="en-US" sz="1400" dirty="0">
                          <a:solidFill>
                            <a:schemeClr val="tx1"/>
                          </a:solidFill>
                        </a:rPr>
                        <a:t>科目間流用の適用緩和</a:t>
                      </a:r>
                      <a:r>
                        <a:rPr kumimoji="1" lang="ja-JP" altLang="en-US" sz="1400" dirty="0">
                          <a:solidFill>
                            <a:schemeClr val="tx1"/>
                          </a:solidFill>
                        </a:rPr>
                        <a:t>」に対応する様式に変更</a:t>
                      </a:r>
                    </a:p>
                  </a:txBody>
                  <a:tcPr marT="64800" marB="64800"/>
                </a:tc>
                <a:extLst>
                  <a:ext uri="{0D108BD9-81ED-4DB2-BD59-A6C34878D82A}">
                    <a16:rowId xmlns:a16="http://schemas.microsoft.com/office/drawing/2014/main" val="529045561"/>
                  </a:ext>
                </a:extLst>
              </a:tr>
              <a:tr h="0">
                <a:tc vMerge="1">
                  <a:txBody>
                    <a:bodyPr/>
                    <a:lstStyle/>
                    <a:p>
                      <a:endParaRPr kumimoji="1" lang="ja-JP" altLang="en-US" sz="1400"/>
                    </a:p>
                  </a:txBody>
                  <a:tcPr/>
                </a:tc>
                <a:tc>
                  <a:txBody>
                    <a:bodyPr/>
                    <a:lstStyle/>
                    <a:p>
                      <a:r>
                        <a:rPr kumimoji="1" lang="ja-JP" altLang="en-US" sz="1400" dirty="0"/>
                        <a:t>精算様式</a:t>
                      </a:r>
                      <a:r>
                        <a:rPr kumimoji="1" lang="en-US" altLang="ja-JP" sz="1400" dirty="0"/>
                        <a:t>4</a:t>
                      </a:r>
                      <a:endParaRPr kumimoji="1" lang="ja-JP" altLang="en-US" sz="1400" dirty="0"/>
                    </a:p>
                  </a:txBody>
                  <a:tcPr marT="64800" marB="64800"/>
                </a:tc>
                <a:tc>
                  <a:txBody>
                    <a:bodyPr/>
                    <a:lstStyle/>
                    <a:p>
                      <a:r>
                        <a:rPr kumimoji="1" lang="ja-JP" altLang="en-US" sz="1400"/>
                        <a:t>支払証拠書類貼付台紙</a:t>
                      </a:r>
                    </a:p>
                  </a:txBody>
                  <a:tcPr marT="64800" marB="648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（変更なし）</a:t>
                      </a:r>
                    </a:p>
                  </a:txBody>
                  <a:tcPr marT="64800" marB="64800"/>
                </a:tc>
                <a:extLst>
                  <a:ext uri="{0D108BD9-81ED-4DB2-BD59-A6C34878D82A}">
                    <a16:rowId xmlns:a16="http://schemas.microsoft.com/office/drawing/2014/main" val="1182432273"/>
                  </a:ext>
                </a:extLst>
              </a:tr>
              <a:tr h="0">
                <a:tc vMerge="1">
                  <a:txBody>
                    <a:bodyPr/>
                    <a:lstStyle/>
                    <a:p>
                      <a:endParaRPr kumimoji="1" lang="ja-JP" altLang="en-US" sz="1400"/>
                    </a:p>
                  </a:txBody>
                  <a:tcPr/>
                </a:tc>
                <a:tc>
                  <a:txBody>
                    <a:bodyPr/>
                    <a:lstStyle/>
                    <a:p>
                      <a:r>
                        <a:rPr kumimoji="1" lang="ja-JP" altLang="en-US" sz="1400" dirty="0"/>
                        <a:t>精算様式</a:t>
                      </a:r>
                      <a:r>
                        <a:rPr kumimoji="1" lang="en-US" altLang="ja-JP" sz="1400" dirty="0"/>
                        <a:t>5</a:t>
                      </a:r>
                      <a:endParaRPr kumimoji="1" lang="ja-JP" altLang="en-US" sz="1400" dirty="0"/>
                    </a:p>
                  </a:txBody>
                  <a:tcPr marT="64800" marB="64800"/>
                </a:tc>
                <a:tc>
                  <a:txBody>
                    <a:bodyPr/>
                    <a:lstStyle/>
                    <a:p>
                      <a:r>
                        <a:rPr kumimoji="1" lang="ja-JP" altLang="en-US" sz="1400"/>
                        <a:t>収支管理簿</a:t>
                      </a:r>
                    </a:p>
                  </a:txBody>
                  <a:tcPr marT="64800" marB="64800"/>
                </a:tc>
                <a:tc rowSpan="2">
                  <a:txBody>
                    <a:bodyPr/>
                    <a:lstStyle/>
                    <a:p>
                      <a:pPr marL="182245" marR="0" lvl="0" indent="-1822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a:solidFill>
                            <a:schemeClr val="tx1"/>
                          </a:solidFill>
                        </a:rPr>
                        <a:t>「支払区分」「財務諸表における会計科目」を</a:t>
                      </a:r>
                      <a:r>
                        <a:rPr kumimoji="1" lang="ja-JP" altLang="en-US" sz="1400" b="1" u="sng" dirty="0">
                          <a:solidFill>
                            <a:schemeClr val="tx1"/>
                          </a:solidFill>
                        </a:rPr>
                        <a:t>任意記入</a:t>
                      </a:r>
                      <a:r>
                        <a:rPr kumimoji="1" lang="ja-JP" altLang="en-US" sz="1400" dirty="0">
                          <a:solidFill>
                            <a:schemeClr val="tx1"/>
                          </a:solidFill>
                        </a:rPr>
                        <a:t>に変更</a:t>
                      </a:r>
                      <a:endParaRPr kumimoji="1" lang="en-US" altLang="ja-JP" sz="1400" dirty="0">
                        <a:solidFill>
                          <a:schemeClr val="tx1"/>
                        </a:solidFill>
                      </a:endParaRPr>
                    </a:p>
                    <a:p>
                      <a:pPr marL="182245" marR="0" lvl="0" indent="-1822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a:solidFill>
                            <a:schemeClr val="tx1"/>
                          </a:solidFill>
                        </a:rPr>
                        <a:t>「支払証拠書類の番号」欄を追加</a:t>
                      </a:r>
                      <a:br>
                        <a:rPr kumimoji="1" lang="en-US" altLang="ja-JP" sz="1400" dirty="0">
                          <a:solidFill>
                            <a:schemeClr val="tx1"/>
                          </a:solidFill>
                        </a:rPr>
                      </a:br>
                      <a:r>
                        <a:rPr kumimoji="1" lang="en-US" altLang="ja-JP" sz="1400" dirty="0">
                          <a:solidFill>
                            <a:schemeClr val="tx1"/>
                          </a:solidFill>
                        </a:rPr>
                        <a:t>※</a:t>
                      </a:r>
                      <a:r>
                        <a:rPr kumimoji="1" lang="ja-JP" altLang="en-US" sz="1400" dirty="0">
                          <a:solidFill>
                            <a:schemeClr val="tx1"/>
                          </a:solidFill>
                        </a:rPr>
                        <a:t>「精算様式</a:t>
                      </a:r>
                      <a:r>
                        <a:rPr kumimoji="1" lang="en-US" altLang="ja-JP" sz="1400" dirty="0">
                          <a:solidFill>
                            <a:schemeClr val="tx1"/>
                          </a:solidFill>
                        </a:rPr>
                        <a:t>2 </a:t>
                      </a:r>
                      <a:r>
                        <a:rPr kumimoji="1" lang="ja-JP" altLang="en-US" sz="1400" dirty="0">
                          <a:solidFill>
                            <a:schemeClr val="tx1"/>
                          </a:solidFill>
                        </a:rPr>
                        <a:t>支出明細書」を利用しない場合への対応</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400" b="0" u="none" dirty="0">
                          <a:solidFill>
                            <a:schemeClr val="tx1"/>
                          </a:solidFill>
                        </a:rPr>
                        <a:t>➡資金分配団体の指示に従ってご対応ください</a:t>
                      </a:r>
                      <a:endParaRPr kumimoji="1" lang="ja-JP" altLang="en-US" sz="1400" dirty="0">
                        <a:solidFill>
                          <a:schemeClr val="tx1"/>
                        </a:solidFill>
                      </a:endParaRPr>
                    </a:p>
                  </a:txBody>
                  <a:tcPr marT="64800" marB="64800"/>
                </a:tc>
                <a:extLst>
                  <a:ext uri="{0D108BD9-81ED-4DB2-BD59-A6C34878D82A}">
                    <a16:rowId xmlns:a16="http://schemas.microsoft.com/office/drawing/2014/main" val="2529668949"/>
                  </a:ext>
                </a:extLst>
              </a:tr>
              <a:tr h="162047">
                <a:tc vMerge="1">
                  <a:txBody>
                    <a:bodyPr/>
                    <a:lstStyle/>
                    <a:p>
                      <a:endParaRPr kumimoji="1" lang="ja-JP" altLang="en-US" sz="1400"/>
                    </a:p>
                  </a:txBody>
                  <a:tcPr/>
                </a:tc>
                <a:tc>
                  <a:txBody>
                    <a:bodyPr/>
                    <a:lstStyle/>
                    <a:p>
                      <a:r>
                        <a:rPr kumimoji="1" lang="ja-JP" altLang="en-US" sz="1400" dirty="0"/>
                        <a:t>精算様式</a:t>
                      </a:r>
                      <a:r>
                        <a:rPr kumimoji="1" lang="en-US" altLang="ja-JP" sz="1400" dirty="0"/>
                        <a:t>6</a:t>
                      </a:r>
                      <a:endParaRPr kumimoji="1" lang="ja-JP" altLang="en-US" sz="1400" dirty="0"/>
                    </a:p>
                  </a:txBody>
                  <a:tcPr marT="64800" marB="64800"/>
                </a:tc>
                <a:tc>
                  <a:txBody>
                    <a:bodyPr/>
                    <a:lstStyle/>
                    <a:p>
                      <a:r>
                        <a:rPr kumimoji="1" lang="ja-JP" altLang="en-US" sz="1400"/>
                        <a:t>現金出納帳</a:t>
                      </a:r>
                    </a:p>
                  </a:txBody>
                  <a:tcPr marT="64800" marB="64800"/>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p>
                  </a:txBody>
                  <a:tcPr/>
                </a:tc>
                <a:extLst>
                  <a:ext uri="{0D108BD9-81ED-4DB2-BD59-A6C34878D82A}">
                    <a16:rowId xmlns:a16="http://schemas.microsoft.com/office/drawing/2014/main" val="4040910484"/>
                  </a:ext>
                </a:extLst>
              </a:tr>
              <a:tr h="0">
                <a:tc rowSpan="2">
                  <a:txBody>
                    <a:bodyPr/>
                    <a:lstStyle/>
                    <a:p>
                      <a:r>
                        <a:rPr kumimoji="1" lang="ja-JP" altLang="en-US" sz="1400"/>
                        <a:t>手引き</a:t>
                      </a:r>
                    </a:p>
                  </a:txBody>
                  <a:tcPr marT="64800" marB="64800"/>
                </a:tc>
                <a:tc gridSpan="2">
                  <a:txBody>
                    <a:bodyPr/>
                    <a:lstStyle/>
                    <a:p>
                      <a:r>
                        <a:rPr kumimoji="1" lang="ja-JP" altLang="en-US" sz="1400"/>
                        <a:t>精算の手引き</a:t>
                      </a:r>
                    </a:p>
                  </a:txBody>
                  <a:tcPr marT="64800" marB="64800"/>
                </a:tc>
                <a:tc hMerge="1">
                  <a:txBody>
                    <a:bodyPr/>
                    <a:lstStyle/>
                    <a:p>
                      <a:endParaRPr kumimoji="1" lang="ja-JP" altLang="en-US" sz="1400"/>
                    </a:p>
                  </a:txBody>
                  <a:tcPr/>
                </a:tc>
                <a:tc>
                  <a:txBody>
                    <a:bodyPr/>
                    <a:lstStyle/>
                    <a:p>
                      <a:pPr marL="182245" marR="0" lvl="0" indent="-1822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a:t>分かりやすい手引きへの改善（</a:t>
                      </a:r>
                      <a:r>
                        <a:rPr kumimoji="1" lang="en-US" altLang="ja-JP" sz="1400" dirty="0"/>
                        <a:t>2022</a:t>
                      </a:r>
                      <a:r>
                        <a:rPr kumimoji="1" lang="ja-JP" altLang="en-US" sz="1400"/>
                        <a:t>年</a:t>
                      </a:r>
                      <a:r>
                        <a:rPr kumimoji="1" lang="en-US" altLang="ja-JP" sz="1400" dirty="0"/>
                        <a:t>4</a:t>
                      </a:r>
                      <a:r>
                        <a:rPr kumimoji="1" lang="ja-JP" altLang="en-US" sz="1400"/>
                        <a:t>月予定）</a:t>
                      </a:r>
                    </a:p>
                  </a:txBody>
                  <a:tcPr marT="64800" marB="64800"/>
                </a:tc>
                <a:extLst>
                  <a:ext uri="{0D108BD9-81ED-4DB2-BD59-A6C34878D82A}">
                    <a16:rowId xmlns:a16="http://schemas.microsoft.com/office/drawing/2014/main" val="957594536"/>
                  </a:ext>
                </a:extLst>
              </a:tr>
              <a:tr h="0">
                <a:tc vMerge="1">
                  <a:txBody>
                    <a:bodyPr/>
                    <a:lstStyle/>
                    <a:p>
                      <a:endParaRPr kumimoji="1" lang="ja-JP" altLang="en-US" sz="1400"/>
                    </a:p>
                  </a:txBody>
                  <a:tcPr/>
                </a:tc>
                <a:tc gridSpan="2">
                  <a:txBody>
                    <a:bodyPr/>
                    <a:lstStyle/>
                    <a:p>
                      <a:r>
                        <a:rPr kumimoji="1" lang="ja-JP" altLang="en-US" sz="1400"/>
                        <a:t>積算の手引き</a:t>
                      </a:r>
                    </a:p>
                  </a:txBody>
                  <a:tcPr marT="64800" marB="64800"/>
                </a:tc>
                <a:tc hMerge="1">
                  <a:txBody>
                    <a:bodyPr/>
                    <a:lstStyle/>
                    <a:p>
                      <a:endParaRPr kumimoji="1" lang="ja-JP" altLang="en-US" sz="1400"/>
                    </a:p>
                  </a:txBody>
                  <a:tcPr/>
                </a:tc>
                <a:tc>
                  <a:txBody>
                    <a:bodyPr/>
                    <a:lstStyle/>
                    <a:p>
                      <a:pPr marL="182245" marR="0" lvl="0" indent="-1822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a:t>分かりやすい手引きへの改善（</a:t>
                      </a:r>
                      <a:r>
                        <a:rPr kumimoji="1" lang="en-US" altLang="ja-JP" sz="1400" dirty="0"/>
                        <a:t>2022</a:t>
                      </a:r>
                      <a:r>
                        <a:rPr kumimoji="1" lang="ja-JP" altLang="en-US" sz="1400" dirty="0"/>
                        <a:t>年度採択事業）</a:t>
                      </a:r>
                    </a:p>
                  </a:txBody>
                  <a:tcPr marT="64800" marB="64800"/>
                </a:tc>
                <a:extLst>
                  <a:ext uri="{0D108BD9-81ED-4DB2-BD59-A6C34878D82A}">
                    <a16:rowId xmlns:a16="http://schemas.microsoft.com/office/drawing/2014/main" val="2579767591"/>
                  </a:ext>
                </a:extLst>
              </a:tr>
            </a:tbl>
          </a:graphicData>
        </a:graphic>
      </p:graphicFrame>
    </p:spTree>
    <p:extLst>
      <p:ext uri="{BB962C8B-B14F-4D97-AF65-F5344CB8AC3E}">
        <p14:creationId xmlns:p14="http://schemas.microsoft.com/office/powerpoint/2010/main" val="2365876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9DB89611-3798-4B30-9324-1661FEA0880E}"/>
              </a:ext>
            </a:extLst>
          </p:cNvPr>
          <p:cNvPicPr>
            <a:picLocks noChangeAspect="1"/>
          </p:cNvPicPr>
          <p:nvPr/>
        </p:nvPicPr>
        <p:blipFill>
          <a:blip r:embed="rId2"/>
          <a:stretch>
            <a:fillRect/>
          </a:stretch>
        </p:blipFill>
        <p:spPr>
          <a:xfrm>
            <a:off x="565700" y="1810011"/>
            <a:ext cx="6840000" cy="4330251"/>
          </a:xfrm>
          <a:prstGeom prst="rect">
            <a:avLst/>
          </a:prstGeom>
          <a:solidFill>
            <a:schemeClr val="bg1"/>
          </a:solidFill>
          <a:effectLst>
            <a:outerShdw blurRad="50800" dist="38100" dir="2700000" algn="tl" rotWithShape="0">
              <a:prstClr val="black">
                <a:alpha val="40000"/>
              </a:prstClr>
            </a:outerShdw>
          </a:effectLst>
        </p:spPr>
      </p:pic>
      <p:sp>
        <p:nvSpPr>
          <p:cNvPr id="3" name="スライド番号プレースホルダー 2">
            <a:extLst>
              <a:ext uri="{FF2B5EF4-FFF2-40B4-BE49-F238E27FC236}">
                <a16:creationId xmlns:a16="http://schemas.microsoft.com/office/drawing/2014/main" id="{86E38B6E-1495-4933-9876-BB038717B282}"/>
              </a:ext>
            </a:extLst>
          </p:cNvPr>
          <p:cNvSpPr>
            <a:spLocks noGrp="1"/>
          </p:cNvSpPr>
          <p:nvPr>
            <p:ph type="sldNum" sz="quarter" idx="12"/>
          </p:nvPr>
        </p:nvSpPr>
        <p:spPr/>
        <p:txBody>
          <a:bodyPr/>
          <a:lstStyle/>
          <a:p>
            <a:fld id="{A1F6A0AC-F2C6-4C21-B4A0-CF4BD5AB1286}" type="slidenum">
              <a:rPr lang="ja-JP" altLang="en-US" smtClean="0"/>
              <a:pPr/>
              <a:t>8</a:t>
            </a:fld>
            <a:endParaRPr lang="ja-JP" altLang="en-US"/>
          </a:p>
        </p:txBody>
      </p:sp>
      <p:sp>
        <p:nvSpPr>
          <p:cNvPr id="4" name="タイトル 3">
            <a:extLst>
              <a:ext uri="{FF2B5EF4-FFF2-40B4-BE49-F238E27FC236}">
                <a16:creationId xmlns:a16="http://schemas.microsoft.com/office/drawing/2014/main" id="{8DAC26E0-E206-45EF-81E6-88AE47D5D8E6}"/>
              </a:ext>
            </a:extLst>
          </p:cNvPr>
          <p:cNvSpPr>
            <a:spLocks noGrp="1"/>
          </p:cNvSpPr>
          <p:nvPr>
            <p:ph type="title"/>
          </p:nvPr>
        </p:nvSpPr>
        <p:spPr/>
        <p:txBody>
          <a:bodyPr/>
          <a:lstStyle/>
          <a:p>
            <a:r>
              <a:rPr lang="ja-JP" altLang="en-US"/>
              <a:t>精算</a:t>
            </a:r>
            <a:r>
              <a:rPr kumimoji="1" lang="ja-JP" altLang="en-US"/>
              <a:t>様式</a:t>
            </a:r>
            <a:r>
              <a:rPr kumimoji="1" lang="en-US" altLang="ja-JP"/>
              <a:t>1 </a:t>
            </a:r>
            <a:r>
              <a:rPr kumimoji="1" lang="ja-JP" altLang="en-US"/>
              <a:t>総括表（</a:t>
            </a:r>
            <a:r>
              <a:rPr kumimoji="1" lang="en-US" altLang="ja-JP"/>
              <a:t>2020</a:t>
            </a:r>
            <a:r>
              <a:rPr kumimoji="1" lang="ja-JP" altLang="en-US"/>
              <a:t>年度通常枠）</a:t>
            </a:r>
          </a:p>
        </p:txBody>
      </p:sp>
      <p:sp>
        <p:nvSpPr>
          <p:cNvPr id="5" name="フッター プレースホルダー 4">
            <a:extLst>
              <a:ext uri="{FF2B5EF4-FFF2-40B4-BE49-F238E27FC236}">
                <a16:creationId xmlns:a16="http://schemas.microsoft.com/office/drawing/2014/main" id="{073EA494-499D-4967-B0C0-848B7C32C0D2}"/>
              </a:ext>
            </a:extLst>
          </p:cNvPr>
          <p:cNvSpPr>
            <a:spLocks noGrp="1"/>
          </p:cNvSpPr>
          <p:nvPr>
            <p:ph type="ftr" sz="quarter" idx="11"/>
          </p:nvPr>
        </p:nvSpPr>
        <p:spPr/>
        <p:txBody>
          <a:bodyPr/>
          <a:lstStyle/>
          <a:p>
            <a:r>
              <a:rPr lang="en-US" altLang="ja-JP"/>
              <a:t>Copy right © JANPIA 2021</a:t>
            </a:r>
            <a:endParaRPr lang="ja-JP" altLang="en-US"/>
          </a:p>
        </p:txBody>
      </p:sp>
      <p:sp>
        <p:nvSpPr>
          <p:cNvPr id="25" name="四角形: 角を丸くする 24">
            <a:extLst>
              <a:ext uri="{FF2B5EF4-FFF2-40B4-BE49-F238E27FC236}">
                <a16:creationId xmlns:a16="http://schemas.microsoft.com/office/drawing/2014/main" id="{770D4B9B-D333-4BBE-97D6-27DF26195533}"/>
              </a:ext>
            </a:extLst>
          </p:cNvPr>
          <p:cNvSpPr/>
          <p:nvPr/>
        </p:nvSpPr>
        <p:spPr>
          <a:xfrm>
            <a:off x="565700" y="1370290"/>
            <a:ext cx="6840000" cy="252000"/>
          </a:xfrm>
          <a:prstGeom prst="roundRect">
            <a:avLst>
              <a:gd name="adj" fmla="val 11375"/>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pPr algn="ctr"/>
            <a:r>
              <a:rPr kumimoji="1" lang="en-US" altLang="ja-JP" sz="1200" b="1" dirty="0">
                <a:solidFill>
                  <a:schemeClr val="tx1"/>
                </a:solidFill>
                <a:latin typeface="+mn-ea"/>
                <a:cs typeface="Arial" panose="020B0604020202020204" pitchFamily="34" charset="0"/>
              </a:rPr>
              <a:t>2020</a:t>
            </a:r>
            <a:r>
              <a:rPr kumimoji="1" lang="ja-JP" altLang="en-US" sz="1200" b="1" dirty="0">
                <a:solidFill>
                  <a:schemeClr val="tx1"/>
                </a:solidFill>
                <a:latin typeface="+mn-ea"/>
                <a:cs typeface="Arial" panose="020B0604020202020204" pitchFamily="34" charset="0"/>
              </a:rPr>
              <a:t>年度通常枠 実行団体向け</a:t>
            </a:r>
          </a:p>
        </p:txBody>
      </p:sp>
      <p:sp>
        <p:nvSpPr>
          <p:cNvPr id="19" name="四角形: 角を丸くする 18">
            <a:extLst>
              <a:ext uri="{FF2B5EF4-FFF2-40B4-BE49-F238E27FC236}">
                <a16:creationId xmlns:a16="http://schemas.microsoft.com/office/drawing/2014/main" id="{EBA05E03-3CEB-4B91-91A1-0D233BE44EC3}"/>
              </a:ext>
            </a:extLst>
          </p:cNvPr>
          <p:cNvSpPr/>
          <p:nvPr/>
        </p:nvSpPr>
        <p:spPr>
          <a:xfrm>
            <a:off x="538444" y="5125256"/>
            <a:ext cx="5850000" cy="1044000"/>
          </a:xfrm>
          <a:prstGeom prst="roundRect">
            <a:avLst>
              <a:gd name="adj" fmla="val 2417"/>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
        <p:nvSpPr>
          <p:cNvPr id="20" name="吹き出し: 線 19">
            <a:extLst>
              <a:ext uri="{FF2B5EF4-FFF2-40B4-BE49-F238E27FC236}">
                <a16:creationId xmlns:a16="http://schemas.microsoft.com/office/drawing/2014/main" id="{DA96EF45-3303-431E-BAB0-5286426568BA}"/>
              </a:ext>
            </a:extLst>
          </p:cNvPr>
          <p:cNvSpPr/>
          <p:nvPr/>
        </p:nvSpPr>
        <p:spPr>
          <a:xfrm>
            <a:off x="7526998" y="5530874"/>
            <a:ext cx="4218500" cy="576000"/>
          </a:xfrm>
          <a:prstGeom prst="borderCallout1">
            <a:avLst>
              <a:gd name="adj1" fmla="val 49394"/>
              <a:gd name="adj2" fmla="val -856"/>
              <a:gd name="adj3" fmla="val 50107"/>
              <a:gd name="adj4" fmla="val -26149"/>
            </a:avLst>
          </a:prstGeom>
          <a:solidFill>
            <a:schemeClr val="accent4">
              <a:lumMod val="20000"/>
              <a:lumOff val="80000"/>
            </a:schemeClr>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kumimoji="1" lang="ja-JP" altLang="en-US" sz="1200" b="1" u="sng">
                <a:solidFill>
                  <a:schemeClr val="tx1"/>
                </a:solidFill>
                <a:latin typeface="+mn-ea"/>
                <a:cs typeface="Arial" panose="020B0604020202020204" pitchFamily="34" charset="0"/>
              </a:rPr>
              <a:t>事業完了時に、</a:t>
            </a:r>
            <a:r>
              <a:rPr lang="ja-JP" altLang="en-US" sz="1200" b="1" u="sng">
                <a:solidFill>
                  <a:schemeClr val="tx1"/>
                </a:solidFill>
                <a:latin typeface="+mn-ea"/>
                <a:cs typeface="Arial" panose="020B0604020202020204" pitchFamily="34" charset="0"/>
              </a:rPr>
              <a:t>助成期間合計値に基づき</a:t>
            </a:r>
            <a:r>
              <a:rPr kumimoji="1" lang="ja-JP" altLang="en-US" sz="1200" b="1" u="sng">
                <a:solidFill>
                  <a:schemeClr val="tx1"/>
                </a:solidFill>
                <a:latin typeface="+mn-ea"/>
                <a:cs typeface="Arial" panose="020B0604020202020204" pitchFamily="34" charset="0"/>
              </a:rPr>
              <a:t>確定助成額を計算</a:t>
            </a:r>
            <a:r>
              <a:rPr kumimoji="1" lang="ja-JP" altLang="en-US" sz="1200">
                <a:solidFill>
                  <a:schemeClr val="tx1"/>
                </a:solidFill>
                <a:latin typeface="+mn-ea"/>
                <a:cs typeface="Arial" panose="020B0604020202020204" pitchFamily="34" charset="0"/>
              </a:rPr>
              <a:t>します。</a:t>
            </a:r>
          </a:p>
        </p:txBody>
      </p:sp>
      <p:sp>
        <p:nvSpPr>
          <p:cNvPr id="9" name="吹き出し: 線 8">
            <a:extLst>
              <a:ext uri="{FF2B5EF4-FFF2-40B4-BE49-F238E27FC236}">
                <a16:creationId xmlns:a16="http://schemas.microsoft.com/office/drawing/2014/main" id="{691E0CC4-FBEE-482C-8A35-8B85D745A333}"/>
              </a:ext>
            </a:extLst>
          </p:cNvPr>
          <p:cNvSpPr/>
          <p:nvPr/>
        </p:nvSpPr>
        <p:spPr>
          <a:xfrm>
            <a:off x="7526998" y="4095323"/>
            <a:ext cx="4218500" cy="576000"/>
          </a:xfrm>
          <a:prstGeom prst="borderCallout1">
            <a:avLst>
              <a:gd name="adj1" fmla="val 49394"/>
              <a:gd name="adj2" fmla="val -856"/>
              <a:gd name="adj3" fmla="val 50107"/>
              <a:gd name="adj4" fmla="val -26149"/>
            </a:avLst>
          </a:prstGeom>
          <a:solidFill>
            <a:srgbClr val="E9EBF5"/>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r>
              <a:rPr lang="ja-JP" altLang="en-US" sz="1200" dirty="0">
                <a:solidFill>
                  <a:schemeClr val="tx1"/>
                </a:solidFill>
                <a:latin typeface="+mn-ea"/>
                <a:cs typeface="Arial" panose="020B0604020202020204" pitchFamily="34" charset="0"/>
              </a:rPr>
              <a:t>年度末の精算報告では、年度毎の実績額を確認します。</a:t>
            </a:r>
            <a:endParaRPr lang="en-US" altLang="ja-JP" sz="1200" dirty="0">
              <a:solidFill>
                <a:schemeClr val="tx1"/>
              </a:solidFill>
              <a:latin typeface="+mn-ea"/>
              <a:cs typeface="Arial" panose="020B0604020202020204" pitchFamily="34" charset="0"/>
            </a:endParaRPr>
          </a:p>
          <a:p>
            <a:r>
              <a:rPr lang="en-US" altLang="ja-JP" sz="1200" dirty="0">
                <a:solidFill>
                  <a:schemeClr val="tx1"/>
                </a:solidFill>
                <a:latin typeface="+mn-ea"/>
                <a:cs typeface="Arial" panose="020B0604020202020204" pitchFamily="34" charset="0"/>
              </a:rPr>
              <a:t>※</a:t>
            </a:r>
            <a:r>
              <a:rPr lang="ja-JP" altLang="en-US" sz="1200" dirty="0">
                <a:solidFill>
                  <a:schemeClr val="tx1"/>
                </a:solidFill>
                <a:latin typeface="+mn-ea"/>
                <a:cs typeface="Arial" panose="020B0604020202020204" pitchFamily="34" charset="0"/>
              </a:rPr>
              <a:t>黄色網掛箇所の入力は不要</a:t>
            </a:r>
            <a:endParaRPr kumimoji="1" lang="ja-JP" altLang="en-US" sz="1200" dirty="0">
              <a:solidFill>
                <a:schemeClr val="tx1"/>
              </a:solidFill>
              <a:latin typeface="+mn-ea"/>
              <a:cs typeface="Arial" panose="020B0604020202020204" pitchFamily="34" charset="0"/>
            </a:endParaRPr>
          </a:p>
        </p:txBody>
      </p:sp>
      <p:sp>
        <p:nvSpPr>
          <p:cNvPr id="10" name="四角形: 角を丸くする 9">
            <a:extLst>
              <a:ext uri="{FF2B5EF4-FFF2-40B4-BE49-F238E27FC236}">
                <a16:creationId xmlns:a16="http://schemas.microsoft.com/office/drawing/2014/main" id="{AB882204-745A-4076-B39F-4258B2EE3B4C}"/>
              </a:ext>
            </a:extLst>
          </p:cNvPr>
          <p:cNvSpPr/>
          <p:nvPr/>
        </p:nvSpPr>
        <p:spPr>
          <a:xfrm>
            <a:off x="538444" y="4066529"/>
            <a:ext cx="5850000" cy="1026000"/>
          </a:xfrm>
          <a:prstGeom prst="roundRect">
            <a:avLst>
              <a:gd name="adj" fmla="val 2417"/>
            </a:avLst>
          </a:prstGeom>
          <a:no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endParaRPr kumimoji="1" lang="en-US" altLang="ja-JP" sz="1000" b="1">
              <a:solidFill>
                <a:schemeClr val="tx1"/>
              </a:solidFill>
              <a:latin typeface="+mn-ea"/>
              <a:cs typeface="Arial" panose="020B0604020202020204" pitchFamily="34" charset="0"/>
            </a:endParaRPr>
          </a:p>
        </p:txBody>
      </p:sp>
    </p:spTree>
    <p:extLst>
      <p:ext uri="{BB962C8B-B14F-4D97-AF65-F5344CB8AC3E}">
        <p14:creationId xmlns:p14="http://schemas.microsoft.com/office/powerpoint/2010/main" val="32244907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游ゴシック Light"/>
        <a:ea typeface="游ゴシック Light"/>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4130</Words>
  <Application>Microsoft Office PowerPoint</Application>
  <PresentationFormat>ワイド画面</PresentationFormat>
  <Paragraphs>431</Paragraphs>
  <Slides>28</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28</vt:i4>
      </vt:variant>
    </vt:vector>
  </HeadingPairs>
  <TitlesOfParts>
    <vt:vector size="34" baseType="lpstr">
      <vt:lpstr>メイリオ</vt:lpstr>
      <vt:lpstr>游ゴシック</vt:lpstr>
      <vt:lpstr>游ゴシック Light</vt:lpstr>
      <vt:lpstr>Arial</vt:lpstr>
      <vt:lpstr>Wingdings</vt:lpstr>
      <vt:lpstr>Office テーマ</vt:lpstr>
      <vt:lpstr>PowerPoint プレゼンテーション</vt:lpstr>
      <vt:lpstr>目次</vt:lpstr>
      <vt:lpstr>PowerPoint プレゼンテーション</vt:lpstr>
      <vt:lpstr>はじめに</vt:lpstr>
      <vt:lpstr>PowerPoint プレゼンテーション</vt:lpstr>
      <vt:lpstr>助成期間合計での助成額確定</vt:lpstr>
      <vt:lpstr>科目間流用の適用緩和</vt:lpstr>
      <vt:lpstr>精算様式および手引きの改善</vt:lpstr>
      <vt:lpstr>精算様式1 総括表（2020年度通常枠）</vt:lpstr>
      <vt:lpstr>精算様式1 総括表（2019年度通常枠）</vt:lpstr>
      <vt:lpstr>精算様式3 経費集計表</vt:lpstr>
      <vt:lpstr>精算様式5 収支管理簿</vt:lpstr>
      <vt:lpstr>精算添付書類の簡略化（指定口座の通帳の写し）</vt:lpstr>
      <vt:lpstr>精算添付書類の簡略化（区分経理に関する会計書類）</vt:lpstr>
      <vt:lpstr>精算添付書類の簡略化（賃金台帳等の写し）</vt:lpstr>
      <vt:lpstr>支払証拠書類の明確化</vt:lpstr>
      <vt:lpstr>対象外経費の明確化</vt:lpstr>
      <vt:lpstr>精算手続きの期限変更</vt:lpstr>
      <vt:lpstr>月次精算報告の変更</vt:lpstr>
      <vt:lpstr>PowerPoint プレゼンテーション</vt:lpstr>
      <vt:lpstr>年度末精算における変更点</vt:lpstr>
      <vt:lpstr>精算様式の取り扱い</vt:lpstr>
      <vt:lpstr>年度末精算手続きの概要（様式2 支出明細書の利用あり）</vt:lpstr>
      <vt:lpstr>年度末精算手続きの概要（様式2 支出明細書の利用なし）</vt:lpstr>
      <vt:lpstr>PowerPoint プレゼンテーション</vt:lpstr>
      <vt:lpstr>新精算様式への移行対応</vt:lpstr>
      <vt:lpstr>①「様式５収支管理簿」「様式６現金出納帳」へのデータ移行</vt:lpstr>
      <vt:lpstr>②「様式3 経費集計表」への資金計画値の入力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2021-12-23T07:14:42Z</dcterms:created>
  <dcterms:modified xsi:type="dcterms:W3CDTF">2021-12-23T07:14:48Z</dcterms:modified>
</cp:coreProperties>
</file>