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2" r:id="rId16"/>
  </p:sldIdLst>
  <p:sldSz cx="12192000" cy="6858000"/>
  <p:notesSz cx="6858000" cy="987425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792"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5300"/>
          </a:xfrm>
          <a:prstGeom prst="rect">
            <a:avLst/>
          </a:prstGeom>
        </p:spPr>
        <p:txBody>
          <a:bodyPr vert="horz" lIns="91440" tIns="45720" rIns="91440" bIns="45720" rtlCol="0"/>
          <a:lstStyle>
            <a:lvl1pPr algn="r">
              <a:defRPr sz="1200"/>
            </a:lvl1pPr>
          </a:lstStyle>
          <a:p>
            <a:fld id="{C06FEDD6-8B13-4040-B5A9-CE0E8279B647}" type="datetimeFigureOut">
              <a:rPr kumimoji="1" lang="ja-JP" altLang="en-US" smtClean="0"/>
              <a:t>2021/2/25</a:t>
            </a:fld>
            <a:endParaRPr kumimoji="1" lang="ja-JP" altLang="en-US"/>
          </a:p>
        </p:txBody>
      </p:sp>
      <p:sp>
        <p:nvSpPr>
          <p:cNvPr id="4" name="スライド イメージ プレースホルダー 3"/>
          <p:cNvSpPr>
            <a:spLocks noGrp="1" noRot="1" noChangeAspect="1"/>
          </p:cNvSpPr>
          <p:nvPr>
            <p:ph type="sldImg" idx="2"/>
          </p:nvPr>
        </p:nvSpPr>
        <p:spPr>
          <a:xfrm>
            <a:off x="468313" y="1235075"/>
            <a:ext cx="5921375" cy="33321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51388"/>
            <a:ext cx="5486400" cy="388937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8950"/>
            <a:ext cx="2971800"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378950"/>
            <a:ext cx="2971800" cy="495300"/>
          </a:xfrm>
          <a:prstGeom prst="rect">
            <a:avLst/>
          </a:prstGeom>
        </p:spPr>
        <p:txBody>
          <a:bodyPr vert="horz" lIns="91440" tIns="45720" rIns="91440" bIns="45720" rtlCol="0" anchor="b"/>
          <a:lstStyle>
            <a:lvl1pPr algn="r">
              <a:defRPr sz="1200"/>
            </a:lvl1pPr>
          </a:lstStyle>
          <a:p>
            <a:fld id="{B99D4543-FF67-41FE-8993-8BD854863988}" type="slidenum">
              <a:rPr kumimoji="1" lang="ja-JP" altLang="en-US" smtClean="0"/>
              <a:t>‹#›</a:t>
            </a:fld>
            <a:endParaRPr kumimoji="1" lang="ja-JP" altLang="en-US"/>
          </a:p>
        </p:txBody>
      </p:sp>
    </p:spTree>
    <p:extLst>
      <p:ext uri="{BB962C8B-B14F-4D97-AF65-F5344CB8AC3E}">
        <p14:creationId xmlns:p14="http://schemas.microsoft.com/office/powerpoint/2010/main" val="1558834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6" name="Holder 6"/>
          <p:cNvSpPr>
            <a:spLocks noGrp="1"/>
          </p:cNvSpPr>
          <p:nvPr>
            <p:ph type="sldNum" sz="quarter" idx="7"/>
          </p:nvPr>
        </p:nvSpPr>
        <p:spPr/>
        <p:txBody>
          <a:bodyPr lIns="0" tIns="0" rIns="0" bIns="0"/>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bg1"/>
                </a:solidFill>
                <a:latin typeface="游ゴシック"/>
                <a:cs typeface="游ゴシック"/>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6" name="Holder 6"/>
          <p:cNvSpPr>
            <a:spLocks noGrp="1"/>
          </p:cNvSpPr>
          <p:nvPr>
            <p:ph type="sldNum" sz="quarter" idx="7"/>
          </p:nvPr>
        </p:nvSpPr>
        <p:spPr/>
        <p:txBody>
          <a:bodyPr lIns="0" tIns="0" rIns="0" bIns="0"/>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bg1"/>
                </a:solidFill>
                <a:latin typeface="游ゴシック"/>
                <a:cs typeface="游ゴシック"/>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7" name="Holder 7"/>
          <p:cNvSpPr>
            <a:spLocks noGrp="1"/>
          </p:cNvSpPr>
          <p:nvPr>
            <p:ph type="sldNum" sz="quarter" idx="7"/>
          </p:nvPr>
        </p:nvSpPr>
        <p:spPr/>
        <p:txBody>
          <a:bodyPr lIns="0" tIns="0" rIns="0" bIns="0"/>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chemeClr val="bg1"/>
                </a:solidFill>
                <a:latin typeface="游ゴシック"/>
                <a:cs typeface="游ゴシック"/>
              </a:defRPr>
            </a:lvl1pPr>
          </a:lstStyle>
          <a:p>
            <a:endParaRPr/>
          </a:p>
        </p:txBody>
      </p:sp>
      <p:sp>
        <p:nvSpPr>
          <p:cNvPr id="3" name="Holder 3"/>
          <p:cNvSpPr>
            <a:spLocks noGrp="1"/>
          </p:cNvSpPr>
          <p:nvPr>
            <p:ph type="ftr" sz="quarter" idx="5"/>
          </p:nvPr>
        </p:nvSpPr>
        <p:spPr/>
        <p:txBody>
          <a:bodyPr lIns="0" tIns="0" rIns="0" bIns="0"/>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5" name="Holder 5"/>
          <p:cNvSpPr>
            <a:spLocks noGrp="1"/>
          </p:cNvSpPr>
          <p:nvPr>
            <p:ph type="sldNum" sz="quarter" idx="7"/>
          </p:nvPr>
        </p:nvSpPr>
        <p:spPr/>
        <p:txBody>
          <a:bodyPr lIns="0" tIns="0" rIns="0" bIns="0"/>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4" name="Holder 4"/>
          <p:cNvSpPr>
            <a:spLocks noGrp="1"/>
          </p:cNvSpPr>
          <p:nvPr>
            <p:ph type="sldNum" sz="quarter" idx="7"/>
          </p:nvPr>
        </p:nvSpPr>
        <p:spPr/>
        <p:txBody>
          <a:bodyPr lIns="0" tIns="0" rIns="0" bIns="0"/>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6571487"/>
            <a:ext cx="12192000" cy="287020"/>
          </a:xfrm>
          <a:custGeom>
            <a:avLst/>
            <a:gdLst/>
            <a:ahLst/>
            <a:cxnLst/>
            <a:rect l="l" t="t" r="r" b="b"/>
            <a:pathLst>
              <a:path w="12192000" h="287020">
                <a:moveTo>
                  <a:pt x="12192000" y="0"/>
                </a:moveTo>
                <a:lnTo>
                  <a:pt x="0" y="0"/>
                </a:lnTo>
                <a:lnTo>
                  <a:pt x="0" y="286511"/>
                </a:lnTo>
                <a:lnTo>
                  <a:pt x="12192000" y="286511"/>
                </a:lnTo>
                <a:lnTo>
                  <a:pt x="12192000" y="0"/>
                </a:lnTo>
                <a:close/>
              </a:path>
            </a:pathLst>
          </a:custGeom>
          <a:solidFill>
            <a:srgbClr val="2D89CA"/>
          </a:solidFill>
        </p:spPr>
        <p:txBody>
          <a:bodyPr wrap="square" lIns="0" tIns="0" rIns="0" bIns="0" rtlCol="0"/>
          <a:lstStyle/>
          <a:p>
            <a:endParaRPr/>
          </a:p>
        </p:txBody>
      </p:sp>
      <p:sp>
        <p:nvSpPr>
          <p:cNvPr id="17" name="bg object 17"/>
          <p:cNvSpPr/>
          <p:nvPr/>
        </p:nvSpPr>
        <p:spPr>
          <a:xfrm>
            <a:off x="0" y="0"/>
            <a:ext cx="10739755" cy="931544"/>
          </a:xfrm>
          <a:custGeom>
            <a:avLst/>
            <a:gdLst/>
            <a:ahLst/>
            <a:cxnLst/>
            <a:rect l="l" t="t" r="r" b="b"/>
            <a:pathLst>
              <a:path w="10739755" h="931544">
                <a:moveTo>
                  <a:pt x="10739628" y="0"/>
                </a:moveTo>
                <a:lnTo>
                  <a:pt x="9808464" y="0"/>
                </a:lnTo>
                <a:lnTo>
                  <a:pt x="0" y="0"/>
                </a:lnTo>
                <a:lnTo>
                  <a:pt x="0" y="931164"/>
                </a:lnTo>
                <a:lnTo>
                  <a:pt x="9808464" y="931164"/>
                </a:lnTo>
                <a:lnTo>
                  <a:pt x="10739628" y="0"/>
                </a:lnTo>
                <a:close/>
              </a:path>
            </a:pathLst>
          </a:custGeom>
          <a:solidFill>
            <a:srgbClr val="2D89CA"/>
          </a:solidFill>
        </p:spPr>
        <p:txBody>
          <a:bodyPr wrap="square" lIns="0" tIns="0" rIns="0" bIns="0" rtlCol="0"/>
          <a:lstStyle/>
          <a:p>
            <a:endParaRPr/>
          </a:p>
        </p:txBody>
      </p:sp>
      <p:pic>
        <p:nvPicPr>
          <p:cNvPr id="18" name="bg object 18"/>
          <p:cNvPicPr/>
          <p:nvPr/>
        </p:nvPicPr>
        <p:blipFill>
          <a:blip r:embed="rId7" cstate="print"/>
          <a:stretch>
            <a:fillRect/>
          </a:stretch>
        </p:blipFill>
        <p:spPr>
          <a:xfrm>
            <a:off x="11171533" y="162120"/>
            <a:ext cx="763037" cy="763070"/>
          </a:xfrm>
          <a:prstGeom prst="rect">
            <a:avLst/>
          </a:prstGeom>
        </p:spPr>
      </p:pic>
      <p:sp>
        <p:nvSpPr>
          <p:cNvPr id="2" name="Holder 2"/>
          <p:cNvSpPr>
            <a:spLocks noGrp="1"/>
          </p:cNvSpPr>
          <p:nvPr>
            <p:ph type="title"/>
          </p:nvPr>
        </p:nvSpPr>
        <p:spPr>
          <a:xfrm>
            <a:off x="406095" y="221691"/>
            <a:ext cx="2874010" cy="514350"/>
          </a:xfrm>
          <a:prstGeom prst="rect">
            <a:avLst/>
          </a:prstGeom>
        </p:spPr>
        <p:txBody>
          <a:bodyPr wrap="square" lIns="0" tIns="0" rIns="0" bIns="0">
            <a:spAutoFit/>
          </a:bodyPr>
          <a:lstStyle>
            <a:lvl1pPr>
              <a:defRPr sz="3200" b="1" i="0">
                <a:solidFill>
                  <a:schemeClr val="bg1"/>
                </a:solidFill>
                <a:latin typeface="游ゴシック"/>
                <a:cs typeface="游ゴシック"/>
              </a:defRPr>
            </a:lvl1pPr>
          </a:lstStyle>
          <a:p>
            <a:endParaRPr/>
          </a:p>
        </p:txBody>
      </p:sp>
      <p:sp>
        <p:nvSpPr>
          <p:cNvPr id="3" name="Holder 3"/>
          <p:cNvSpPr>
            <a:spLocks noGrp="1"/>
          </p:cNvSpPr>
          <p:nvPr>
            <p:ph type="body" idx="1"/>
          </p:nvPr>
        </p:nvSpPr>
        <p:spPr>
          <a:xfrm>
            <a:off x="305384" y="1614677"/>
            <a:ext cx="11504930" cy="231267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5141214" y="6625252"/>
            <a:ext cx="1908175" cy="193675"/>
          </a:xfrm>
          <a:prstGeom prst="rect">
            <a:avLst/>
          </a:prstGeom>
        </p:spPr>
        <p:txBody>
          <a:bodyPr wrap="square" lIns="0" tIns="0" rIns="0" bIns="0">
            <a:spAutoFit/>
          </a:bodyPr>
          <a:lstStyle>
            <a:lvl1pPr>
              <a:defRPr sz="1200" b="0" i="0">
                <a:solidFill>
                  <a:schemeClr val="bg1"/>
                </a:solidFill>
                <a:latin typeface="游ゴシック"/>
                <a:cs typeface="游ゴシック"/>
              </a:defRPr>
            </a:lvl1p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2/25/2021</a:t>
            </a:fld>
            <a:endParaRPr lang="en-US"/>
          </a:p>
        </p:txBody>
      </p:sp>
      <p:sp>
        <p:nvSpPr>
          <p:cNvPr id="6" name="Holder 6"/>
          <p:cNvSpPr>
            <a:spLocks noGrp="1"/>
          </p:cNvSpPr>
          <p:nvPr>
            <p:ph type="sldNum" sz="quarter" idx="7"/>
          </p:nvPr>
        </p:nvSpPr>
        <p:spPr>
          <a:xfrm>
            <a:off x="10958194" y="6565215"/>
            <a:ext cx="498475" cy="305434"/>
          </a:xfrm>
          <a:prstGeom prst="rect">
            <a:avLst/>
          </a:prstGeom>
        </p:spPr>
        <p:txBody>
          <a:bodyPr wrap="square" lIns="0" tIns="0" rIns="0" bIns="0">
            <a:spAutoFit/>
          </a:bodyPr>
          <a:lstStyle>
            <a:lvl1pPr>
              <a:defRPr sz="1800" b="1" i="0">
                <a:solidFill>
                  <a:schemeClr val="bg1"/>
                </a:solidFill>
                <a:latin typeface="游ゴシック"/>
                <a:cs typeface="游ゴシック"/>
              </a:defRPr>
            </a:lvl1pPr>
          </a:lstStyle>
          <a:p>
            <a:pPr marL="135255">
              <a:lnSpc>
                <a:spcPct val="100000"/>
              </a:lnSpc>
              <a:spcBef>
                <a:spcPts val="70"/>
              </a:spcBef>
            </a:pPr>
            <a:fld id="{81D60167-4931-47E6-BA6A-407CBD079E47}" type="slidenum">
              <a:rPr dirty="0"/>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808845" cy="931544"/>
          </a:xfrm>
          <a:custGeom>
            <a:avLst/>
            <a:gdLst/>
            <a:ahLst/>
            <a:cxnLst/>
            <a:rect l="l" t="t" r="r" b="b"/>
            <a:pathLst>
              <a:path w="9808845" h="931544">
                <a:moveTo>
                  <a:pt x="9808464" y="0"/>
                </a:moveTo>
                <a:lnTo>
                  <a:pt x="0" y="0"/>
                </a:lnTo>
                <a:lnTo>
                  <a:pt x="0" y="931163"/>
                </a:lnTo>
                <a:lnTo>
                  <a:pt x="9808464" y="931163"/>
                </a:lnTo>
                <a:lnTo>
                  <a:pt x="9808464" y="0"/>
                </a:lnTo>
                <a:close/>
              </a:path>
            </a:pathLst>
          </a:custGeom>
          <a:solidFill>
            <a:srgbClr val="2D89CA"/>
          </a:solidFill>
        </p:spPr>
        <p:txBody>
          <a:bodyPr wrap="square" lIns="0" tIns="0" rIns="0" bIns="0" rtlCol="0"/>
          <a:lstStyle/>
          <a:p>
            <a:endParaRPr/>
          </a:p>
        </p:txBody>
      </p:sp>
      <p:sp>
        <p:nvSpPr>
          <p:cNvPr id="3" name="object 3"/>
          <p:cNvSpPr/>
          <p:nvPr/>
        </p:nvSpPr>
        <p:spPr>
          <a:xfrm>
            <a:off x="9808464" y="0"/>
            <a:ext cx="931544" cy="931544"/>
          </a:xfrm>
          <a:custGeom>
            <a:avLst/>
            <a:gdLst/>
            <a:ahLst/>
            <a:cxnLst/>
            <a:rect l="l" t="t" r="r" b="b"/>
            <a:pathLst>
              <a:path w="931545" h="931544">
                <a:moveTo>
                  <a:pt x="931164" y="0"/>
                </a:moveTo>
                <a:lnTo>
                  <a:pt x="0" y="0"/>
                </a:lnTo>
                <a:lnTo>
                  <a:pt x="0" y="931164"/>
                </a:lnTo>
                <a:lnTo>
                  <a:pt x="931164" y="0"/>
                </a:lnTo>
                <a:close/>
              </a:path>
            </a:pathLst>
          </a:custGeom>
          <a:solidFill>
            <a:srgbClr val="2D89CA"/>
          </a:solidFill>
        </p:spPr>
        <p:txBody>
          <a:bodyPr wrap="square" lIns="0" tIns="0" rIns="0" bIns="0" rtlCol="0"/>
          <a:lstStyle/>
          <a:p>
            <a:endParaRPr/>
          </a:p>
        </p:txBody>
      </p:sp>
      <p:pic>
        <p:nvPicPr>
          <p:cNvPr id="4" name="object 4"/>
          <p:cNvPicPr/>
          <p:nvPr/>
        </p:nvPicPr>
        <p:blipFill>
          <a:blip r:embed="rId2" cstate="print"/>
          <a:stretch>
            <a:fillRect/>
          </a:stretch>
        </p:blipFill>
        <p:spPr>
          <a:xfrm>
            <a:off x="566927" y="5334000"/>
            <a:ext cx="4114800" cy="1016000"/>
          </a:xfrm>
          <a:prstGeom prst="rect">
            <a:avLst/>
          </a:prstGeom>
        </p:spPr>
      </p:pic>
      <p:sp>
        <p:nvSpPr>
          <p:cNvPr id="5" name="object 5"/>
          <p:cNvSpPr txBox="1">
            <a:spLocks noGrp="1"/>
          </p:cNvSpPr>
          <p:nvPr>
            <p:ph type="title"/>
          </p:nvPr>
        </p:nvSpPr>
        <p:spPr>
          <a:xfrm>
            <a:off x="2655570" y="2588716"/>
            <a:ext cx="6731000" cy="1613262"/>
          </a:xfrm>
          <a:prstGeom prst="rect">
            <a:avLst/>
          </a:prstGeom>
        </p:spPr>
        <p:txBody>
          <a:bodyPr vert="horz" wrap="square" lIns="0" tIns="12700" rIns="0" bIns="0" rtlCol="0">
            <a:spAutoFit/>
          </a:bodyPr>
          <a:lstStyle/>
          <a:p>
            <a:pPr marL="12700" algn="ctr">
              <a:lnSpc>
                <a:spcPct val="100000"/>
              </a:lnSpc>
              <a:spcBef>
                <a:spcPts val="100"/>
              </a:spcBef>
            </a:pPr>
            <a:r>
              <a:rPr sz="4800" spc="-5" dirty="0" err="1">
                <a:solidFill>
                  <a:srgbClr val="000000"/>
                </a:solidFill>
                <a:latin typeface="游ゴシック" panose="020B0400000000000000" pitchFamily="50" charset="-128"/>
                <a:ea typeface="游ゴシック" panose="020B0400000000000000" pitchFamily="50" charset="-128"/>
              </a:rPr>
              <a:t>資金提供契約書について</a:t>
            </a:r>
            <a:r>
              <a:rPr lang="ja-JP" altLang="en-US" sz="4800" spc="-5" dirty="0">
                <a:solidFill>
                  <a:srgbClr val="000000"/>
                </a:solidFill>
                <a:latin typeface="游ゴシック" panose="020B0400000000000000" pitchFamily="50" charset="-128"/>
                <a:ea typeface="游ゴシック" panose="020B0400000000000000" pitchFamily="50" charset="-128"/>
              </a:rPr>
              <a:t>　　　</a:t>
            </a:r>
            <a:r>
              <a:rPr lang="ja-JP" altLang="en-US" spc="-5" dirty="0">
                <a:solidFill>
                  <a:srgbClr val="000000"/>
                </a:solidFill>
                <a:latin typeface="游ゴシック" panose="020B0400000000000000" pitchFamily="50" charset="-128"/>
                <a:ea typeface="游ゴシック" panose="020B0400000000000000" pitchFamily="50" charset="-128"/>
              </a:rPr>
              <a:t>（実行団体用）　　　　　　　　　　　</a:t>
            </a:r>
            <a:r>
              <a:rPr lang="en-US" altLang="ja-JP" sz="2400" spc="-5" dirty="0">
                <a:solidFill>
                  <a:srgbClr val="000000"/>
                </a:solidFill>
                <a:latin typeface="游ゴシック" panose="020B0400000000000000" pitchFamily="50" charset="-128"/>
                <a:ea typeface="游ゴシック" panose="020B0400000000000000" pitchFamily="50" charset="-128"/>
              </a:rPr>
              <a:t>※2021.12.24</a:t>
            </a:r>
            <a:r>
              <a:rPr lang="ja-JP" altLang="en-US" sz="2400" spc="-5" dirty="0">
                <a:solidFill>
                  <a:srgbClr val="000000"/>
                </a:solidFill>
                <a:latin typeface="游ゴシック" panose="020B0400000000000000" pitchFamily="50" charset="-128"/>
                <a:ea typeface="游ゴシック" panose="020B0400000000000000" pitchFamily="50" charset="-128"/>
              </a:rPr>
              <a:t>版　　　　　　　　　　</a:t>
            </a:r>
            <a:endParaRPr sz="2400" dirty="0">
              <a:latin typeface="游ゴシック" panose="020B0400000000000000" pitchFamily="50" charset="-128"/>
              <a:ea typeface="游ゴシック" panose="020B0400000000000000" pitchFamily="50" charset="-128"/>
            </a:endParaRPr>
          </a:p>
        </p:txBody>
      </p:sp>
      <p:sp>
        <p:nvSpPr>
          <p:cNvPr id="6" name="object 6"/>
          <p:cNvSpPr/>
          <p:nvPr/>
        </p:nvSpPr>
        <p:spPr>
          <a:xfrm>
            <a:off x="0" y="6571487"/>
            <a:ext cx="12192000" cy="287020"/>
          </a:xfrm>
          <a:custGeom>
            <a:avLst/>
            <a:gdLst/>
            <a:ahLst/>
            <a:cxnLst/>
            <a:rect l="l" t="t" r="r" b="b"/>
            <a:pathLst>
              <a:path w="12192000" h="287020">
                <a:moveTo>
                  <a:pt x="12192000" y="0"/>
                </a:moveTo>
                <a:lnTo>
                  <a:pt x="0" y="0"/>
                </a:lnTo>
                <a:lnTo>
                  <a:pt x="0" y="286511"/>
                </a:lnTo>
                <a:lnTo>
                  <a:pt x="12192000" y="286511"/>
                </a:lnTo>
                <a:lnTo>
                  <a:pt x="12192000" y="0"/>
                </a:lnTo>
                <a:close/>
              </a:path>
            </a:pathLst>
          </a:custGeom>
          <a:solidFill>
            <a:srgbClr val="2D89CA"/>
          </a:solidFill>
        </p:spPr>
        <p:txBody>
          <a:bodyPr wrap="square" lIns="0" tIns="0" rIns="0" bIns="0" rtlCol="0"/>
          <a:lstStyle/>
          <a:p>
            <a:endParaRPr/>
          </a:p>
        </p:txBody>
      </p:sp>
      <p:sp>
        <p:nvSpPr>
          <p:cNvPr id="7" name="object 7"/>
          <p:cNvSpPr txBox="1"/>
          <p:nvPr/>
        </p:nvSpPr>
        <p:spPr>
          <a:xfrm>
            <a:off x="11168760" y="6575578"/>
            <a:ext cx="322580" cy="294005"/>
          </a:xfrm>
          <a:prstGeom prst="rect">
            <a:avLst/>
          </a:prstGeom>
        </p:spPr>
        <p:txBody>
          <a:bodyPr vert="horz" wrap="square" lIns="0" tIns="0" rIns="0" bIns="0" rtlCol="0">
            <a:spAutoFit/>
          </a:bodyPr>
          <a:lstStyle/>
          <a:p>
            <a:pPr marL="85725">
              <a:lnSpc>
                <a:spcPts val="2045"/>
              </a:lnSpc>
            </a:pPr>
            <a:fld id="{81D60167-4931-47E6-BA6A-407CBD079E47}" type="slidenum">
              <a:rPr sz="1800" b="1" dirty="0">
                <a:solidFill>
                  <a:srgbClr val="FFFFFF"/>
                </a:solidFill>
                <a:latin typeface="游ゴシック"/>
                <a:cs typeface="游ゴシック"/>
              </a:rPr>
              <a:t>1</a:t>
            </a:fld>
            <a:endParaRPr sz="1800">
              <a:latin typeface="游ゴシック"/>
              <a:cs typeface="游ゴシック"/>
            </a:endParaRPr>
          </a:p>
        </p:txBody>
      </p:sp>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pic>
        <p:nvPicPr>
          <p:cNvPr id="9" name="Picture 4">
            <a:extLst>
              <a:ext uri="{FF2B5EF4-FFF2-40B4-BE49-F238E27FC236}">
                <a16:creationId xmlns:a16="http://schemas.microsoft.com/office/drawing/2014/main" id="{7287A154-8CDF-43C0-A394-A39EF19E09A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829800" y="4800600"/>
            <a:ext cx="1569879" cy="15161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9758" y="127507"/>
            <a:ext cx="3940810" cy="696595"/>
          </a:xfrm>
          <a:prstGeom prst="rect">
            <a:avLst/>
          </a:prstGeom>
        </p:spPr>
        <p:txBody>
          <a:bodyPr vert="horz" wrap="square" lIns="0" tIns="12700" rIns="0" bIns="0" rtlCol="0">
            <a:spAutoFit/>
          </a:bodyPr>
          <a:lstStyle/>
          <a:p>
            <a:pPr marL="12700">
              <a:lnSpc>
                <a:spcPct val="100000"/>
              </a:lnSpc>
              <a:spcBef>
                <a:spcPts val="100"/>
              </a:spcBef>
            </a:pPr>
            <a:r>
              <a:rPr sz="4400" b="1" dirty="0">
                <a:solidFill>
                  <a:srgbClr val="FFFFFF"/>
                </a:solidFill>
                <a:latin typeface="游ゴシック"/>
                <a:cs typeface="游ゴシック"/>
              </a:rPr>
              <a:t>４－③．第３章</a:t>
            </a:r>
            <a:endParaRPr sz="4400" dirty="0">
              <a:latin typeface="游ゴシック"/>
              <a:cs typeface="游ゴシック"/>
            </a:endParaRPr>
          </a:p>
        </p:txBody>
      </p:sp>
      <p:sp>
        <p:nvSpPr>
          <p:cNvPr id="5" name="object 5"/>
          <p:cNvSpPr txBox="1">
            <a:spLocks noGrp="1"/>
          </p:cNvSpPr>
          <p:nvPr>
            <p:ph type="sldNum" sz="quarter" idx="7"/>
          </p:nvPr>
        </p:nvSpPr>
        <p:spPr>
          <a:prstGeom prst="rect">
            <a:avLst/>
          </a:prstGeom>
        </p:spPr>
        <p:txBody>
          <a:bodyPr vert="horz" wrap="square" lIns="0" tIns="8890" rIns="0" bIns="0" rtlCol="0">
            <a:spAutoFit/>
          </a:bodyPr>
          <a:lstStyle/>
          <a:p>
            <a:pPr marL="135255">
              <a:lnSpc>
                <a:spcPct val="100000"/>
              </a:lnSpc>
              <a:spcBef>
                <a:spcPts val="70"/>
              </a:spcBef>
            </a:pPr>
            <a:fld id="{81D60167-4931-47E6-BA6A-407CBD079E47}" type="slidenum">
              <a:rPr dirty="0"/>
              <a:t>10</a:t>
            </a:fld>
            <a:endParaRPr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3" name="object 3"/>
          <p:cNvSpPr txBox="1">
            <a:spLocks noGrp="1"/>
          </p:cNvSpPr>
          <p:nvPr>
            <p:ph type="title"/>
          </p:nvPr>
        </p:nvSpPr>
        <p:spPr>
          <a:xfrm>
            <a:off x="4620259" y="127507"/>
            <a:ext cx="4500245" cy="696595"/>
          </a:xfrm>
          <a:prstGeom prst="rect">
            <a:avLst/>
          </a:prstGeom>
        </p:spPr>
        <p:txBody>
          <a:bodyPr vert="horz" wrap="square" lIns="0" tIns="12700" rIns="0" bIns="0" rtlCol="0">
            <a:spAutoFit/>
          </a:bodyPr>
          <a:lstStyle/>
          <a:p>
            <a:pPr marL="12700">
              <a:lnSpc>
                <a:spcPct val="100000"/>
              </a:lnSpc>
              <a:spcBef>
                <a:spcPts val="100"/>
              </a:spcBef>
            </a:pPr>
            <a:r>
              <a:rPr sz="4400" dirty="0"/>
              <a:t>ガバナンス体制等</a:t>
            </a:r>
          </a:p>
        </p:txBody>
      </p:sp>
      <p:graphicFrame>
        <p:nvGraphicFramePr>
          <p:cNvPr id="4" name="object 4"/>
          <p:cNvGraphicFramePr>
            <a:graphicFrameLocks noGrp="1"/>
          </p:cNvGraphicFramePr>
          <p:nvPr>
            <p:extLst>
              <p:ext uri="{D42A27DB-BD31-4B8C-83A1-F6EECF244321}">
                <p14:modId xmlns:p14="http://schemas.microsoft.com/office/powerpoint/2010/main" val="214908280"/>
              </p:ext>
            </p:extLst>
          </p:nvPr>
        </p:nvGraphicFramePr>
        <p:xfrm>
          <a:off x="288061" y="1207135"/>
          <a:ext cx="11602084" cy="4552949"/>
        </p:xfrm>
        <a:graphic>
          <a:graphicData uri="http://schemas.openxmlformats.org/drawingml/2006/table">
            <a:tbl>
              <a:tblPr firstRow="1" bandRow="1">
                <a:tableStyleId>{2D5ABB26-0587-4C30-8999-92F81FD0307C}</a:tableStyleId>
              </a:tblPr>
              <a:tblGrid>
                <a:gridCol w="4239260">
                  <a:extLst>
                    <a:ext uri="{9D8B030D-6E8A-4147-A177-3AD203B41FA5}">
                      <a16:colId xmlns:a16="http://schemas.microsoft.com/office/drawing/2014/main" val="20000"/>
                    </a:ext>
                  </a:extLst>
                </a:gridCol>
                <a:gridCol w="5561965">
                  <a:extLst>
                    <a:ext uri="{9D8B030D-6E8A-4147-A177-3AD203B41FA5}">
                      <a16:colId xmlns:a16="http://schemas.microsoft.com/office/drawing/2014/main" val="20001"/>
                    </a:ext>
                  </a:extLst>
                </a:gridCol>
                <a:gridCol w="1800859">
                  <a:extLst>
                    <a:ext uri="{9D8B030D-6E8A-4147-A177-3AD203B41FA5}">
                      <a16:colId xmlns:a16="http://schemas.microsoft.com/office/drawing/2014/main" val="20002"/>
                    </a:ext>
                  </a:extLst>
                </a:gridCol>
              </a:tblGrid>
              <a:tr h="483107">
                <a:tc>
                  <a:txBody>
                    <a:bodyPr/>
                    <a:lstStyle/>
                    <a:p>
                      <a:pPr algn="ctr">
                        <a:lnSpc>
                          <a:spcPct val="100000"/>
                        </a:lnSpc>
                        <a:spcBef>
                          <a:spcPts val="775"/>
                        </a:spcBef>
                      </a:pPr>
                      <a:r>
                        <a:rPr sz="1800" b="1" dirty="0">
                          <a:solidFill>
                            <a:srgbClr val="FFFFFF"/>
                          </a:solidFill>
                          <a:latin typeface="游ゴシック"/>
                          <a:cs typeface="游ゴシック"/>
                        </a:rPr>
                        <a:t>条項</a:t>
                      </a:r>
                      <a:endParaRPr sz="1800" dirty="0">
                        <a:latin typeface="游ゴシック"/>
                        <a:cs typeface="游ゴシック"/>
                      </a:endParaRPr>
                    </a:p>
                  </a:txBody>
                  <a:tcPr marL="0" marR="0" marT="984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905" algn="ctr">
                        <a:lnSpc>
                          <a:spcPct val="100000"/>
                        </a:lnSpc>
                        <a:spcBef>
                          <a:spcPts val="775"/>
                        </a:spcBef>
                      </a:pPr>
                      <a:r>
                        <a:rPr sz="1800" b="1" dirty="0">
                          <a:solidFill>
                            <a:srgbClr val="FFFFFF"/>
                          </a:solidFill>
                          <a:latin typeface="游ゴシック"/>
                          <a:cs typeface="游ゴシック"/>
                        </a:rPr>
                        <a:t>概要</a:t>
                      </a:r>
                      <a:endParaRPr sz="1800">
                        <a:latin typeface="游ゴシック"/>
                        <a:cs typeface="游ゴシック"/>
                      </a:endParaRPr>
                    </a:p>
                  </a:txBody>
                  <a:tcPr marL="0" marR="0" marT="984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558800">
                        <a:lnSpc>
                          <a:spcPct val="100000"/>
                        </a:lnSpc>
                        <a:spcBef>
                          <a:spcPts val="775"/>
                        </a:spcBef>
                      </a:pPr>
                      <a:r>
                        <a:rPr sz="1800" b="1" dirty="0">
                          <a:solidFill>
                            <a:srgbClr val="FFFFFF"/>
                          </a:solidFill>
                          <a:latin typeface="游ゴシック"/>
                          <a:cs typeface="游ゴシック"/>
                        </a:rPr>
                        <a:t>参照元</a:t>
                      </a:r>
                      <a:endParaRPr sz="1800">
                        <a:latin typeface="游ゴシック"/>
                        <a:cs typeface="游ゴシック"/>
                      </a:endParaRPr>
                    </a:p>
                  </a:txBody>
                  <a:tcPr marL="0" marR="0" marT="9842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2037207">
                <a:tc>
                  <a:txBody>
                    <a:bodyPr/>
                    <a:lstStyle/>
                    <a:p>
                      <a:pPr>
                        <a:lnSpc>
                          <a:spcPct val="100000"/>
                        </a:lnSpc>
                      </a:pPr>
                      <a:endParaRPr sz="2200" dirty="0">
                        <a:latin typeface="游ゴシック" panose="020B0400000000000000" pitchFamily="50" charset="-128"/>
                        <a:ea typeface="游ゴシック" panose="020B0400000000000000" pitchFamily="50" charset="-128"/>
                        <a:cs typeface="Times New Roman"/>
                      </a:endParaRPr>
                    </a:p>
                    <a:p>
                      <a:pPr>
                        <a:lnSpc>
                          <a:spcPct val="100000"/>
                        </a:lnSpc>
                        <a:spcBef>
                          <a:spcPts val="50"/>
                        </a:spcBef>
                      </a:pPr>
                      <a:endParaRPr sz="2600" dirty="0">
                        <a:latin typeface="游ゴシック" panose="020B0400000000000000" pitchFamily="50" charset="-128"/>
                        <a:ea typeface="游ゴシック" panose="020B0400000000000000" pitchFamily="50" charset="-128"/>
                        <a:cs typeface="Times New Roman"/>
                      </a:endParaRPr>
                    </a:p>
                    <a:p>
                      <a:pPr marL="15875">
                        <a:lnSpc>
                          <a:spcPct val="100000"/>
                        </a:lnSpc>
                      </a:pPr>
                      <a:r>
                        <a:rPr sz="2000" b="1" dirty="0">
                          <a:latin typeface="游ゴシック"/>
                          <a:cs typeface="游ゴシック"/>
                        </a:rPr>
                        <a:t>第1</a:t>
                      </a:r>
                      <a:r>
                        <a:rPr lang="en-US" sz="2000" b="1" dirty="0">
                          <a:latin typeface="游ゴシック"/>
                          <a:cs typeface="游ゴシック"/>
                        </a:rPr>
                        <a:t>4</a:t>
                      </a:r>
                      <a:r>
                        <a:rPr sz="2000" b="1" dirty="0">
                          <a:latin typeface="游ゴシック"/>
                          <a:cs typeface="游ゴシック"/>
                        </a:rPr>
                        <a:t>条（ガバナンス・</a:t>
                      </a:r>
                      <a:r>
                        <a:rPr sz="2000" b="1" spc="-15" dirty="0">
                          <a:latin typeface="游ゴシック"/>
                          <a:cs typeface="游ゴシック"/>
                        </a:rPr>
                        <a:t>コ</a:t>
                      </a:r>
                      <a:r>
                        <a:rPr sz="2000" b="1" dirty="0">
                          <a:latin typeface="游ゴシック"/>
                          <a:cs typeface="游ゴシック"/>
                        </a:rPr>
                        <a:t>ンプ</a:t>
                      </a:r>
                      <a:r>
                        <a:rPr sz="2000" b="1" spc="-15" dirty="0">
                          <a:latin typeface="游ゴシック"/>
                          <a:cs typeface="游ゴシック"/>
                        </a:rPr>
                        <a:t>ラ</a:t>
                      </a:r>
                      <a:r>
                        <a:rPr sz="2000" b="1" dirty="0">
                          <a:latin typeface="游ゴシック"/>
                          <a:cs typeface="游ゴシック"/>
                        </a:rPr>
                        <a:t>イア</a:t>
                      </a:r>
                      <a:endParaRPr sz="2000" dirty="0">
                        <a:latin typeface="游ゴシック"/>
                        <a:cs typeface="游ゴシック"/>
                      </a:endParaRPr>
                    </a:p>
                    <a:p>
                      <a:pPr marL="15875">
                        <a:lnSpc>
                          <a:spcPct val="100000"/>
                        </a:lnSpc>
                      </a:pPr>
                      <a:r>
                        <a:rPr sz="2000" b="1" spc="-5" dirty="0">
                          <a:latin typeface="游ゴシック"/>
                          <a:cs typeface="游ゴシック"/>
                        </a:rPr>
                        <a:t>ンス体制等の整備）</a:t>
                      </a:r>
                      <a:endParaRPr sz="20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6510" marR="199390" algn="just">
                        <a:lnSpc>
                          <a:spcPct val="100000"/>
                        </a:lnSpc>
                        <a:spcBef>
                          <a:spcPts val="1970"/>
                        </a:spcBef>
                      </a:pPr>
                      <a:r>
                        <a:rPr sz="2000" b="1" dirty="0" err="1">
                          <a:latin typeface="游ゴシック"/>
                          <a:cs typeface="游ゴシック"/>
                        </a:rPr>
                        <a:t>乙は外部有識者が参加</a:t>
                      </a:r>
                      <a:r>
                        <a:rPr sz="2000" b="1" spc="-15" dirty="0" err="1">
                          <a:latin typeface="游ゴシック"/>
                          <a:cs typeface="游ゴシック"/>
                        </a:rPr>
                        <a:t>す</a:t>
                      </a:r>
                      <a:r>
                        <a:rPr sz="2000" b="1" dirty="0" err="1">
                          <a:latin typeface="游ゴシック"/>
                          <a:cs typeface="游ゴシック"/>
                        </a:rPr>
                        <a:t>るガ</a:t>
                      </a:r>
                      <a:r>
                        <a:rPr sz="2000" b="1" spc="-15" dirty="0" err="1">
                          <a:latin typeface="游ゴシック"/>
                          <a:cs typeface="游ゴシック"/>
                        </a:rPr>
                        <a:t>バ</a:t>
                      </a:r>
                      <a:r>
                        <a:rPr sz="2000" b="1" dirty="0" err="1">
                          <a:latin typeface="游ゴシック"/>
                          <a:cs typeface="游ゴシック"/>
                        </a:rPr>
                        <a:t>ナン</a:t>
                      </a:r>
                      <a:r>
                        <a:rPr sz="2000" b="1" spc="-15" dirty="0" err="1">
                          <a:latin typeface="游ゴシック"/>
                          <a:cs typeface="游ゴシック"/>
                        </a:rPr>
                        <a:t>ス</a:t>
                      </a:r>
                      <a:r>
                        <a:rPr sz="2000" b="1" dirty="0" err="1">
                          <a:latin typeface="游ゴシック"/>
                          <a:cs typeface="游ゴシック"/>
                        </a:rPr>
                        <a:t>・コ</a:t>
                      </a:r>
                      <a:r>
                        <a:rPr sz="2000" b="1" spc="-15" dirty="0" err="1">
                          <a:latin typeface="游ゴシック"/>
                          <a:cs typeface="游ゴシック"/>
                        </a:rPr>
                        <a:t>ン</a:t>
                      </a:r>
                      <a:r>
                        <a:rPr sz="2000" b="1" dirty="0" err="1">
                          <a:latin typeface="游ゴシック"/>
                          <a:cs typeface="游ゴシック"/>
                        </a:rPr>
                        <a:t>プ</a:t>
                      </a:r>
                      <a:r>
                        <a:rPr sz="2000" b="1" dirty="0">
                          <a:latin typeface="游ゴシック"/>
                          <a:cs typeface="游ゴシック"/>
                        </a:rPr>
                        <a:t> </a:t>
                      </a:r>
                      <a:r>
                        <a:rPr sz="2000" b="1" dirty="0" err="1">
                          <a:latin typeface="游ゴシック"/>
                          <a:cs typeface="游ゴシック"/>
                        </a:rPr>
                        <a:t>ライアンスの検討を行</a:t>
                      </a:r>
                      <a:r>
                        <a:rPr sz="2000" b="1" spc="-15" dirty="0" err="1">
                          <a:latin typeface="游ゴシック"/>
                          <a:cs typeface="游ゴシック"/>
                        </a:rPr>
                        <a:t>う</a:t>
                      </a:r>
                      <a:r>
                        <a:rPr lang="ja-JP" altLang="en-US" sz="2000" b="1" spc="-15" dirty="0">
                          <a:solidFill>
                            <a:srgbClr val="FF0000"/>
                          </a:solidFill>
                          <a:latin typeface="游ゴシック"/>
                          <a:cs typeface="游ゴシック"/>
                        </a:rPr>
                        <a:t>責任者</a:t>
                      </a:r>
                      <a:r>
                        <a:rPr sz="2000" b="1" spc="-15" dirty="0" err="1">
                          <a:latin typeface="游ゴシック"/>
                          <a:cs typeface="游ゴシック"/>
                        </a:rPr>
                        <a:t>の</a:t>
                      </a:r>
                      <a:r>
                        <a:rPr sz="2000" b="1" dirty="0" err="1">
                          <a:latin typeface="游ゴシック"/>
                          <a:cs typeface="游ゴシック"/>
                        </a:rPr>
                        <a:t>設置</a:t>
                      </a:r>
                      <a:r>
                        <a:rPr sz="2000" b="1" spc="-15" dirty="0" err="1">
                          <a:latin typeface="游ゴシック"/>
                          <a:cs typeface="游ゴシック"/>
                        </a:rPr>
                        <a:t>、</a:t>
                      </a:r>
                      <a:r>
                        <a:rPr sz="2000" b="1" dirty="0" err="1">
                          <a:highlight>
                            <a:srgbClr val="FFFF00"/>
                          </a:highlight>
                          <a:latin typeface="游ゴシック"/>
                          <a:cs typeface="游ゴシック"/>
                        </a:rPr>
                        <a:t>必要</a:t>
                      </a:r>
                      <a:r>
                        <a:rPr sz="2000" b="1" spc="-15" dirty="0" err="1">
                          <a:highlight>
                            <a:srgbClr val="FFFF00"/>
                          </a:highlight>
                          <a:latin typeface="游ゴシック"/>
                          <a:cs typeface="游ゴシック"/>
                        </a:rPr>
                        <a:t>な</a:t>
                      </a:r>
                      <a:r>
                        <a:rPr sz="2000" b="1" dirty="0" err="1">
                          <a:highlight>
                            <a:srgbClr val="FFFF00"/>
                          </a:highlight>
                          <a:latin typeface="游ゴシック"/>
                          <a:cs typeface="游ゴシック"/>
                        </a:rPr>
                        <a:t>諸</a:t>
                      </a:r>
                      <a:r>
                        <a:rPr lang="ja-JP" altLang="en-US" sz="2000" b="1" dirty="0">
                          <a:highlight>
                            <a:srgbClr val="FFFF00"/>
                          </a:highlight>
                          <a:latin typeface="游ゴシック"/>
                          <a:cs typeface="游ゴシック"/>
                        </a:rPr>
                        <a:t>規程</a:t>
                      </a:r>
                      <a:r>
                        <a:rPr sz="2000" b="1" dirty="0" err="1">
                          <a:highlight>
                            <a:srgbClr val="FFFF00"/>
                          </a:highlight>
                          <a:latin typeface="游ゴシック"/>
                          <a:cs typeface="游ゴシック"/>
                        </a:rPr>
                        <a:t>を整備するほか、</a:t>
                      </a:r>
                      <a:r>
                        <a:rPr sz="2000" b="1" spc="-15" dirty="0" err="1">
                          <a:highlight>
                            <a:srgbClr val="FFFF00"/>
                          </a:highlight>
                          <a:latin typeface="游ゴシック"/>
                          <a:cs typeface="游ゴシック"/>
                        </a:rPr>
                        <a:t>内</a:t>
                      </a:r>
                      <a:r>
                        <a:rPr sz="2000" b="1" dirty="0" err="1">
                          <a:highlight>
                            <a:srgbClr val="FFFF00"/>
                          </a:highlight>
                          <a:latin typeface="游ゴシック"/>
                          <a:cs typeface="游ゴシック"/>
                        </a:rPr>
                        <a:t>部通</a:t>
                      </a:r>
                      <a:r>
                        <a:rPr sz="2000" b="1" spc="-15" dirty="0" err="1">
                          <a:highlight>
                            <a:srgbClr val="FFFF00"/>
                          </a:highlight>
                          <a:latin typeface="游ゴシック"/>
                          <a:cs typeface="游ゴシック"/>
                        </a:rPr>
                        <a:t>報</a:t>
                      </a:r>
                      <a:r>
                        <a:rPr sz="2000" b="1" dirty="0" err="1">
                          <a:highlight>
                            <a:srgbClr val="FFFF00"/>
                          </a:highlight>
                          <a:latin typeface="游ゴシック"/>
                          <a:cs typeface="游ゴシック"/>
                        </a:rPr>
                        <a:t>制度</a:t>
                      </a:r>
                      <a:r>
                        <a:rPr lang="ja-JP" altLang="en-US" sz="2000" b="1" dirty="0">
                          <a:highlight>
                            <a:srgbClr val="FFFF00"/>
                          </a:highlight>
                          <a:latin typeface="游ゴシック"/>
                          <a:cs typeface="游ゴシック"/>
                        </a:rPr>
                        <a:t>や</a:t>
                      </a:r>
                      <a:r>
                        <a:rPr sz="2000" b="1" dirty="0" err="1">
                          <a:highlight>
                            <a:srgbClr val="FFFF00"/>
                          </a:highlight>
                          <a:latin typeface="游ゴシック"/>
                          <a:cs typeface="游ゴシック"/>
                        </a:rPr>
                        <a:t>利益相反行</a:t>
                      </a:r>
                      <a:r>
                        <a:rPr sz="2000" b="1" spc="-15" dirty="0" err="1">
                          <a:highlight>
                            <a:srgbClr val="FFFF00"/>
                          </a:highlight>
                          <a:latin typeface="游ゴシック"/>
                          <a:cs typeface="游ゴシック"/>
                        </a:rPr>
                        <a:t>為</a:t>
                      </a:r>
                      <a:r>
                        <a:rPr sz="2000" b="1" dirty="0" err="1">
                          <a:highlight>
                            <a:srgbClr val="FFFF00"/>
                          </a:highlight>
                          <a:latin typeface="游ゴシック"/>
                          <a:cs typeface="游ゴシック"/>
                        </a:rPr>
                        <a:t>防止</a:t>
                      </a:r>
                      <a:r>
                        <a:rPr sz="2000" b="1" spc="-15" dirty="0" err="1">
                          <a:highlight>
                            <a:srgbClr val="FFFF00"/>
                          </a:highlight>
                          <a:latin typeface="游ゴシック"/>
                          <a:cs typeface="游ゴシック"/>
                        </a:rPr>
                        <a:t>の</a:t>
                      </a:r>
                      <a:r>
                        <a:rPr sz="2000" b="1" dirty="0" err="1">
                          <a:highlight>
                            <a:srgbClr val="FFFF00"/>
                          </a:highlight>
                          <a:latin typeface="游ゴシック"/>
                          <a:cs typeface="游ゴシック"/>
                        </a:rPr>
                        <a:t>ため</a:t>
                      </a:r>
                      <a:r>
                        <a:rPr sz="2000" b="1" spc="-15" dirty="0" err="1">
                          <a:highlight>
                            <a:srgbClr val="FFFF00"/>
                          </a:highlight>
                          <a:latin typeface="游ゴシック"/>
                          <a:cs typeface="游ゴシック"/>
                        </a:rPr>
                        <a:t>に</a:t>
                      </a:r>
                      <a:r>
                        <a:rPr sz="2000" b="1" dirty="0" err="1">
                          <a:highlight>
                            <a:srgbClr val="FFFF00"/>
                          </a:highlight>
                          <a:latin typeface="游ゴシック"/>
                          <a:cs typeface="游ゴシック"/>
                        </a:rPr>
                        <a:t>必要</a:t>
                      </a:r>
                      <a:r>
                        <a:rPr sz="2000" b="1" spc="-15" dirty="0" err="1">
                          <a:highlight>
                            <a:srgbClr val="FFFF00"/>
                          </a:highlight>
                          <a:latin typeface="游ゴシック"/>
                          <a:cs typeface="游ゴシック"/>
                        </a:rPr>
                        <a:t>な</a:t>
                      </a:r>
                      <a:r>
                        <a:rPr sz="2000" b="1" dirty="0" err="1">
                          <a:highlight>
                            <a:srgbClr val="FFFF00"/>
                          </a:highlight>
                          <a:latin typeface="游ゴシック"/>
                          <a:cs typeface="游ゴシック"/>
                        </a:rPr>
                        <a:t>規程を</a:t>
                      </a:r>
                      <a:r>
                        <a:rPr lang="ja-JP" altLang="en-US" sz="2000" b="1" dirty="0">
                          <a:highlight>
                            <a:srgbClr val="FFFF00"/>
                          </a:highlight>
                          <a:latin typeface="游ゴシック"/>
                          <a:cs typeface="游ゴシック"/>
                        </a:rPr>
                        <a:t>整備</a:t>
                      </a:r>
                      <a:r>
                        <a:rPr sz="2000" b="1" dirty="0">
                          <a:highlight>
                            <a:srgbClr val="FFFF00"/>
                          </a:highlight>
                          <a:latin typeface="游ゴシック"/>
                          <a:cs typeface="游ゴシック"/>
                        </a:rPr>
                        <a:t>、</a:t>
                      </a:r>
                      <a:r>
                        <a:rPr lang="ja-JP" altLang="en-US" sz="2000" b="1" dirty="0">
                          <a:highlight>
                            <a:srgbClr val="FFFF00"/>
                          </a:highlight>
                          <a:latin typeface="游ゴシック"/>
                          <a:cs typeface="游ゴシック"/>
                        </a:rPr>
                        <a:t>これらを乙の</a:t>
                      </a:r>
                      <a:r>
                        <a:rPr sz="2000" b="1" dirty="0" err="1">
                          <a:highlight>
                            <a:srgbClr val="FFFF00"/>
                          </a:highlight>
                          <a:latin typeface="游ゴシック"/>
                          <a:cs typeface="游ゴシック"/>
                        </a:rPr>
                        <a:t>webサイ</a:t>
                      </a:r>
                      <a:r>
                        <a:rPr sz="2000" b="1" spc="-15" dirty="0" err="1">
                          <a:highlight>
                            <a:srgbClr val="FFFF00"/>
                          </a:highlight>
                          <a:latin typeface="游ゴシック"/>
                          <a:cs typeface="游ゴシック"/>
                        </a:rPr>
                        <a:t>ト</a:t>
                      </a:r>
                      <a:r>
                        <a:rPr sz="2000" b="1" dirty="0" err="1">
                          <a:highlight>
                            <a:srgbClr val="FFFF00"/>
                          </a:highlight>
                          <a:latin typeface="游ゴシック"/>
                          <a:cs typeface="游ゴシック"/>
                        </a:rPr>
                        <a:t>にて</a:t>
                      </a:r>
                      <a:r>
                        <a:rPr sz="2000" b="1" spc="-15" dirty="0" err="1">
                          <a:highlight>
                            <a:srgbClr val="FFFF00"/>
                          </a:highlight>
                          <a:latin typeface="游ゴシック"/>
                          <a:cs typeface="游ゴシック"/>
                        </a:rPr>
                        <a:t>公</a:t>
                      </a:r>
                      <a:r>
                        <a:rPr sz="2000" b="1" dirty="0" err="1">
                          <a:highlight>
                            <a:srgbClr val="FFFF00"/>
                          </a:highlight>
                          <a:latin typeface="游ゴシック"/>
                          <a:cs typeface="游ゴシック"/>
                        </a:rPr>
                        <a:t>開する</a:t>
                      </a:r>
                      <a:r>
                        <a:rPr lang="ja-JP" altLang="en-US" sz="2000" b="1" dirty="0">
                          <a:highlight>
                            <a:srgbClr val="FFFF00"/>
                          </a:highlight>
                          <a:latin typeface="游ゴシック"/>
                          <a:cs typeface="游ゴシック"/>
                        </a:rPr>
                        <a:t>。</a:t>
                      </a:r>
                      <a:endParaRPr sz="2000" dirty="0">
                        <a:highlight>
                          <a:srgbClr val="FFFF00"/>
                        </a:highlight>
                        <a:latin typeface="游ゴシック"/>
                        <a:cs typeface="游ゴシック"/>
                      </a:endParaRPr>
                    </a:p>
                  </a:txBody>
                  <a:tcPr marL="0" marR="0" marT="25019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2000" dirty="0">
                        <a:latin typeface="Times New Roman"/>
                        <a:cs typeface="Times New Roman"/>
                      </a:endParaRPr>
                    </a:p>
                    <a:p>
                      <a:pPr>
                        <a:lnSpc>
                          <a:spcPct val="100000"/>
                        </a:lnSpc>
                      </a:pPr>
                      <a:endParaRPr sz="2000" dirty="0">
                        <a:latin typeface="Times New Roman"/>
                        <a:cs typeface="Times New Roman"/>
                      </a:endParaRPr>
                    </a:p>
                    <a:p>
                      <a:pPr marL="16510">
                        <a:lnSpc>
                          <a:spcPct val="100000"/>
                        </a:lnSpc>
                        <a:spcBef>
                          <a:spcPts val="1220"/>
                        </a:spcBef>
                      </a:pPr>
                      <a:r>
                        <a:rPr sz="1800" b="1" dirty="0">
                          <a:latin typeface="游ゴシック"/>
                          <a:cs typeface="游ゴシック"/>
                        </a:rPr>
                        <a:t>業務規程18</a:t>
                      </a:r>
                      <a:endParaRPr sz="1800" dirty="0">
                        <a:latin typeface="游ゴシック"/>
                        <a:cs typeface="游ゴシック"/>
                      </a:endParaRPr>
                    </a:p>
                    <a:p>
                      <a:pPr marL="16510">
                        <a:lnSpc>
                          <a:spcPct val="100000"/>
                        </a:lnSpc>
                      </a:pPr>
                      <a:r>
                        <a:rPr sz="1800" b="1" spc="-5" dirty="0" err="1">
                          <a:latin typeface="游ゴシック"/>
                          <a:cs typeface="游ゴシック"/>
                        </a:rPr>
                        <a:t>公募要</a:t>
                      </a:r>
                      <a:r>
                        <a:rPr sz="1800" b="1" dirty="0" err="1">
                          <a:latin typeface="游ゴシック"/>
                          <a:cs typeface="游ゴシック"/>
                        </a:rPr>
                        <a:t>領</a:t>
                      </a:r>
                      <a:r>
                        <a:rPr sz="1800" b="1" spc="-90" dirty="0">
                          <a:latin typeface="游ゴシック"/>
                          <a:cs typeface="游ゴシック"/>
                        </a:rPr>
                        <a:t> </a:t>
                      </a:r>
                      <a:r>
                        <a:rPr lang="en-US" sz="1800" b="1" spc="-5" dirty="0">
                          <a:latin typeface="游ゴシック"/>
                          <a:cs typeface="游ゴシック"/>
                        </a:rPr>
                        <a:t>12</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1638300">
                <a:tc>
                  <a:txBody>
                    <a:bodyPr/>
                    <a:lstStyle/>
                    <a:p>
                      <a:pPr>
                        <a:lnSpc>
                          <a:spcPct val="100000"/>
                        </a:lnSpc>
                      </a:pPr>
                      <a:endParaRPr sz="2200" dirty="0">
                        <a:latin typeface="Times New Roman"/>
                        <a:cs typeface="Times New Roman"/>
                      </a:endParaRPr>
                    </a:p>
                    <a:p>
                      <a:pPr>
                        <a:lnSpc>
                          <a:spcPct val="100000"/>
                        </a:lnSpc>
                        <a:spcBef>
                          <a:spcPts val="30"/>
                        </a:spcBef>
                      </a:pPr>
                      <a:endParaRPr sz="2300" dirty="0">
                        <a:latin typeface="Times New Roman"/>
                        <a:cs typeface="Times New Roman"/>
                      </a:endParaRPr>
                    </a:p>
                    <a:p>
                      <a:pPr marL="15875">
                        <a:lnSpc>
                          <a:spcPct val="100000"/>
                        </a:lnSpc>
                      </a:pPr>
                      <a:r>
                        <a:rPr sz="2000" b="1" dirty="0">
                          <a:latin typeface="游ゴシック"/>
                          <a:cs typeface="游ゴシック"/>
                        </a:rPr>
                        <a:t>第1</a:t>
                      </a:r>
                      <a:r>
                        <a:rPr lang="en-US" sz="2000" b="1" dirty="0">
                          <a:latin typeface="游ゴシック"/>
                          <a:cs typeface="游ゴシック"/>
                        </a:rPr>
                        <a:t>5</a:t>
                      </a:r>
                      <a:r>
                        <a:rPr sz="2000" b="1" dirty="0">
                          <a:latin typeface="游ゴシック"/>
                          <a:cs typeface="游ゴシック"/>
                        </a:rPr>
                        <a:t>条（不正行為等へ</a:t>
                      </a:r>
                      <a:r>
                        <a:rPr sz="2000" b="1" spc="-15" dirty="0">
                          <a:latin typeface="游ゴシック"/>
                          <a:cs typeface="游ゴシック"/>
                        </a:rPr>
                        <a:t>の</a:t>
                      </a:r>
                      <a:r>
                        <a:rPr sz="2000" b="1" dirty="0">
                          <a:latin typeface="游ゴシック"/>
                          <a:cs typeface="游ゴシック"/>
                        </a:rPr>
                        <a:t>対応）</a:t>
                      </a:r>
                      <a:endParaRPr sz="20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6510" marR="199390" algn="just">
                        <a:lnSpc>
                          <a:spcPct val="100000"/>
                        </a:lnSpc>
                        <a:spcBef>
                          <a:spcPts val="1605"/>
                        </a:spcBef>
                      </a:pPr>
                      <a:r>
                        <a:rPr sz="2000" b="1" dirty="0">
                          <a:latin typeface="游ゴシック"/>
                          <a:cs typeface="游ゴシック"/>
                        </a:rPr>
                        <a:t>乙は事業費の目的外使</a:t>
                      </a:r>
                      <a:r>
                        <a:rPr sz="2000" b="1" spc="-15" dirty="0">
                          <a:latin typeface="游ゴシック"/>
                          <a:cs typeface="游ゴシック"/>
                        </a:rPr>
                        <a:t>用</a:t>
                      </a:r>
                      <a:r>
                        <a:rPr sz="2000" b="1" dirty="0">
                          <a:latin typeface="游ゴシック"/>
                          <a:cs typeface="游ゴシック"/>
                        </a:rPr>
                        <a:t>、不</a:t>
                      </a:r>
                      <a:r>
                        <a:rPr sz="2000" b="1" spc="-15" dirty="0">
                          <a:latin typeface="游ゴシック"/>
                          <a:cs typeface="游ゴシック"/>
                        </a:rPr>
                        <a:t>正</a:t>
                      </a:r>
                      <a:r>
                        <a:rPr sz="2000" b="1" dirty="0">
                          <a:latin typeface="游ゴシック"/>
                          <a:cs typeface="游ゴシック"/>
                        </a:rPr>
                        <a:t>使用</a:t>
                      </a:r>
                      <a:r>
                        <a:rPr sz="2000" b="1" spc="-15" dirty="0">
                          <a:latin typeface="游ゴシック"/>
                          <a:cs typeface="游ゴシック"/>
                        </a:rPr>
                        <a:t>等</a:t>
                      </a:r>
                      <a:r>
                        <a:rPr sz="2000" b="1" dirty="0">
                          <a:latin typeface="游ゴシック"/>
                          <a:cs typeface="游ゴシック"/>
                        </a:rPr>
                        <a:t>を認</a:t>
                      </a:r>
                      <a:r>
                        <a:rPr sz="2000" b="1" spc="-15" dirty="0">
                          <a:latin typeface="游ゴシック"/>
                          <a:cs typeface="游ゴシック"/>
                        </a:rPr>
                        <a:t>識</a:t>
                      </a:r>
                      <a:r>
                        <a:rPr sz="2000" b="1" dirty="0">
                          <a:latin typeface="游ゴシック"/>
                          <a:cs typeface="游ゴシック"/>
                        </a:rPr>
                        <a:t>し た場合、甲に通知して</a:t>
                      </a:r>
                      <a:r>
                        <a:rPr sz="2000" b="1" spc="-15" dirty="0">
                          <a:latin typeface="游ゴシック"/>
                          <a:cs typeface="游ゴシック"/>
                        </a:rPr>
                        <a:t>、</a:t>
                      </a:r>
                      <a:r>
                        <a:rPr sz="2000" b="1" dirty="0">
                          <a:latin typeface="游ゴシック"/>
                          <a:cs typeface="游ゴシック"/>
                        </a:rPr>
                        <a:t>是正</a:t>
                      </a:r>
                      <a:r>
                        <a:rPr sz="2000" b="1" spc="-15" dirty="0">
                          <a:latin typeface="游ゴシック"/>
                          <a:cs typeface="游ゴシック"/>
                        </a:rPr>
                        <a:t>の</a:t>
                      </a:r>
                      <a:r>
                        <a:rPr sz="2000" b="1" dirty="0">
                          <a:latin typeface="游ゴシック"/>
                          <a:cs typeface="游ゴシック"/>
                        </a:rPr>
                        <a:t>ため</a:t>
                      </a:r>
                      <a:r>
                        <a:rPr sz="2000" b="1" spc="-15" dirty="0">
                          <a:latin typeface="游ゴシック"/>
                          <a:cs typeface="游ゴシック"/>
                        </a:rPr>
                        <a:t>に</a:t>
                      </a:r>
                      <a:r>
                        <a:rPr sz="2000" b="1" dirty="0">
                          <a:latin typeface="游ゴシック"/>
                          <a:cs typeface="游ゴシック"/>
                        </a:rPr>
                        <a:t>必要</a:t>
                      </a:r>
                      <a:r>
                        <a:rPr sz="2000" b="1" spc="-15" dirty="0">
                          <a:latin typeface="游ゴシック"/>
                          <a:cs typeface="游ゴシック"/>
                        </a:rPr>
                        <a:t>な</a:t>
                      </a:r>
                      <a:r>
                        <a:rPr sz="2000" b="1" dirty="0">
                          <a:latin typeface="游ゴシック"/>
                          <a:cs typeface="游ゴシック"/>
                        </a:rPr>
                        <a:t>措 置を講ずる。甲は内閣</a:t>
                      </a:r>
                      <a:r>
                        <a:rPr sz="2000" b="1" spc="-15" dirty="0">
                          <a:latin typeface="游ゴシック"/>
                          <a:cs typeface="游ゴシック"/>
                        </a:rPr>
                        <a:t>総</a:t>
                      </a:r>
                      <a:r>
                        <a:rPr sz="2000" b="1" dirty="0">
                          <a:latin typeface="游ゴシック"/>
                          <a:cs typeface="游ゴシック"/>
                        </a:rPr>
                        <a:t>理大</a:t>
                      </a:r>
                      <a:r>
                        <a:rPr sz="2000" b="1" spc="-15" dirty="0">
                          <a:latin typeface="游ゴシック"/>
                          <a:cs typeface="游ゴシック"/>
                        </a:rPr>
                        <a:t>臣</a:t>
                      </a:r>
                      <a:r>
                        <a:rPr sz="2000" b="1" dirty="0">
                          <a:latin typeface="游ゴシック"/>
                          <a:cs typeface="游ゴシック"/>
                        </a:rPr>
                        <a:t>へ報</a:t>
                      </a:r>
                      <a:r>
                        <a:rPr sz="2000" b="1" spc="-15" dirty="0">
                          <a:latin typeface="游ゴシック"/>
                          <a:cs typeface="游ゴシック"/>
                        </a:rPr>
                        <a:t>告</a:t>
                      </a:r>
                      <a:r>
                        <a:rPr sz="2000" b="1" dirty="0">
                          <a:latin typeface="游ゴシック"/>
                          <a:cs typeface="游ゴシック"/>
                        </a:rPr>
                        <a:t>する</a:t>
                      </a:r>
                      <a:r>
                        <a:rPr sz="2000" b="1" spc="-15" dirty="0">
                          <a:latin typeface="游ゴシック"/>
                          <a:cs typeface="游ゴシック"/>
                        </a:rPr>
                        <a:t>と</a:t>
                      </a:r>
                      <a:r>
                        <a:rPr sz="2000" b="1" dirty="0">
                          <a:latin typeface="游ゴシック"/>
                          <a:cs typeface="游ゴシック"/>
                        </a:rPr>
                        <a:t>と </a:t>
                      </a:r>
                      <a:r>
                        <a:rPr sz="2000" b="1" dirty="0" err="1">
                          <a:latin typeface="游ゴシック"/>
                          <a:cs typeface="游ゴシック"/>
                        </a:rPr>
                        <a:t>もに</a:t>
                      </a:r>
                      <a:r>
                        <a:rPr sz="2000" b="1" dirty="0">
                          <a:latin typeface="游ゴシック"/>
                          <a:cs typeface="游ゴシック"/>
                        </a:rPr>
                        <a:t>、</a:t>
                      </a:r>
                      <a:r>
                        <a:rPr lang="ja-JP" altLang="en-US" sz="2000" b="1" dirty="0">
                          <a:latin typeface="游ゴシック"/>
                          <a:cs typeface="游ゴシック"/>
                        </a:rPr>
                        <a:t>乙</a:t>
                      </a:r>
                      <a:r>
                        <a:rPr sz="2000" b="1" dirty="0" err="1">
                          <a:latin typeface="游ゴシック"/>
                          <a:cs typeface="游ゴシック"/>
                        </a:rPr>
                        <a:t>の</a:t>
                      </a:r>
                      <a:r>
                        <a:rPr lang="en-US" altLang="ja-JP" sz="2000" b="1" dirty="0" err="1">
                          <a:latin typeface="游ゴシック"/>
                          <a:cs typeface="游ゴシック"/>
                        </a:rPr>
                        <a:t>Web</a:t>
                      </a:r>
                      <a:r>
                        <a:rPr sz="2000" b="1" spc="5" dirty="0" err="1">
                          <a:latin typeface="游ゴシック"/>
                          <a:cs typeface="游ゴシック"/>
                        </a:rPr>
                        <a:t>サイ</a:t>
                      </a:r>
                      <a:r>
                        <a:rPr sz="2000" b="1" spc="-5" dirty="0" err="1">
                          <a:latin typeface="游ゴシック"/>
                          <a:cs typeface="游ゴシック"/>
                        </a:rPr>
                        <a:t>ト</a:t>
                      </a:r>
                      <a:r>
                        <a:rPr sz="2000" b="1" spc="5" dirty="0" err="1">
                          <a:latin typeface="游ゴシック"/>
                          <a:cs typeface="游ゴシック"/>
                        </a:rPr>
                        <a:t>で</a:t>
                      </a:r>
                      <a:r>
                        <a:rPr sz="2000" b="1" spc="-15" dirty="0" err="1">
                          <a:latin typeface="游ゴシック"/>
                          <a:cs typeface="游ゴシック"/>
                        </a:rPr>
                        <a:t>一</a:t>
                      </a:r>
                      <a:r>
                        <a:rPr sz="2000" b="1" spc="5" dirty="0" err="1">
                          <a:latin typeface="游ゴシック"/>
                          <a:cs typeface="游ゴシック"/>
                        </a:rPr>
                        <a:t>般に</a:t>
                      </a:r>
                      <a:r>
                        <a:rPr sz="2000" b="1" spc="-20" dirty="0" err="1">
                          <a:latin typeface="游ゴシック"/>
                          <a:cs typeface="游ゴシック"/>
                        </a:rPr>
                        <a:t>公</a:t>
                      </a:r>
                      <a:r>
                        <a:rPr sz="2000" b="1" spc="5" dirty="0" err="1">
                          <a:latin typeface="游ゴシック"/>
                          <a:cs typeface="游ゴシック"/>
                        </a:rPr>
                        <a:t>表す</a:t>
                      </a:r>
                      <a:r>
                        <a:rPr sz="2000" b="1" spc="-20" dirty="0" err="1">
                          <a:latin typeface="游ゴシック"/>
                          <a:cs typeface="游ゴシック"/>
                        </a:rPr>
                        <a:t>る</a:t>
                      </a:r>
                      <a:r>
                        <a:rPr sz="2000" b="1" spc="5" dirty="0">
                          <a:latin typeface="游ゴシック"/>
                          <a:cs typeface="游ゴシック"/>
                        </a:rPr>
                        <a:t>。</a:t>
                      </a:r>
                      <a:r>
                        <a:rPr lang="ja-JP" altLang="en-US" sz="2000" b="1" spc="5" dirty="0">
                          <a:latin typeface="游ゴシック"/>
                          <a:cs typeface="游ゴシック"/>
                        </a:rPr>
                        <a:t>また、乙は、甲又は</a:t>
                      </a:r>
                      <a:r>
                        <a:rPr lang="en-US" altLang="ja-JP" sz="2000" b="1" spc="5" dirty="0">
                          <a:latin typeface="游ゴシック"/>
                          <a:cs typeface="游ゴシック"/>
                        </a:rPr>
                        <a:t>JANPIA</a:t>
                      </a:r>
                      <a:r>
                        <a:rPr lang="ja-JP" altLang="en-US" sz="2000" b="1" spc="5" dirty="0">
                          <a:latin typeface="游ゴシック"/>
                          <a:cs typeface="游ゴシック"/>
                        </a:rPr>
                        <a:t>の</a:t>
                      </a:r>
                      <a:r>
                        <a:rPr lang="en-US" altLang="ja-JP" sz="2000" b="1" spc="5" dirty="0">
                          <a:latin typeface="游ゴシック"/>
                          <a:cs typeface="游ゴシック"/>
                        </a:rPr>
                        <a:t>Web</a:t>
                      </a:r>
                      <a:r>
                        <a:rPr lang="ja-JP" altLang="en-US" sz="2000" b="1" spc="5" dirty="0">
                          <a:latin typeface="游ゴシック"/>
                          <a:cs typeface="游ゴシック"/>
                        </a:rPr>
                        <a:t>サイトで公表することに協力する。</a:t>
                      </a:r>
                      <a:endParaRPr sz="2000" dirty="0">
                        <a:latin typeface="游ゴシック"/>
                        <a:cs typeface="游ゴシック"/>
                      </a:endParaRPr>
                    </a:p>
                  </a:txBody>
                  <a:tcPr marL="0" marR="0" marT="2038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2000" dirty="0">
                        <a:latin typeface="Times New Roman"/>
                        <a:cs typeface="Times New Roman"/>
                      </a:endParaRPr>
                    </a:p>
                    <a:p>
                      <a:pPr>
                        <a:lnSpc>
                          <a:spcPct val="100000"/>
                        </a:lnSpc>
                        <a:spcBef>
                          <a:spcPts val="55"/>
                        </a:spcBef>
                      </a:pPr>
                      <a:endParaRPr sz="1650" dirty="0">
                        <a:latin typeface="Times New Roman"/>
                        <a:cs typeface="Times New Roman"/>
                      </a:endParaRPr>
                    </a:p>
                    <a:p>
                      <a:pPr marL="16510" marR="370840">
                        <a:lnSpc>
                          <a:spcPct val="100000"/>
                        </a:lnSpc>
                      </a:pPr>
                      <a:r>
                        <a:rPr sz="1800" b="1" dirty="0">
                          <a:latin typeface="游ゴシック"/>
                          <a:cs typeface="游ゴシック"/>
                        </a:rPr>
                        <a:t>業務規程23条 公募要領1</a:t>
                      </a:r>
                      <a:r>
                        <a:rPr lang="en-US" sz="1800" b="1" dirty="0">
                          <a:latin typeface="游ゴシック"/>
                          <a:cs typeface="游ゴシック"/>
                        </a:rPr>
                        <a:t>7</a:t>
                      </a:r>
                      <a:r>
                        <a:rPr lang="ja-JP" altLang="en-US" sz="1800" b="1" dirty="0">
                          <a:latin typeface="游ゴシック"/>
                          <a:cs typeface="游ゴシック"/>
                        </a:rPr>
                        <a:t>、</a:t>
                      </a:r>
                      <a:r>
                        <a:rPr lang="en-US" altLang="ja-JP" sz="1800" b="1" dirty="0">
                          <a:latin typeface="游ゴシック"/>
                          <a:cs typeface="游ゴシック"/>
                        </a:rPr>
                        <a:t>23</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0550" y="63830"/>
            <a:ext cx="3622675" cy="690574"/>
          </a:xfrm>
          <a:prstGeom prst="rect">
            <a:avLst/>
          </a:prstGeom>
        </p:spPr>
        <p:txBody>
          <a:bodyPr vert="horz" wrap="square" lIns="0" tIns="13335" rIns="0" bIns="0" rtlCol="0">
            <a:spAutoFit/>
          </a:bodyPr>
          <a:lstStyle/>
          <a:p>
            <a:pPr marL="12700">
              <a:lnSpc>
                <a:spcPct val="100000"/>
              </a:lnSpc>
              <a:spcBef>
                <a:spcPts val="105"/>
              </a:spcBef>
            </a:pPr>
            <a:r>
              <a:rPr sz="4400" b="1" dirty="0">
                <a:solidFill>
                  <a:srgbClr val="FFFFFF"/>
                </a:solidFill>
                <a:latin typeface="游ゴシック"/>
                <a:cs typeface="游ゴシック"/>
              </a:rPr>
              <a:t>４-</a:t>
            </a:r>
            <a:r>
              <a:rPr lang="ja-JP" altLang="en-US" sz="4400" b="1" dirty="0">
                <a:solidFill>
                  <a:srgbClr val="FFFFFF"/>
                </a:solidFill>
                <a:latin typeface="游ゴシック"/>
                <a:cs typeface="游ゴシック"/>
              </a:rPr>
              <a:t>④</a:t>
            </a:r>
            <a:r>
              <a:rPr sz="4400" b="1" dirty="0">
                <a:solidFill>
                  <a:srgbClr val="FFFFFF"/>
                </a:solidFill>
                <a:latin typeface="游ゴシック"/>
                <a:cs typeface="游ゴシック"/>
              </a:rPr>
              <a:t>．第</a:t>
            </a:r>
            <a:r>
              <a:rPr lang="ja-JP" altLang="en-US" sz="4400" b="1" dirty="0">
                <a:solidFill>
                  <a:srgbClr val="FFFFFF"/>
                </a:solidFill>
                <a:latin typeface="游ゴシック"/>
                <a:cs typeface="游ゴシック"/>
              </a:rPr>
              <a:t>４</a:t>
            </a:r>
            <a:r>
              <a:rPr sz="4400" b="1" dirty="0">
                <a:solidFill>
                  <a:srgbClr val="FFFFFF"/>
                </a:solidFill>
                <a:latin typeface="游ゴシック"/>
                <a:cs typeface="游ゴシック"/>
              </a:rPr>
              <a:t>章</a:t>
            </a:r>
            <a:endParaRPr sz="4400" dirty="0">
              <a:latin typeface="游ゴシック"/>
              <a:cs typeface="游ゴシック"/>
            </a:endParaRPr>
          </a:p>
        </p:txBody>
      </p:sp>
      <p:sp>
        <p:nvSpPr>
          <p:cNvPr id="3" name="object 3"/>
          <p:cNvSpPr txBox="1">
            <a:spLocks noGrp="1"/>
          </p:cNvSpPr>
          <p:nvPr>
            <p:ph type="title"/>
          </p:nvPr>
        </p:nvSpPr>
        <p:spPr>
          <a:xfrm>
            <a:off x="4542535" y="63830"/>
            <a:ext cx="2263140" cy="690574"/>
          </a:xfrm>
          <a:prstGeom prst="rect">
            <a:avLst/>
          </a:prstGeom>
        </p:spPr>
        <p:txBody>
          <a:bodyPr vert="horz" wrap="square" lIns="0" tIns="13335" rIns="0" bIns="0" rtlCol="0">
            <a:spAutoFit/>
          </a:bodyPr>
          <a:lstStyle/>
          <a:p>
            <a:pPr marL="12700">
              <a:lnSpc>
                <a:spcPct val="100000"/>
              </a:lnSpc>
              <a:spcBef>
                <a:spcPts val="105"/>
              </a:spcBef>
            </a:pPr>
            <a:r>
              <a:rPr lang="ja-JP" altLang="en-US" sz="4400" dirty="0"/>
              <a:t>成果</a:t>
            </a:r>
            <a:r>
              <a:rPr sz="4400" dirty="0" err="1"/>
              <a:t>評価</a:t>
            </a:r>
            <a:endParaRPr sz="4400" dirty="0"/>
          </a:p>
        </p:txBody>
      </p:sp>
      <p:graphicFrame>
        <p:nvGraphicFramePr>
          <p:cNvPr id="4" name="object 4"/>
          <p:cNvGraphicFramePr>
            <a:graphicFrameLocks noGrp="1"/>
          </p:cNvGraphicFramePr>
          <p:nvPr>
            <p:extLst>
              <p:ext uri="{D42A27DB-BD31-4B8C-83A1-F6EECF244321}">
                <p14:modId xmlns:p14="http://schemas.microsoft.com/office/powerpoint/2010/main" val="3056474892"/>
              </p:ext>
            </p:extLst>
          </p:nvPr>
        </p:nvGraphicFramePr>
        <p:xfrm>
          <a:off x="305384" y="1614677"/>
          <a:ext cx="11484608" cy="2299842"/>
        </p:xfrm>
        <a:graphic>
          <a:graphicData uri="http://schemas.openxmlformats.org/drawingml/2006/table">
            <a:tbl>
              <a:tblPr firstRow="1" bandRow="1">
                <a:tableStyleId>{2D5ABB26-0587-4C30-8999-92F81FD0307C}</a:tableStyleId>
              </a:tblPr>
              <a:tblGrid>
                <a:gridCol w="2431415">
                  <a:extLst>
                    <a:ext uri="{9D8B030D-6E8A-4147-A177-3AD203B41FA5}">
                      <a16:colId xmlns:a16="http://schemas.microsoft.com/office/drawing/2014/main" val="20000"/>
                    </a:ext>
                  </a:extLst>
                </a:gridCol>
                <a:gridCol w="6864984">
                  <a:extLst>
                    <a:ext uri="{9D8B030D-6E8A-4147-A177-3AD203B41FA5}">
                      <a16:colId xmlns:a16="http://schemas.microsoft.com/office/drawing/2014/main" val="20001"/>
                    </a:ext>
                  </a:extLst>
                </a:gridCol>
                <a:gridCol w="2188209">
                  <a:extLst>
                    <a:ext uri="{9D8B030D-6E8A-4147-A177-3AD203B41FA5}">
                      <a16:colId xmlns:a16="http://schemas.microsoft.com/office/drawing/2014/main" val="20002"/>
                    </a:ext>
                  </a:extLst>
                </a:gridCol>
              </a:tblGrid>
              <a:tr h="513714">
                <a:tc>
                  <a:txBody>
                    <a:bodyPr/>
                    <a:lstStyle/>
                    <a:p>
                      <a:pPr algn="ctr">
                        <a:lnSpc>
                          <a:spcPct val="100000"/>
                        </a:lnSpc>
                        <a:spcBef>
                          <a:spcPts val="805"/>
                        </a:spcBef>
                      </a:pPr>
                      <a:r>
                        <a:rPr sz="2000" b="1" dirty="0">
                          <a:solidFill>
                            <a:srgbClr val="FFFFFF"/>
                          </a:solidFill>
                          <a:latin typeface="游ゴシック"/>
                          <a:cs typeface="游ゴシック"/>
                        </a:rPr>
                        <a:t>条項</a:t>
                      </a:r>
                      <a:endParaRPr sz="2000" dirty="0">
                        <a:latin typeface="游ゴシック"/>
                        <a:cs typeface="游ゴシック"/>
                      </a:endParaRPr>
                    </a:p>
                  </a:txBody>
                  <a:tcPr marL="0" marR="0" marT="1022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905" algn="ctr">
                        <a:lnSpc>
                          <a:spcPct val="100000"/>
                        </a:lnSpc>
                        <a:spcBef>
                          <a:spcPts val="805"/>
                        </a:spcBef>
                      </a:pPr>
                      <a:r>
                        <a:rPr sz="2000" b="1" dirty="0">
                          <a:solidFill>
                            <a:srgbClr val="FFFFFF"/>
                          </a:solidFill>
                          <a:latin typeface="游ゴシック"/>
                          <a:cs typeface="游ゴシック"/>
                        </a:rPr>
                        <a:t>概要</a:t>
                      </a:r>
                      <a:endParaRPr sz="2000">
                        <a:latin typeface="游ゴシック"/>
                        <a:cs typeface="游ゴシック"/>
                      </a:endParaRPr>
                    </a:p>
                  </a:txBody>
                  <a:tcPr marL="0" marR="0" marT="1022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713740">
                        <a:lnSpc>
                          <a:spcPct val="100000"/>
                        </a:lnSpc>
                        <a:spcBef>
                          <a:spcPts val="805"/>
                        </a:spcBef>
                      </a:pPr>
                      <a:r>
                        <a:rPr sz="2000" b="1" dirty="0">
                          <a:solidFill>
                            <a:srgbClr val="FFFFFF"/>
                          </a:solidFill>
                          <a:latin typeface="游ゴシック"/>
                          <a:cs typeface="游ゴシック"/>
                        </a:rPr>
                        <a:t>参照元</a:t>
                      </a:r>
                      <a:endParaRPr sz="2000">
                        <a:latin typeface="游ゴシック"/>
                        <a:cs typeface="游ゴシック"/>
                      </a:endParaRPr>
                    </a:p>
                  </a:txBody>
                  <a:tcPr marL="0" marR="0" marT="10223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1786128">
                <a:tc>
                  <a:txBody>
                    <a:bodyPr/>
                    <a:lstStyle/>
                    <a:p>
                      <a:pPr>
                        <a:lnSpc>
                          <a:spcPct val="100000"/>
                        </a:lnSpc>
                      </a:pPr>
                      <a:endParaRPr sz="2200" dirty="0">
                        <a:latin typeface="Times New Roman"/>
                        <a:cs typeface="Times New Roman"/>
                      </a:endParaRPr>
                    </a:p>
                    <a:p>
                      <a:pPr>
                        <a:lnSpc>
                          <a:spcPct val="100000"/>
                        </a:lnSpc>
                        <a:spcBef>
                          <a:spcPts val="10"/>
                        </a:spcBef>
                      </a:pPr>
                      <a:endParaRPr sz="2850" dirty="0">
                        <a:latin typeface="游ゴシック" panose="020B0400000000000000" pitchFamily="50" charset="-128"/>
                        <a:ea typeface="游ゴシック" panose="020B0400000000000000" pitchFamily="50" charset="-128"/>
                        <a:cs typeface="Times New Roman"/>
                      </a:endParaRPr>
                    </a:p>
                    <a:p>
                      <a:pPr marR="45720" algn="ctr">
                        <a:lnSpc>
                          <a:spcPct val="100000"/>
                        </a:lnSpc>
                      </a:pPr>
                      <a:r>
                        <a:rPr sz="2000" b="1" dirty="0">
                          <a:latin typeface="游ゴシック"/>
                          <a:cs typeface="游ゴシック"/>
                        </a:rPr>
                        <a:t>第</a:t>
                      </a:r>
                      <a:r>
                        <a:rPr lang="en-US" sz="2000" b="1" dirty="0">
                          <a:latin typeface="游ゴシック"/>
                          <a:cs typeface="游ゴシック"/>
                        </a:rPr>
                        <a:t>16</a:t>
                      </a:r>
                      <a:r>
                        <a:rPr sz="2000" b="1" spc="-5" dirty="0">
                          <a:latin typeface="游ゴシック"/>
                          <a:cs typeface="游ゴシック"/>
                        </a:rPr>
                        <a:t>条（成果評価）</a:t>
                      </a:r>
                      <a:endParaRPr sz="20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24765" marR="221615" algn="just">
                        <a:lnSpc>
                          <a:spcPct val="100000"/>
                        </a:lnSpc>
                        <a:spcBef>
                          <a:spcPts val="1015"/>
                        </a:spcBef>
                      </a:pPr>
                      <a:r>
                        <a:rPr sz="2000" b="1" dirty="0" err="1">
                          <a:highlight>
                            <a:srgbClr val="FFFF00"/>
                          </a:highlight>
                          <a:latin typeface="游ゴシック"/>
                          <a:cs typeface="游ゴシック"/>
                        </a:rPr>
                        <a:t>乙は事業計画</a:t>
                      </a:r>
                      <a:r>
                        <a:rPr lang="ja-JP" altLang="en-US" sz="2000" b="1" dirty="0">
                          <a:highlight>
                            <a:srgbClr val="FFFF00"/>
                          </a:highlight>
                          <a:latin typeface="游ゴシック"/>
                          <a:cs typeface="游ゴシック"/>
                        </a:rPr>
                        <a:t>及び</a:t>
                      </a:r>
                      <a:r>
                        <a:rPr sz="2000" b="1" dirty="0" err="1">
                          <a:highlight>
                            <a:srgbClr val="FFFF00"/>
                          </a:highlight>
                          <a:latin typeface="游ゴシック"/>
                          <a:cs typeface="游ゴシック"/>
                        </a:rPr>
                        <a:t>評価計</a:t>
                      </a:r>
                      <a:r>
                        <a:rPr sz="2000" b="1" spc="-15" dirty="0" err="1">
                          <a:highlight>
                            <a:srgbClr val="FFFF00"/>
                          </a:highlight>
                          <a:latin typeface="游ゴシック"/>
                          <a:cs typeface="游ゴシック"/>
                        </a:rPr>
                        <a:t>画</a:t>
                      </a:r>
                      <a:r>
                        <a:rPr sz="2000" b="1" dirty="0" err="1">
                          <a:highlight>
                            <a:srgbClr val="FFFF00"/>
                          </a:highlight>
                          <a:latin typeface="游ゴシック"/>
                          <a:cs typeface="游ゴシック"/>
                        </a:rPr>
                        <a:t>に基</a:t>
                      </a:r>
                      <a:r>
                        <a:rPr sz="2000" b="1" spc="-15" dirty="0" err="1">
                          <a:highlight>
                            <a:srgbClr val="FFFF00"/>
                          </a:highlight>
                          <a:latin typeface="游ゴシック"/>
                          <a:cs typeface="游ゴシック"/>
                        </a:rPr>
                        <a:t>づ</a:t>
                      </a:r>
                      <a:r>
                        <a:rPr sz="2000" b="1" spc="5" dirty="0" err="1">
                          <a:highlight>
                            <a:srgbClr val="FFFF00"/>
                          </a:highlight>
                          <a:latin typeface="游ゴシック"/>
                          <a:cs typeface="游ゴシック"/>
                        </a:rPr>
                        <a:t>き</a:t>
                      </a:r>
                      <a:r>
                        <a:rPr lang="ja-JP" altLang="en-US" sz="2000" b="1" spc="5" dirty="0">
                          <a:highlight>
                            <a:srgbClr val="FFFF00"/>
                          </a:highlight>
                          <a:latin typeface="游ゴシック"/>
                          <a:cs typeface="游ゴシック"/>
                        </a:rPr>
                        <a:t>、</a:t>
                      </a:r>
                      <a:r>
                        <a:rPr sz="2000" b="1" u="sng" dirty="0" err="1">
                          <a:highlight>
                            <a:srgbClr val="FFFF00"/>
                          </a:highlight>
                          <a:uFill>
                            <a:solidFill>
                              <a:srgbClr val="000000"/>
                            </a:solidFill>
                          </a:uFill>
                          <a:latin typeface="游ゴシック"/>
                          <a:cs typeface="游ゴシック"/>
                        </a:rPr>
                        <a:t>事</a:t>
                      </a:r>
                      <a:r>
                        <a:rPr sz="2000" b="1" u="sng" spc="-15" dirty="0" err="1">
                          <a:highlight>
                            <a:srgbClr val="FFFF00"/>
                          </a:highlight>
                          <a:uFill>
                            <a:solidFill>
                              <a:srgbClr val="000000"/>
                            </a:solidFill>
                          </a:uFill>
                          <a:latin typeface="游ゴシック"/>
                          <a:cs typeface="游ゴシック"/>
                        </a:rPr>
                        <a:t>前</a:t>
                      </a:r>
                      <a:r>
                        <a:rPr sz="2000" b="1" u="sng" dirty="0" err="1">
                          <a:highlight>
                            <a:srgbClr val="FFFF00"/>
                          </a:highlight>
                          <a:uFill>
                            <a:solidFill>
                              <a:srgbClr val="000000"/>
                            </a:solidFill>
                          </a:uFill>
                          <a:latin typeface="游ゴシック"/>
                          <a:cs typeface="游ゴシック"/>
                        </a:rPr>
                        <a:t>評価</a:t>
                      </a:r>
                      <a:r>
                        <a:rPr sz="2000" b="1" u="sng" spc="-15" dirty="0">
                          <a:highlight>
                            <a:srgbClr val="FFFF00"/>
                          </a:highlight>
                          <a:uFill>
                            <a:solidFill>
                              <a:srgbClr val="000000"/>
                            </a:solidFill>
                          </a:uFill>
                          <a:latin typeface="游ゴシック"/>
                          <a:cs typeface="游ゴシック"/>
                        </a:rPr>
                        <a:t>、</a:t>
                      </a:r>
                      <a:r>
                        <a:rPr lang="ja-JP" altLang="en-US" sz="2000" b="1" u="sng" spc="-15" dirty="0">
                          <a:highlight>
                            <a:srgbClr val="FFFF00"/>
                          </a:highlight>
                          <a:uFill>
                            <a:solidFill>
                              <a:srgbClr val="000000"/>
                            </a:solidFill>
                          </a:uFill>
                          <a:latin typeface="游ゴシック"/>
                          <a:cs typeface="游ゴシック"/>
                        </a:rPr>
                        <a:t>中間評価、</a:t>
                      </a:r>
                      <a:r>
                        <a:rPr sz="2000" b="1" u="sng" dirty="0" err="1">
                          <a:highlight>
                            <a:srgbClr val="FFFF00"/>
                          </a:highlight>
                          <a:uFill>
                            <a:solidFill>
                              <a:srgbClr val="000000"/>
                            </a:solidFill>
                          </a:uFill>
                          <a:latin typeface="游ゴシック"/>
                          <a:cs typeface="游ゴシック"/>
                        </a:rPr>
                        <a:t>事後</a:t>
                      </a:r>
                      <a:r>
                        <a:rPr sz="2000" b="1" u="sng" spc="-15" dirty="0" err="1">
                          <a:highlight>
                            <a:srgbClr val="FFFF00"/>
                          </a:highlight>
                          <a:uFill>
                            <a:solidFill>
                              <a:srgbClr val="000000"/>
                            </a:solidFill>
                          </a:uFill>
                          <a:latin typeface="游ゴシック"/>
                          <a:cs typeface="游ゴシック"/>
                        </a:rPr>
                        <a:t>評</a:t>
                      </a:r>
                      <a:r>
                        <a:rPr sz="2000" b="1" u="sng" dirty="0" err="1">
                          <a:highlight>
                            <a:srgbClr val="FFFF00"/>
                          </a:highlight>
                          <a:uFill>
                            <a:solidFill>
                              <a:srgbClr val="000000"/>
                            </a:solidFill>
                          </a:uFill>
                          <a:latin typeface="游ゴシック"/>
                          <a:cs typeface="游ゴシック"/>
                        </a:rPr>
                        <a:t>価</a:t>
                      </a:r>
                      <a:r>
                        <a:rPr sz="2000" b="1" dirty="0" err="1">
                          <a:highlight>
                            <a:srgbClr val="FFFF00"/>
                          </a:highlight>
                          <a:latin typeface="游ゴシック"/>
                          <a:cs typeface="游ゴシック"/>
                        </a:rPr>
                        <a:t>を行う。</a:t>
                      </a:r>
                      <a:r>
                        <a:rPr sz="2000" b="1" u="sng" dirty="0" err="1">
                          <a:uFill>
                            <a:solidFill>
                              <a:srgbClr val="000000"/>
                            </a:solidFill>
                          </a:uFill>
                          <a:latin typeface="游ゴシック"/>
                          <a:cs typeface="游ゴシック"/>
                        </a:rPr>
                        <a:t>甲は第三者評価、</a:t>
                      </a:r>
                      <a:r>
                        <a:rPr sz="2000" b="1" u="sng" spc="-15" dirty="0" err="1">
                          <a:uFill>
                            <a:solidFill>
                              <a:srgbClr val="000000"/>
                            </a:solidFill>
                          </a:uFill>
                          <a:latin typeface="游ゴシック"/>
                          <a:cs typeface="游ゴシック"/>
                        </a:rPr>
                        <a:t>外</a:t>
                      </a:r>
                      <a:r>
                        <a:rPr sz="2000" b="1" u="sng" dirty="0" err="1">
                          <a:uFill>
                            <a:solidFill>
                              <a:srgbClr val="000000"/>
                            </a:solidFill>
                          </a:uFill>
                          <a:latin typeface="游ゴシック"/>
                          <a:cs typeface="游ゴシック"/>
                        </a:rPr>
                        <a:t>部評</a:t>
                      </a:r>
                      <a:r>
                        <a:rPr sz="2000" b="1" u="sng" spc="-15" dirty="0" err="1">
                          <a:uFill>
                            <a:solidFill>
                              <a:srgbClr val="000000"/>
                            </a:solidFill>
                          </a:uFill>
                          <a:latin typeface="游ゴシック"/>
                          <a:cs typeface="游ゴシック"/>
                        </a:rPr>
                        <a:t>価</a:t>
                      </a:r>
                      <a:r>
                        <a:rPr sz="2000" b="1" u="sng" dirty="0" err="1">
                          <a:uFill>
                            <a:solidFill>
                              <a:srgbClr val="000000"/>
                            </a:solidFill>
                          </a:uFill>
                          <a:latin typeface="游ゴシック"/>
                          <a:cs typeface="游ゴシック"/>
                        </a:rPr>
                        <a:t>の対</a:t>
                      </a:r>
                      <a:r>
                        <a:rPr sz="2000" b="1" u="sng" spc="-15" dirty="0" err="1">
                          <a:uFill>
                            <a:solidFill>
                              <a:srgbClr val="000000"/>
                            </a:solidFill>
                          </a:uFill>
                          <a:latin typeface="游ゴシック"/>
                          <a:cs typeface="游ゴシック"/>
                        </a:rPr>
                        <a:t>象</a:t>
                      </a:r>
                      <a:r>
                        <a:rPr lang="ja-JP" altLang="en-US" sz="2000" b="1" u="sng" spc="-15" dirty="0">
                          <a:uFill>
                            <a:solidFill>
                              <a:srgbClr val="000000"/>
                            </a:solidFill>
                          </a:uFill>
                          <a:latin typeface="游ゴシック"/>
                          <a:cs typeface="游ゴシック"/>
                        </a:rPr>
                        <a:t>とすべきと判断した場合、</a:t>
                      </a:r>
                      <a:r>
                        <a:rPr lang="en-US" altLang="ja-JP" sz="2000" b="1" u="sng" spc="-15" dirty="0">
                          <a:uFill>
                            <a:solidFill>
                              <a:srgbClr val="000000"/>
                            </a:solidFill>
                          </a:uFill>
                          <a:latin typeface="游ゴシック"/>
                          <a:cs typeface="游ゴシック"/>
                        </a:rPr>
                        <a:t>JANPIA</a:t>
                      </a:r>
                      <a:r>
                        <a:rPr lang="ja-JP" altLang="en-US" sz="2000" b="1" u="sng" spc="-15" dirty="0">
                          <a:uFill>
                            <a:solidFill>
                              <a:srgbClr val="000000"/>
                            </a:solidFill>
                          </a:uFill>
                          <a:latin typeface="游ゴシック"/>
                          <a:cs typeface="游ゴシック"/>
                        </a:rPr>
                        <a:t>と乙の三者で協議して</a:t>
                      </a:r>
                      <a:r>
                        <a:rPr sz="2000" b="1" u="sng" dirty="0" err="1">
                          <a:uFill>
                            <a:solidFill>
                              <a:srgbClr val="000000"/>
                            </a:solidFill>
                          </a:uFill>
                          <a:latin typeface="游ゴシック"/>
                          <a:cs typeface="游ゴシック"/>
                        </a:rPr>
                        <a:t>決</a:t>
                      </a:r>
                      <a:r>
                        <a:rPr sz="2000" b="1" u="sng" spc="-15" dirty="0" err="1">
                          <a:uFill>
                            <a:solidFill>
                              <a:srgbClr val="000000"/>
                            </a:solidFill>
                          </a:uFill>
                          <a:latin typeface="游ゴシック"/>
                          <a:cs typeface="游ゴシック"/>
                        </a:rPr>
                        <a:t>定</a:t>
                      </a:r>
                      <a:r>
                        <a:rPr lang="ja-JP" altLang="en-US" sz="2000" b="1" u="sng" spc="-15" dirty="0">
                          <a:uFill>
                            <a:solidFill>
                              <a:srgbClr val="000000"/>
                            </a:solidFill>
                          </a:uFill>
                          <a:latin typeface="游ゴシック"/>
                          <a:cs typeface="游ゴシック"/>
                        </a:rPr>
                        <a:t>する。</a:t>
                      </a:r>
                      <a:endParaRPr sz="2000" dirty="0">
                        <a:latin typeface="游ゴシック"/>
                        <a:cs typeface="游ゴシック"/>
                      </a:endParaRPr>
                    </a:p>
                    <a:p>
                      <a:pPr marL="24765" marR="222885">
                        <a:lnSpc>
                          <a:spcPct val="100000"/>
                        </a:lnSpc>
                        <a:spcBef>
                          <a:spcPts val="5"/>
                        </a:spcBef>
                      </a:pPr>
                      <a:r>
                        <a:rPr sz="2000" b="1" u="sng" dirty="0">
                          <a:uFill>
                            <a:solidFill>
                              <a:srgbClr val="000000"/>
                            </a:solidFill>
                          </a:uFill>
                          <a:latin typeface="游ゴシック"/>
                          <a:cs typeface="游ゴシック"/>
                        </a:rPr>
                        <a:t>乙</a:t>
                      </a:r>
                      <a:r>
                        <a:rPr lang="ja-JP" altLang="en-US" sz="2000" b="1" u="sng" dirty="0">
                          <a:uFill>
                            <a:solidFill>
                              <a:srgbClr val="000000"/>
                            </a:solidFill>
                          </a:uFill>
                          <a:latin typeface="游ゴシック"/>
                          <a:cs typeface="游ゴシック"/>
                        </a:rPr>
                        <a:t>は乙の活動内容を</a:t>
                      </a:r>
                      <a:r>
                        <a:rPr sz="2000" b="1" u="sng" dirty="0" err="1">
                          <a:uFill>
                            <a:solidFill>
                              <a:srgbClr val="000000"/>
                            </a:solidFill>
                          </a:uFill>
                          <a:latin typeface="游ゴシック"/>
                          <a:cs typeface="游ゴシック"/>
                        </a:rPr>
                        <a:t>自己</a:t>
                      </a:r>
                      <a:r>
                        <a:rPr sz="2000" b="1" u="sng" spc="-15" dirty="0" err="1">
                          <a:uFill>
                            <a:solidFill>
                              <a:srgbClr val="000000"/>
                            </a:solidFill>
                          </a:uFill>
                          <a:latin typeface="游ゴシック"/>
                          <a:cs typeface="游ゴシック"/>
                        </a:rPr>
                        <a:t>評</a:t>
                      </a:r>
                      <a:r>
                        <a:rPr sz="2000" b="1" u="sng" dirty="0" err="1">
                          <a:uFill>
                            <a:solidFill>
                              <a:srgbClr val="000000"/>
                            </a:solidFill>
                          </a:uFill>
                          <a:latin typeface="游ゴシック"/>
                          <a:cs typeface="游ゴシック"/>
                        </a:rPr>
                        <a:t>価し</a:t>
                      </a:r>
                      <a:r>
                        <a:rPr sz="2000" b="1" u="sng" spc="-15" dirty="0" err="1">
                          <a:uFill>
                            <a:solidFill>
                              <a:srgbClr val="000000"/>
                            </a:solidFill>
                          </a:uFill>
                          <a:latin typeface="游ゴシック"/>
                          <a:cs typeface="游ゴシック"/>
                        </a:rPr>
                        <a:t>て</a:t>
                      </a:r>
                      <a:r>
                        <a:rPr lang="ja-JP" altLang="en-US" sz="2000" b="1" u="sng" spc="-15" dirty="0">
                          <a:uFill>
                            <a:solidFill>
                              <a:srgbClr val="000000"/>
                            </a:solidFill>
                          </a:uFill>
                          <a:latin typeface="游ゴシック"/>
                          <a:cs typeface="游ゴシック"/>
                        </a:rPr>
                        <a:t>報告書にまとめ甲に提出し、システム上で</a:t>
                      </a:r>
                      <a:r>
                        <a:rPr sz="2000" b="1" u="sng" dirty="0" err="1">
                          <a:uFill>
                            <a:solidFill>
                              <a:srgbClr val="000000"/>
                            </a:solidFill>
                          </a:uFill>
                          <a:latin typeface="游ゴシック"/>
                          <a:cs typeface="游ゴシック"/>
                        </a:rPr>
                        <a:t>公表</a:t>
                      </a:r>
                      <a:r>
                        <a:rPr sz="2000" b="1" u="sng" spc="-15" dirty="0" err="1">
                          <a:uFill>
                            <a:solidFill>
                              <a:srgbClr val="000000"/>
                            </a:solidFill>
                          </a:uFill>
                          <a:latin typeface="游ゴシック"/>
                          <a:cs typeface="游ゴシック"/>
                        </a:rPr>
                        <a:t>す</a:t>
                      </a:r>
                      <a:r>
                        <a:rPr sz="2000" b="1" u="sng" dirty="0" err="1">
                          <a:uFill>
                            <a:solidFill>
                              <a:srgbClr val="000000"/>
                            </a:solidFill>
                          </a:uFill>
                          <a:latin typeface="游ゴシック"/>
                          <a:cs typeface="游ゴシック"/>
                        </a:rPr>
                        <a:t>る</a:t>
                      </a:r>
                      <a:r>
                        <a:rPr sz="2000" b="1" u="sng" dirty="0">
                          <a:uFill>
                            <a:solidFill>
                              <a:srgbClr val="000000"/>
                            </a:solidFill>
                          </a:uFill>
                          <a:latin typeface="游ゴシック"/>
                          <a:cs typeface="游ゴシック"/>
                        </a:rPr>
                        <a:t>。</a:t>
                      </a:r>
                      <a:endParaRPr sz="2000" dirty="0">
                        <a:latin typeface="游ゴシック"/>
                        <a:cs typeface="游ゴシック"/>
                      </a:endParaRPr>
                    </a:p>
                  </a:txBody>
                  <a:tcPr marL="0" marR="0" marT="128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2200" dirty="0">
                        <a:latin typeface="Times New Roman"/>
                        <a:cs typeface="Times New Roman"/>
                      </a:endParaRPr>
                    </a:p>
                    <a:p>
                      <a:pPr>
                        <a:lnSpc>
                          <a:spcPct val="100000"/>
                        </a:lnSpc>
                        <a:spcBef>
                          <a:spcPts val="15"/>
                        </a:spcBef>
                      </a:pPr>
                      <a:endParaRPr sz="1800" dirty="0">
                        <a:latin typeface="Times New Roman"/>
                        <a:cs typeface="Times New Roman"/>
                      </a:endParaRPr>
                    </a:p>
                    <a:p>
                      <a:pPr marL="25400">
                        <a:lnSpc>
                          <a:spcPct val="100000"/>
                        </a:lnSpc>
                      </a:pPr>
                      <a:r>
                        <a:rPr sz="2000" b="1" spc="-5" dirty="0">
                          <a:latin typeface="游ゴシック"/>
                          <a:cs typeface="游ゴシック"/>
                        </a:rPr>
                        <a:t>基本方針</a:t>
                      </a:r>
                      <a:r>
                        <a:rPr sz="2000" b="1" dirty="0">
                          <a:latin typeface="游ゴシック"/>
                          <a:cs typeface="游ゴシック"/>
                        </a:rPr>
                        <a:t>P.</a:t>
                      </a:r>
                      <a:r>
                        <a:rPr sz="2000" b="1" spc="5" dirty="0">
                          <a:latin typeface="游ゴシック"/>
                          <a:cs typeface="游ゴシック"/>
                        </a:rPr>
                        <a:t>3</a:t>
                      </a:r>
                      <a:r>
                        <a:rPr sz="2000" b="1" dirty="0">
                          <a:latin typeface="游ゴシック"/>
                          <a:cs typeface="游ゴシック"/>
                        </a:rPr>
                        <a:t>0</a:t>
                      </a:r>
                      <a:endParaRPr sz="2000" dirty="0">
                        <a:latin typeface="游ゴシック"/>
                        <a:cs typeface="游ゴシック"/>
                      </a:endParaRPr>
                    </a:p>
                    <a:p>
                      <a:pPr marL="25400">
                        <a:lnSpc>
                          <a:spcPct val="100000"/>
                        </a:lnSpc>
                        <a:spcBef>
                          <a:spcPts val="5"/>
                        </a:spcBef>
                      </a:pPr>
                      <a:r>
                        <a:rPr sz="2000" b="1" dirty="0">
                          <a:latin typeface="游ゴシック"/>
                          <a:cs typeface="游ゴシック"/>
                        </a:rPr>
                        <a:t>公募要領15</a:t>
                      </a:r>
                      <a:endParaRPr sz="20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bl>
          </a:graphicData>
        </a:graphic>
      </p:graphicFrame>
      <p:pic>
        <p:nvPicPr>
          <p:cNvPr id="5" name="object 5"/>
          <p:cNvPicPr/>
          <p:nvPr/>
        </p:nvPicPr>
        <p:blipFill>
          <a:blip r:embed="rId2" cstate="print"/>
          <a:stretch>
            <a:fillRect/>
          </a:stretch>
        </p:blipFill>
        <p:spPr>
          <a:xfrm>
            <a:off x="9019031" y="3921252"/>
            <a:ext cx="2538983" cy="2538984"/>
          </a:xfrm>
          <a:prstGeom prst="rect">
            <a:avLst/>
          </a:prstGeom>
        </p:spPr>
      </p:pic>
      <p:sp>
        <p:nvSpPr>
          <p:cNvPr id="6" name="object 6"/>
          <p:cNvSpPr txBox="1">
            <a:spLocks noGrp="1"/>
          </p:cNvSpPr>
          <p:nvPr>
            <p:ph type="sldNum" sz="quarter" idx="7"/>
          </p:nvPr>
        </p:nvSpPr>
        <p:spPr>
          <a:prstGeom prst="rect">
            <a:avLst/>
          </a:prstGeom>
        </p:spPr>
        <p:txBody>
          <a:bodyPr vert="horz" wrap="square" lIns="0" tIns="8890" rIns="0" bIns="0" rtlCol="0">
            <a:spAutoFit/>
          </a:bodyPr>
          <a:lstStyle/>
          <a:p>
            <a:pPr marL="135255">
              <a:lnSpc>
                <a:spcPct val="100000"/>
              </a:lnSpc>
              <a:spcBef>
                <a:spcPts val="70"/>
              </a:spcBef>
            </a:pPr>
            <a:fld id="{81D60167-4931-47E6-BA6A-407CBD079E47}" type="slidenum">
              <a:rPr dirty="0"/>
              <a:t>11</a:t>
            </a:fld>
            <a:endParaRPr dirty="0"/>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83870" y="131825"/>
            <a:ext cx="3580129" cy="635000"/>
          </a:xfrm>
          <a:prstGeom prst="rect">
            <a:avLst/>
          </a:prstGeom>
        </p:spPr>
        <p:txBody>
          <a:bodyPr vert="horz" wrap="square" lIns="0" tIns="12065" rIns="0" bIns="0" rtlCol="0">
            <a:spAutoFit/>
          </a:bodyPr>
          <a:lstStyle/>
          <a:p>
            <a:pPr marL="12700">
              <a:lnSpc>
                <a:spcPct val="100000"/>
              </a:lnSpc>
              <a:spcBef>
                <a:spcPts val="95"/>
              </a:spcBef>
            </a:pPr>
            <a:r>
              <a:rPr sz="4000" b="1" spc="-5" dirty="0">
                <a:solidFill>
                  <a:srgbClr val="FFFFFF"/>
                </a:solidFill>
                <a:latin typeface="游ゴシック"/>
                <a:cs typeface="游ゴシック"/>
              </a:rPr>
              <a:t>４－</a:t>
            </a:r>
            <a:r>
              <a:rPr lang="ja-JP" altLang="en-US" sz="4000" b="1" spc="-5" dirty="0">
                <a:solidFill>
                  <a:srgbClr val="FFFFFF"/>
                </a:solidFill>
                <a:latin typeface="游ゴシック"/>
                <a:cs typeface="游ゴシック"/>
              </a:rPr>
              <a:t>⑤</a:t>
            </a:r>
            <a:r>
              <a:rPr sz="4000" b="1" spc="-5" dirty="0">
                <a:solidFill>
                  <a:srgbClr val="FFFFFF"/>
                </a:solidFill>
                <a:latin typeface="游ゴシック"/>
                <a:cs typeface="游ゴシック"/>
              </a:rPr>
              <a:t>．第６章</a:t>
            </a:r>
            <a:endParaRPr sz="4000" dirty="0">
              <a:latin typeface="游ゴシック"/>
              <a:cs typeface="游ゴシック"/>
            </a:endParaRPr>
          </a:p>
        </p:txBody>
      </p:sp>
      <p:sp>
        <p:nvSpPr>
          <p:cNvPr id="5" name="object 5"/>
          <p:cNvSpPr txBox="1">
            <a:spLocks noGrp="1"/>
          </p:cNvSpPr>
          <p:nvPr>
            <p:ph type="sldNum" sz="quarter" idx="7"/>
          </p:nvPr>
        </p:nvSpPr>
        <p:spPr>
          <a:prstGeom prst="rect">
            <a:avLst/>
          </a:prstGeom>
        </p:spPr>
        <p:txBody>
          <a:bodyPr vert="horz" wrap="square" lIns="0" tIns="8890" rIns="0" bIns="0" rtlCol="0">
            <a:spAutoFit/>
          </a:bodyPr>
          <a:lstStyle/>
          <a:p>
            <a:pPr marL="135255">
              <a:lnSpc>
                <a:spcPct val="100000"/>
              </a:lnSpc>
              <a:spcBef>
                <a:spcPts val="70"/>
              </a:spcBef>
            </a:pPr>
            <a:fld id="{81D60167-4931-47E6-BA6A-407CBD079E47}" type="slidenum">
              <a:rPr dirty="0"/>
              <a:t>12</a:t>
            </a:fld>
            <a:endParaRPr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3" name="object 3"/>
          <p:cNvSpPr txBox="1">
            <a:spLocks noGrp="1"/>
          </p:cNvSpPr>
          <p:nvPr>
            <p:ph type="title"/>
          </p:nvPr>
        </p:nvSpPr>
        <p:spPr>
          <a:xfrm>
            <a:off x="4348988" y="131825"/>
            <a:ext cx="5100320" cy="635000"/>
          </a:xfrm>
          <a:prstGeom prst="rect">
            <a:avLst/>
          </a:prstGeom>
        </p:spPr>
        <p:txBody>
          <a:bodyPr vert="horz" wrap="square" lIns="0" tIns="12065" rIns="0" bIns="0" rtlCol="0">
            <a:spAutoFit/>
          </a:bodyPr>
          <a:lstStyle/>
          <a:p>
            <a:pPr marL="12700">
              <a:lnSpc>
                <a:spcPct val="100000"/>
              </a:lnSpc>
              <a:spcBef>
                <a:spcPts val="95"/>
              </a:spcBef>
            </a:pPr>
            <a:r>
              <a:rPr sz="4000" spc="-5" dirty="0"/>
              <a:t>監督・選定取り消し等</a:t>
            </a:r>
            <a:endParaRPr sz="4000" dirty="0"/>
          </a:p>
        </p:txBody>
      </p:sp>
      <p:graphicFrame>
        <p:nvGraphicFramePr>
          <p:cNvPr id="4" name="object 4"/>
          <p:cNvGraphicFramePr>
            <a:graphicFrameLocks noGrp="1"/>
          </p:cNvGraphicFramePr>
          <p:nvPr>
            <p:extLst>
              <p:ext uri="{D42A27DB-BD31-4B8C-83A1-F6EECF244321}">
                <p14:modId xmlns:p14="http://schemas.microsoft.com/office/powerpoint/2010/main" val="327731269"/>
              </p:ext>
            </p:extLst>
          </p:nvPr>
        </p:nvGraphicFramePr>
        <p:xfrm>
          <a:off x="198831" y="1173225"/>
          <a:ext cx="11459844" cy="4994515"/>
        </p:xfrm>
        <a:graphic>
          <a:graphicData uri="http://schemas.openxmlformats.org/drawingml/2006/table">
            <a:tbl>
              <a:tblPr firstRow="1" bandRow="1">
                <a:tableStyleId>{2D5ABB26-0587-4C30-8999-92F81FD0307C}</a:tableStyleId>
              </a:tblPr>
              <a:tblGrid>
                <a:gridCol w="4108450">
                  <a:extLst>
                    <a:ext uri="{9D8B030D-6E8A-4147-A177-3AD203B41FA5}">
                      <a16:colId xmlns:a16="http://schemas.microsoft.com/office/drawing/2014/main" val="20000"/>
                    </a:ext>
                  </a:extLst>
                </a:gridCol>
                <a:gridCol w="5657215">
                  <a:extLst>
                    <a:ext uri="{9D8B030D-6E8A-4147-A177-3AD203B41FA5}">
                      <a16:colId xmlns:a16="http://schemas.microsoft.com/office/drawing/2014/main" val="20001"/>
                    </a:ext>
                  </a:extLst>
                </a:gridCol>
                <a:gridCol w="1694179">
                  <a:extLst>
                    <a:ext uri="{9D8B030D-6E8A-4147-A177-3AD203B41FA5}">
                      <a16:colId xmlns:a16="http://schemas.microsoft.com/office/drawing/2014/main" val="20002"/>
                    </a:ext>
                  </a:extLst>
                </a:gridCol>
              </a:tblGrid>
              <a:tr h="467360">
                <a:tc>
                  <a:txBody>
                    <a:bodyPr/>
                    <a:lstStyle/>
                    <a:p>
                      <a:pPr marL="635" algn="ctr">
                        <a:lnSpc>
                          <a:spcPct val="100000"/>
                        </a:lnSpc>
                        <a:spcBef>
                          <a:spcPts val="710"/>
                        </a:spcBef>
                      </a:pPr>
                      <a:r>
                        <a:rPr sz="1800" b="1" dirty="0">
                          <a:solidFill>
                            <a:srgbClr val="FFFFFF"/>
                          </a:solidFill>
                          <a:latin typeface="游ゴシック"/>
                          <a:cs typeface="游ゴシック"/>
                        </a:rPr>
                        <a:t>条項</a:t>
                      </a:r>
                      <a:endParaRPr sz="1800">
                        <a:latin typeface="游ゴシック"/>
                        <a:cs typeface="游ゴシック"/>
                      </a:endParaRPr>
                    </a:p>
                  </a:txBody>
                  <a:tcPr marL="0" marR="0" marT="9017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710"/>
                        </a:spcBef>
                      </a:pPr>
                      <a:r>
                        <a:rPr sz="1800" b="1" dirty="0">
                          <a:solidFill>
                            <a:srgbClr val="FFFFFF"/>
                          </a:solidFill>
                          <a:latin typeface="游ゴシック"/>
                          <a:cs typeface="游ゴシック"/>
                        </a:rPr>
                        <a:t>概要</a:t>
                      </a:r>
                      <a:endParaRPr sz="1800">
                        <a:latin typeface="游ゴシック"/>
                        <a:cs typeface="游ゴシック"/>
                      </a:endParaRPr>
                    </a:p>
                  </a:txBody>
                  <a:tcPr marL="0" marR="0" marT="9017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505459">
                        <a:lnSpc>
                          <a:spcPct val="100000"/>
                        </a:lnSpc>
                        <a:spcBef>
                          <a:spcPts val="710"/>
                        </a:spcBef>
                      </a:pPr>
                      <a:r>
                        <a:rPr sz="1800" b="1" dirty="0">
                          <a:solidFill>
                            <a:srgbClr val="FFFFFF"/>
                          </a:solidFill>
                          <a:latin typeface="游ゴシック"/>
                          <a:cs typeface="游ゴシック"/>
                        </a:rPr>
                        <a:t>参照元</a:t>
                      </a:r>
                      <a:endParaRPr sz="1800">
                        <a:latin typeface="游ゴシック"/>
                        <a:cs typeface="游ゴシック"/>
                      </a:endParaRPr>
                    </a:p>
                  </a:txBody>
                  <a:tcPr marL="0" marR="0" marT="9017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965962">
                <a:tc>
                  <a:txBody>
                    <a:bodyPr/>
                    <a:lstStyle/>
                    <a:p>
                      <a:pPr>
                        <a:lnSpc>
                          <a:spcPct val="100000"/>
                        </a:lnSpc>
                        <a:spcBef>
                          <a:spcPts val="20"/>
                        </a:spcBef>
                      </a:pPr>
                      <a:endParaRPr sz="2200" dirty="0">
                        <a:latin typeface="Times New Roman"/>
                        <a:cs typeface="Times New Roman"/>
                      </a:endParaRPr>
                    </a:p>
                    <a:p>
                      <a:pPr marL="13970">
                        <a:lnSpc>
                          <a:spcPct val="100000"/>
                        </a:lnSpc>
                      </a:pPr>
                      <a:r>
                        <a:rPr sz="2000" b="1" dirty="0">
                          <a:latin typeface="游ゴシック"/>
                          <a:cs typeface="游ゴシック"/>
                        </a:rPr>
                        <a:t>第</a:t>
                      </a:r>
                      <a:r>
                        <a:rPr lang="en-US" sz="2000" b="1" dirty="0">
                          <a:latin typeface="游ゴシック"/>
                          <a:cs typeface="游ゴシック"/>
                        </a:rPr>
                        <a:t>17</a:t>
                      </a:r>
                      <a:r>
                        <a:rPr sz="2000" b="1" dirty="0">
                          <a:latin typeface="游ゴシック"/>
                          <a:cs typeface="游ゴシック"/>
                        </a:rPr>
                        <a:t>条（監督）</a:t>
                      </a:r>
                      <a:endParaRPr sz="2000" dirty="0">
                        <a:latin typeface="游ゴシック"/>
                        <a:cs typeface="游ゴシック"/>
                      </a:endParaRPr>
                    </a:p>
                  </a:txBody>
                  <a:tcPr marL="0" marR="0" marT="254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4604" marR="41275" algn="just">
                        <a:lnSpc>
                          <a:spcPct val="100000"/>
                        </a:lnSpc>
                        <a:spcBef>
                          <a:spcPts val="145"/>
                        </a:spcBef>
                      </a:pPr>
                      <a:r>
                        <a:rPr sz="2000" b="1" spc="-5" dirty="0" err="1">
                          <a:latin typeface="游ゴシック"/>
                          <a:cs typeface="游ゴシック"/>
                        </a:rPr>
                        <a:t>甲は乙に対して、本総</a:t>
                      </a:r>
                      <a:r>
                        <a:rPr sz="2000" b="1" spc="-15" dirty="0" err="1">
                          <a:latin typeface="游ゴシック"/>
                          <a:cs typeface="游ゴシック"/>
                        </a:rPr>
                        <a:t>事</a:t>
                      </a:r>
                      <a:r>
                        <a:rPr sz="2000" b="1" spc="-5" dirty="0" err="1">
                          <a:latin typeface="游ゴシック"/>
                          <a:cs typeface="游ゴシック"/>
                        </a:rPr>
                        <a:t>業費</a:t>
                      </a:r>
                      <a:r>
                        <a:rPr sz="2000" b="1" spc="-15" dirty="0" err="1">
                          <a:latin typeface="游ゴシック"/>
                          <a:cs typeface="游ゴシック"/>
                        </a:rPr>
                        <a:t>の</a:t>
                      </a:r>
                      <a:r>
                        <a:rPr sz="2000" b="1" spc="-5" dirty="0" err="1">
                          <a:latin typeface="游ゴシック"/>
                          <a:cs typeface="游ゴシック"/>
                        </a:rPr>
                        <a:t>公正</a:t>
                      </a:r>
                      <a:r>
                        <a:rPr sz="2000" b="1" spc="-15" dirty="0" err="1">
                          <a:latin typeface="游ゴシック"/>
                          <a:cs typeface="游ゴシック"/>
                        </a:rPr>
                        <a:t>な</a:t>
                      </a:r>
                      <a:r>
                        <a:rPr sz="2000" b="1" spc="-5" dirty="0" err="1">
                          <a:latin typeface="游ゴシック"/>
                          <a:cs typeface="游ゴシック"/>
                        </a:rPr>
                        <a:t>活用</a:t>
                      </a:r>
                      <a:r>
                        <a:rPr sz="2000" b="1" spc="-15" dirty="0" err="1">
                          <a:latin typeface="游ゴシック"/>
                          <a:cs typeface="游ゴシック"/>
                        </a:rPr>
                        <a:t>を</a:t>
                      </a:r>
                      <a:r>
                        <a:rPr sz="2000" b="1" spc="-5" dirty="0" err="1">
                          <a:latin typeface="游ゴシック"/>
                          <a:cs typeface="游ゴシック"/>
                        </a:rPr>
                        <a:t>担保</a:t>
                      </a:r>
                      <a:r>
                        <a:rPr sz="2000" b="1" spc="-5" dirty="0">
                          <a:latin typeface="游ゴシック"/>
                          <a:cs typeface="游ゴシック"/>
                        </a:rPr>
                        <a:t> </a:t>
                      </a:r>
                      <a:r>
                        <a:rPr sz="2000" b="1" dirty="0" err="1">
                          <a:latin typeface="游ゴシック"/>
                          <a:cs typeface="游ゴシック"/>
                        </a:rPr>
                        <a:t>する目的で乙に対し報</a:t>
                      </a:r>
                      <a:r>
                        <a:rPr sz="2000" b="1" spc="-15" dirty="0" err="1">
                          <a:latin typeface="游ゴシック"/>
                          <a:cs typeface="游ゴシック"/>
                        </a:rPr>
                        <a:t>告</a:t>
                      </a:r>
                      <a:r>
                        <a:rPr lang="ja-JP" altLang="en-US" sz="2000" b="1" spc="-15" dirty="0">
                          <a:latin typeface="游ゴシック"/>
                          <a:cs typeface="游ゴシック"/>
                        </a:rPr>
                        <a:t>・</a:t>
                      </a:r>
                      <a:r>
                        <a:rPr sz="2000" b="1" dirty="0" err="1">
                          <a:latin typeface="游ゴシック"/>
                          <a:cs typeface="游ゴシック"/>
                        </a:rPr>
                        <a:t>徴収</a:t>
                      </a:r>
                      <a:r>
                        <a:rPr sz="2000" b="1" spc="-15" dirty="0" err="1">
                          <a:latin typeface="游ゴシック"/>
                          <a:cs typeface="游ゴシック"/>
                        </a:rPr>
                        <a:t>、</a:t>
                      </a:r>
                      <a:r>
                        <a:rPr sz="2000" b="1" dirty="0" err="1">
                          <a:latin typeface="游ゴシック"/>
                          <a:cs typeface="游ゴシック"/>
                        </a:rPr>
                        <a:t>検査</a:t>
                      </a:r>
                      <a:r>
                        <a:rPr sz="2000" b="1" spc="-15" dirty="0" err="1">
                          <a:latin typeface="游ゴシック"/>
                          <a:cs typeface="游ゴシック"/>
                        </a:rPr>
                        <a:t>等</a:t>
                      </a:r>
                      <a:r>
                        <a:rPr sz="2000" b="1" dirty="0" err="1">
                          <a:latin typeface="游ゴシック"/>
                          <a:cs typeface="游ゴシック"/>
                        </a:rPr>
                        <a:t>をす</a:t>
                      </a:r>
                      <a:r>
                        <a:rPr sz="2000" b="1" spc="-15" dirty="0" err="1">
                          <a:latin typeface="游ゴシック"/>
                          <a:cs typeface="游ゴシック"/>
                        </a:rPr>
                        <a:t>る</a:t>
                      </a:r>
                      <a:r>
                        <a:rPr sz="2000" b="1" dirty="0" err="1">
                          <a:latin typeface="游ゴシック"/>
                          <a:cs typeface="游ゴシック"/>
                        </a:rPr>
                        <a:t>ことができる</a:t>
                      </a:r>
                      <a:r>
                        <a:rPr sz="2000" b="1" dirty="0">
                          <a:latin typeface="游ゴシック"/>
                          <a:cs typeface="游ゴシック"/>
                        </a:rPr>
                        <a:t>。</a:t>
                      </a:r>
                      <a:endParaRPr sz="2000" dirty="0">
                        <a:latin typeface="游ゴシック"/>
                        <a:cs typeface="游ゴシック"/>
                      </a:endParaRPr>
                    </a:p>
                  </a:txBody>
                  <a:tcPr marL="0" marR="0" marT="184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30"/>
                        </a:spcBef>
                      </a:pPr>
                      <a:endParaRPr sz="2300">
                        <a:latin typeface="Times New Roman"/>
                        <a:cs typeface="Times New Roman"/>
                      </a:endParaRPr>
                    </a:p>
                    <a:p>
                      <a:pPr marL="15240">
                        <a:lnSpc>
                          <a:spcPct val="100000"/>
                        </a:lnSpc>
                      </a:pPr>
                      <a:r>
                        <a:rPr sz="1800" b="1" dirty="0">
                          <a:latin typeface="游ゴシック"/>
                          <a:cs typeface="游ゴシック"/>
                        </a:rPr>
                        <a:t>基本方針P.16</a:t>
                      </a:r>
                      <a:endParaRPr sz="1800">
                        <a:latin typeface="游ゴシック"/>
                        <a:cs typeface="游ゴシック"/>
                      </a:endParaRPr>
                    </a:p>
                  </a:txBody>
                  <a:tcPr marL="0" marR="0" marT="381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1187069">
                <a:tc>
                  <a:txBody>
                    <a:bodyPr/>
                    <a:lstStyle/>
                    <a:p>
                      <a:pPr>
                        <a:lnSpc>
                          <a:spcPct val="100000"/>
                        </a:lnSpc>
                        <a:spcBef>
                          <a:spcPts val="25"/>
                        </a:spcBef>
                      </a:pPr>
                      <a:endParaRPr sz="2950" dirty="0">
                        <a:latin typeface="游ゴシック" panose="020B0400000000000000" pitchFamily="50" charset="-128"/>
                        <a:ea typeface="游ゴシック" panose="020B0400000000000000" pitchFamily="50" charset="-128"/>
                        <a:cs typeface="Times New Roman"/>
                      </a:endParaRPr>
                    </a:p>
                    <a:p>
                      <a:pPr marL="13970">
                        <a:lnSpc>
                          <a:spcPct val="100000"/>
                        </a:lnSpc>
                      </a:pPr>
                      <a:r>
                        <a:rPr sz="2000" b="1" dirty="0">
                          <a:latin typeface="游ゴシック"/>
                          <a:cs typeface="游ゴシック"/>
                        </a:rPr>
                        <a:t>第</a:t>
                      </a:r>
                      <a:r>
                        <a:rPr lang="en-US" sz="2000" b="1" dirty="0">
                          <a:latin typeface="游ゴシック"/>
                          <a:cs typeface="游ゴシック"/>
                        </a:rPr>
                        <a:t>18</a:t>
                      </a:r>
                      <a:r>
                        <a:rPr sz="2000" b="1" dirty="0">
                          <a:latin typeface="游ゴシック"/>
                          <a:cs typeface="游ゴシック"/>
                        </a:rPr>
                        <a:t>条（事業の完了報</a:t>
                      </a:r>
                      <a:r>
                        <a:rPr sz="2000" b="1" spc="-10" dirty="0">
                          <a:latin typeface="游ゴシック"/>
                          <a:cs typeface="游ゴシック"/>
                        </a:rPr>
                        <a:t>告</a:t>
                      </a:r>
                      <a:r>
                        <a:rPr sz="2000" b="1" spc="5" dirty="0">
                          <a:latin typeface="游ゴシック"/>
                          <a:cs typeface="游ゴシック"/>
                        </a:rPr>
                        <a:t>）</a:t>
                      </a:r>
                      <a:endParaRPr sz="2000" dirty="0">
                        <a:latin typeface="游ゴシック"/>
                        <a:cs typeface="游ゴシック"/>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4604" marR="40005" algn="just">
                        <a:lnSpc>
                          <a:spcPct val="100000"/>
                        </a:lnSpc>
                        <a:spcBef>
                          <a:spcPts val="1019"/>
                        </a:spcBef>
                      </a:pPr>
                      <a:r>
                        <a:rPr sz="2000" b="1" dirty="0">
                          <a:latin typeface="游ゴシック"/>
                          <a:cs typeface="游ゴシック"/>
                        </a:rPr>
                        <a:t>乙は</a:t>
                      </a:r>
                      <a:r>
                        <a:rPr sz="2000" b="1" u="sng" dirty="0">
                          <a:uFill>
                            <a:solidFill>
                              <a:srgbClr val="000000"/>
                            </a:solidFill>
                          </a:uFill>
                          <a:latin typeface="游ゴシック"/>
                          <a:cs typeface="游ゴシック"/>
                        </a:rPr>
                        <a:t>事業完了日から</a:t>
                      </a:r>
                      <a:r>
                        <a:rPr lang="en-US" sz="2000" b="1" u="sng" dirty="0">
                          <a:uFill>
                            <a:solidFill>
                              <a:srgbClr val="000000"/>
                            </a:solidFill>
                          </a:uFill>
                          <a:latin typeface="游ゴシック"/>
                          <a:cs typeface="游ゴシック"/>
                        </a:rPr>
                        <a:t>2</a:t>
                      </a:r>
                      <a:r>
                        <a:rPr lang="ja-JP" altLang="en-US" sz="2000" b="1" u="sng" dirty="0">
                          <a:uFill>
                            <a:solidFill>
                              <a:srgbClr val="000000"/>
                            </a:solidFill>
                          </a:uFill>
                          <a:latin typeface="游ゴシック"/>
                          <a:cs typeface="游ゴシック"/>
                        </a:rPr>
                        <a:t>週間</a:t>
                      </a:r>
                      <a:r>
                        <a:rPr sz="2000" b="1" u="sng" dirty="0" err="1">
                          <a:uFill>
                            <a:solidFill>
                              <a:srgbClr val="000000"/>
                            </a:solidFill>
                          </a:uFill>
                          <a:latin typeface="游ゴシック"/>
                          <a:cs typeface="游ゴシック"/>
                        </a:rPr>
                        <a:t>以</a:t>
                      </a:r>
                      <a:r>
                        <a:rPr sz="2000" b="1" u="sng" spc="-15" dirty="0" err="1">
                          <a:uFill>
                            <a:solidFill>
                              <a:srgbClr val="000000"/>
                            </a:solidFill>
                          </a:uFill>
                          <a:latin typeface="游ゴシック"/>
                          <a:cs typeface="游ゴシック"/>
                        </a:rPr>
                        <a:t>内</a:t>
                      </a:r>
                      <a:r>
                        <a:rPr sz="2000" b="1" u="sng" dirty="0" err="1">
                          <a:uFill>
                            <a:solidFill>
                              <a:srgbClr val="000000"/>
                            </a:solidFill>
                          </a:uFill>
                          <a:latin typeface="游ゴシック"/>
                          <a:cs typeface="游ゴシック"/>
                        </a:rPr>
                        <a:t>に甲</a:t>
                      </a:r>
                      <a:r>
                        <a:rPr sz="2000" b="1" u="sng" spc="-15" dirty="0" err="1">
                          <a:uFill>
                            <a:solidFill>
                              <a:srgbClr val="000000"/>
                            </a:solidFill>
                          </a:uFill>
                          <a:latin typeface="游ゴシック"/>
                          <a:cs typeface="游ゴシック"/>
                        </a:rPr>
                        <a:t>へ</a:t>
                      </a:r>
                      <a:r>
                        <a:rPr sz="2000" b="1" u="sng" dirty="0" err="1">
                          <a:uFill>
                            <a:solidFill>
                              <a:srgbClr val="000000"/>
                            </a:solidFill>
                          </a:uFill>
                          <a:latin typeface="游ゴシック"/>
                          <a:cs typeface="游ゴシック"/>
                        </a:rPr>
                        <a:t>事業</a:t>
                      </a:r>
                      <a:r>
                        <a:rPr sz="2000" b="1" u="sng" spc="-15" dirty="0" err="1">
                          <a:uFill>
                            <a:solidFill>
                              <a:srgbClr val="000000"/>
                            </a:solidFill>
                          </a:uFill>
                          <a:latin typeface="游ゴシック"/>
                          <a:cs typeface="游ゴシック"/>
                        </a:rPr>
                        <a:t>完</a:t>
                      </a:r>
                      <a:r>
                        <a:rPr sz="2000" b="1" u="sng" dirty="0" err="1">
                          <a:uFill>
                            <a:solidFill>
                              <a:srgbClr val="000000"/>
                            </a:solidFill>
                          </a:uFill>
                          <a:latin typeface="游ゴシック"/>
                          <a:cs typeface="游ゴシック"/>
                        </a:rPr>
                        <a:t>了報</a:t>
                      </a:r>
                      <a:r>
                        <a:rPr sz="2000" b="1" u="sng" spc="-2005" dirty="0" err="1">
                          <a:uFill>
                            <a:solidFill>
                              <a:srgbClr val="000000"/>
                            </a:solidFill>
                          </a:uFill>
                          <a:latin typeface="游ゴシック"/>
                          <a:cs typeface="游ゴシック"/>
                        </a:rPr>
                        <a:t>告</a:t>
                      </a:r>
                      <a:r>
                        <a:rPr sz="2000" b="1" u="sng" spc="-2005" dirty="0">
                          <a:uFill>
                            <a:solidFill>
                              <a:srgbClr val="000000"/>
                            </a:solidFill>
                          </a:uFill>
                          <a:latin typeface="游ゴシック"/>
                          <a:cs typeface="游ゴシック"/>
                        </a:rPr>
                        <a:t> </a:t>
                      </a:r>
                      <a:r>
                        <a:rPr sz="2000" b="1" u="sng" spc="-5" dirty="0" err="1">
                          <a:uFill>
                            <a:solidFill>
                              <a:srgbClr val="000000"/>
                            </a:solidFill>
                          </a:uFill>
                          <a:latin typeface="游ゴシック"/>
                          <a:cs typeface="游ゴシック"/>
                        </a:rPr>
                        <a:t>を提出する。</a:t>
                      </a:r>
                      <a:r>
                        <a:rPr sz="2000" b="1" dirty="0" err="1">
                          <a:latin typeface="游ゴシック"/>
                          <a:cs typeface="游ゴシック"/>
                        </a:rPr>
                        <a:t>甲は</a:t>
                      </a:r>
                      <a:r>
                        <a:rPr sz="2000" b="1" spc="-10" dirty="0" err="1">
                          <a:latin typeface="游ゴシック"/>
                          <a:cs typeface="游ゴシック"/>
                        </a:rPr>
                        <a:t>乙</a:t>
                      </a:r>
                      <a:r>
                        <a:rPr sz="2000" b="1" spc="-15" dirty="0" err="1">
                          <a:latin typeface="游ゴシック"/>
                          <a:cs typeface="游ゴシック"/>
                        </a:rPr>
                        <a:t>へ</a:t>
                      </a:r>
                      <a:r>
                        <a:rPr sz="2000" b="1" dirty="0" err="1">
                          <a:latin typeface="游ゴシック"/>
                          <a:cs typeface="游ゴシック"/>
                        </a:rPr>
                        <a:t>の</a:t>
                      </a:r>
                      <a:r>
                        <a:rPr sz="2000" b="1" u="sng" dirty="0" err="1">
                          <a:uFill>
                            <a:solidFill>
                              <a:srgbClr val="000000"/>
                            </a:solidFill>
                          </a:uFill>
                          <a:latin typeface="游ゴシック"/>
                          <a:cs typeface="游ゴシック"/>
                        </a:rPr>
                        <a:t>監</a:t>
                      </a:r>
                      <a:r>
                        <a:rPr sz="2000" b="1" u="sng" spc="-20" dirty="0" err="1">
                          <a:uFill>
                            <a:solidFill>
                              <a:srgbClr val="000000"/>
                            </a:solidFill>
                          </a:uFill>
                          <a:latin typeface="游ゴシック"/>
                          <a:cs typeface="游ゴシック"/>
                        </a:rPr>
                        <a:t>査</a:t>
                      </a:r>
                      <a:r>
                        <a:rPr sz="2000" b="1" u="sng" dirty="0" err="1">
                          <a:uFill>
                            <a:solidFill>
                              <a:srgbClr val="000000"/>
                            </a:solidFill>
                          </a:uFill>
                          <a:latin typeface="游ゴシック"/>
                          <a:cs typeface="游ゴシック"/>
                        </a:rPr>
                        <a:t>をお</a:t>
                      </a:r>
                      <a:r>
                        <a:rPr sz="2000" b="1" u="sng" spc="-25" dirty="0" err="1">
                          <a:uFill>
                            <a:solidFill>
                              <a:srgbClr val="000000"/>
                            </a:solidFill>
                          </a:uFill>
                          <a:latin typeface="游ゴシック"/>
                          <a:cs typeface="游ゴシック"/>
                        </a:rPr>
                        <a:t>こ</a:t>
                      </a:r>
                      <a:r>
                        <a:rPr sz="2000" b="1" u="sng" dirty="0" err="1">
                          <a:uFill>
                            <a:solidFill>
                              <a:srgbClr val="000000"/>
                            </a:solidFill>
                          </a:uFill>
                          <a:latin typeface="游ゴシック"/>
                          <a:cs typeface="游ゴシック"/>
                        </a:rPr>
                        <a:t>な</a:t>
                      </a:r>
                      <a:r>
                        <a:rPr sz="2000" b="1" u="sng" spc="-5" dirty="0" err="1">
                          <a:uFill>
                            <a:solidFill>
                              <a:srgbClr val="000000"/>
                            </a:solidFill>
                          </a:uFill>
                          <a:latin typeface="游ゴシック"/>
                          <a:cs typeface="游ゴシック"/>
                        </a:rPr>
                        <a:t>う</a:t>
                      </a:r>
                      <a:r>
                        <a:rPr sz="2000" b="1" spc="-15" dirty="0" err="1">
                          <a:latin typeface="游ゴシック"/>
                          <a:cs typeface="游ゴシック"/>
                        </a:rPr>
                        <a:t>。</a:t>
                      </a:r>
                      <a:r>
                        <a:rPr sz="2000" b="1" dirty="0" err="1">
                          <a:latin typeface="游ゴシック"/>
                          <a:cs typeface="游ゴシック"/>
                        </a:rPr>
                        <a:t>必要に応じて第三者監査を</a:t>
                      </a:r>
                      <a:r>
                        <a:rPr sz="2000" b="1" spc="-15" dirty="0" err="1">
                          <a:latin typeface="游ゴシック"/>
                          <a:cs typeface="游ゴシック"/>
                        </a:rPr>
                        <a:t>実</a:t>
                      </a:r>
                      <a:r>
                        <a:rPr sz="2000" b="1" dirty="0" err="1">
                          <a:latin typeface="游ゴシック"/>
                          <a:cs typeface="游ゴシック"/>
                        </a:rPr>
                        <a:t>施す</a:t>
                      </a:r>
                      <a:r>
                        <a:rPr sz="2000" b="1" spc="-15" dirty="0" err="1">
                          <a:latin typeface="游ゴシック"/>
                          <a:cs typeface="游ゴシック"/>
                        </a:rPr>
                        <a:t>る</a:t>
                      </a:r>
                      <a:r>
                        <a:rPr sz="2000" b="1" dirty="0">
                          <a:latin typeface="游ゴシック"/>
                          <a:cs typeface="游ゴシック"/>
                        </a:rPr>
                        <a:t>。</a:t>
                      </a:r>
                      <a:endParaRPr sz="2000" dirty="0">
                        <a:latin typeface="游ゴシック"/>
                        <a:cs typeface="游ゴシック"/>
                      </a:endParaRPr>
                    </a:p>
                  </a:txBody>
                  <a:tcPr marL="0" marR="0" marT="12953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2000" dirty="0">
                        <a:latin typeface="Times New Roman"/>
                        <a:cs typeface="Times New Roman"/>
                      </a:endParaRPr>
                    </a:p>
                    <a:p>
                      <a:pPr marL="15240">
                        <a:lnSpc>
                          <a:spcPct val="100000"/>
                        </a:lnSpc>
                        <a:spcBef>
                          <a:spcPts val="1245"/>
                        </a:spcBef>
                      </a:pPr>
                      <a:r>
                        <a:rPr sz="1800" b="1" spc="-5" dirty="0">
                          <a:latin typeface="游ゴシック"/>
                          <a:cs typeface="游ゴシック"/>
                        </a:rPr>
                        <a:t>公募要</a:t>
                      </a:r>
                      <a:r>
                        <a:rPr sz="1800" b="1" dirty="0">
                          <a:latin typeface="游ゴシック"/>
                          <a:cs typeface="游ゴシック"/>
                        </a:rPr>
                        <a:t>領</a:t>
                      </a:r>
                      <a:r>
                        <a:rPr sz="1800" b="1" spc="-5" dirty="0">
                          <a:latin typeface="游ゴシック"/>
                          <a:cs typeface="游ゴシック"/>
                        </a:rPr>
                        <a:t>1</a:t>
                      </a:r>
                      <a:r>
                        <a:rPr lang="en-US" sz="1800" b="1" spc="-5" dirty="0">
                          <a:latin typeface="游ゴシック"/>
                          <a:cs typeface="游ゴシック"/>
                        </a:rPr>
                        <a:t>4</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1546986">
                <a:tc>
                  <a:txBody>
                    <a:bodyPr/>
                    <a:lstStyle/>
                    <a:p>
                      <a:pPr>
                        <a:lnSpc>
                          <a:spcPct val="100000"/>
                        </a:lnSpc>
                      </a:pPr>
                      <a:endParaRPr sz="2200" dirty="0">
                        <a:latin typeface="Times New Roman"/>
                        <a:cs typeface="Times New Roman"/>
                      </a:endParaRPr>
                    </a:p>
                    <a:p>
                      <a:pPr>
                        <a:lnSpc>
                          <a:spcPct val="100000"/>
                        </a:lnSpc>
                        <a:spcBef>
                          <a:spcPts val="10"/>
                        </a:spcBef>
                      </a:pPr>
                      <a:endParaRPr sz="2000" dirty="0">
                        <a:latin typeface="Times New Roman"/>
                        <a:cs typeface="Times New Roman"/>
                      </a:endParaRPr>
                    </a:p>
                    <a:p>
                      <a:pPr marL="13970">
                        <a:lnSpc>
                          <a:spcPct val="100000"/>
                        </a:lnSpc>
                      </a:pPr>
                      <a:r>
                        <a:rPr sz="2000" b="1" dirty="0">
                          <a:latin typeface="游ゴシック"/>
                          <a:cs typeface="游ゴシック"/>
                        </a:rPr>
                        <a:t>第</a:t>
                      </a:r>
                      <a:r>
                        <a:rPr lang="en-US" sz="2000" b="1" dirty="0">
                          <a:latin typeface="游ゴシック"/>
                          <a:cs typeface="游ゴシック"/>
                        </a:rPr>
                        <a:t>20</a:t>
                      </a:r>
                      <a:r>
                        <a:rPr sz="2000" b="1" dirty="0">
                          <a:latin typeface="游ゴシック"/>
                          <a:cs typeface="游ゴシック"/>
                        </a:rPr>
                        <a:t>条</a:t>
                      </a:r>
                      <a:r>
                        <a:rPr sz="2700" b="1" spc="-7" baseline="1543" dirty="0">
                          <a:latin typeface="游ゴシック"/>
                          <a:cs typeface="游ゴシック"/>
                        </a:rPr>
                        <a:t>(選定の取消し・本事業の停</a:t>
                      </a:r>
                      <a:r>
                        <a:rPr sz="2700" b="1" baseline="1543" dirty="0">
                          <a:latin typeface="游ゴシック"/>
                          <a:cs typeface="游ゴシック"/>
                        </a:rPr>
                        <a:t>止)</a:t>
                      </a:r>
                      <a:endParaRPr sz="2700" baseline="1543"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4604" marR="41275" algn="just">
                        <a:lnSpc>
                          <a:spcPct val="100000"/>
                        </a:lnSpc>
                        <a:spcBef>
                          <a:spcPts val="1240"/>
                        </a:spcBef>
                      </a:pPr>
                      <a:r>
                        <a:rPr sz="2000" b="1" dirty="0">
                          <a:latin typeface="游ゴシック"/>
                          <a:cs typeface="游ゴシック"/>
                        </a:rPr>
                        <a:t>甲は乙がいずれかの事</a:t>
                      </a:r>
                      <a:r>
                        <a:rPr sz="2000" b="1" spc="-15" dirty="0">
                          <a:latin typeface="游ゴシック"/>
                          <a:cs typeface="游ゴシック"/>
                        </a:rPr>
                        <a:t>由</a:t>
                      </a:r>
                      <a:r>
                        <a:rPr sz="2000" b="1" dirty="0">
                          <a:latin typeface="游ゴシック"/>
                          <a:cs typeface="游ゴシック"/>
                        </a:rPr>
                        <a:t>に該</a:t>
                      </a:r>
                      <a:r>
                        <a:rPr sz="2000" b="1" spc="-15" dirty="0">
                          <a:latin typeface="游ゴシック"/>
                          <a:cs typeface="游ゴシック"/>
                        </a:rPr>
                        <a:t>当</a:t>
                      </a:r>
                      <a:r>
                        <a:rPr sz="2000" b="1" dirty="0">
                          <a:latin typeface="游ゴシック"/>
                          <a:cs typeface="游ゴシック"/>
                        </a:rPr>
                        <a:t>する</a:t>
                      </a:r>
                      <a:r>
                        <a:rPr sz="2000" b="1" spc="-15" dirty="0">
                          <a:latin typeface="游ゴシック"/>
                          <a:cs typeface="游ゴシック"/>
                        </a:rPr>
                        <a:t>と</a:t>
                      </a:r>
                      <a:r>
                        <a:rPr sz="2000" b="1" dirty="0">
                          <a:latin typeface="游ゴシック"/>
                          <a:cs typeface="游ゴシック"/>
                        </a:rPr>
                        <a:t>判断</a:t>
                      </a:r>
                      <a:r>
                        <a:rPr sz="2000" b="1" spc="-15" dirty="0">
                          <a:latin typeface="游ゴシック"/>
                          <a:cs typeface="游ゴシック"/>
                        </a:rPr>
                        <a:t>し</a:t>
                      </a:r>
                      <a:r>
                        <a:rPr sz="2000" b="1" dirty="0">
                          <a:latin typeface="游ゴシック"/>
                          <a:cs typeface="游ゴシック"/>
                        </a:rPr>
                        <a:t>た場 合、業務の全部または</a:t>
                      </a:r>
                      <a:r>
                        <a:rPr sz="2000" b="1" spc="-15" dirty="0">
                          <a:latin typeface="游ゴシック"/>
                          <a:cs typeface="游ゴシック"/>
                        </a:rPr>
                        <a:t>一</a:t>
                      </a:r>
                      <a:r>
                        <a:rPr sz="2000" b="1" dirty="0">
                          <a:latin typeface="游ゴシック"/>
                          <a:cs typeface="游ゴシック"/>
                        </a:rPr>
                        <a:t>部の</a:t>
                      </a:r>
                      <a:r>
                        <a:rPr sz="2000" b="1" spc="-15" dirty="0">
                          <a:latin typeface="游ゴシック"/>
                          <a:cs typeface="游ゴシック"/>
                        </a:rPr>
                        <a:t>停</a:t>
                      </a:r>
                      <a:r>
                        <a:rPr sz="2000" b="1" dirty="0">
                          <a:latin typeface="游ゴシック"/>
                          <a:cs typeface="游ゴシック"/>
                        </a:rPr>
                        <a:t>止を</a:t>
                      </a:r>
                      <a:r>
                        <a:rPr sz="2000" b="1" spc="-15" dirty="0">
                          <a:latin typeface="游ゴシック"/>
                          <a:cs typeface="游ゴシック"/>
                        </a:rPr>
                        <a:t>求</a:t>
                      </a:r>
                      <a:r>
                        <a:rPr sz="2000" b="1" dirty="0">
                          <a:latin typeface="游ゴシック"/>
                          <a:cs typeface="游ゴシック"/>
                        </a:rPr>
                        <a:t>める</a:t>
                      </a:r>
                      <a:r>
                        <a:rPr sz="2000" b="1" spc="-15" dirty="0">
                          <a:latin typeface="游ゴシック"/>
                          <a:cs typeface="游ゴシック"/>
                        </a:rPr>
                        <a:t>こ</a:t>
                      </a:r>
                      <a:r>
                        <a:rPr sz="2000" b="1" dirty="0">
                          <a:latin typeface="游ゴシック"/>
                          <a:cs typeface="游ゴシック"/>
                        </a:rPr>
                        <a:t>とが </a:t>
                      </a:r>
                      <a:r>
                        <a:rPr sz="2000" b="1" spc="-5" dirty="0">
                          <a:latin typeface="游ゴシック"/>
                          <a:cs typeface="游ゴシック"/>
                        </a:rPr>
                        <a:t>できる。（事業の実施</a:t>
                      </a:r>
                      <a:r>
                        <a:rPr sz="2000" b="1" spc="-15" dirty="0">
                          <a:latin typeface="游ゴシック"/>
                          <a:cs typeface="游ゴシック"/>
                        </a:rPr>
                        <a:t>が</a:t>
                      </a:r>
                      <a:r>
                        <a:rPr sz="2000" b="1" spc="-5" dirty="0">
                          <a:latin typeface="游ゴシック"/>
                          <a:cs typeface="游ゴシック"/>
                        </a:rPr>
                        <a:t>困難</a:t>
                      </a:r>
                      <a:r>
                        <a:rPr sz="2000" b="1" spc="-15" dirty="0">
                          <a:latin typeface="游ゴシック"/>
                          <a:cs typeface="游ゴシック"/>
                        </a:rPr>
                        <a:t>で</a:t>
                      </a:r>
                      <a:r>
                        <a:rPr sz="2000" b="1" spc="-5" dirty="0">
                          <a:latin typeface="游ゴシック"/>
                          <a:cs typeface="游ゴシック"/>
                        </a:rPr>
                        <a:t>ある</a:t>
                      </a:r>
                      <a:r>
                        <a:rPr sz="2000" b="1" spc="-15" dirty="0">
                          <a:latin typeface="游ゴシック"/>
                          <a:cs typeface="游ゴシック"/>
                        </a:rPr>
                        <a:t>、</a:t>
                      </a:r>
                      <a:r>
                        <a:rPr sz="2000" b="1" spc="-5" dirty="0">
                          <a:latin typeface="游ゴシック"/>
                          <a:cs typeface="游ゴシック"/>
                        </a:rPr>
                        <a:t>不正</a:t>
                      </a:r>
                      <a:r>
                        <a:rPr sz="2000" b="1" spc="-15" dirty="0">
                          <a:latin typeface="游ゴシック"/>
                          <a:cs typeface="游ゴシック"/>
                        </a:rPr>
                        <a:t>行</a:t>
                      </a:r>
                      <a:r>
                        <a:rPr sz="2000" b="1" spc="-5" dirty="0">
                          <a:latin typeface="游ゴシック"/>
                          <a:cs typeface="游ゴシック"/>
                        </a:rPr>
                        <a:t>為、 </a:t>
                      </a:r>
                      <a:r>
                        <a:rPr sz="2000" b="1" dirty="0">
                          <a:latin typeface="游ゴシック"/>
                          <a:cs typeface="游ゴシック"/>
                        </a:rPr>
                        <a:t>法令・契約違反など）</a:t>
                      </a:r>
                      <a:endParaRPr sz="2000" dirty="0">
                        <a:latin typeface="游ゴシック"/>
                        <a:cs typeface="游ゴシック"/>
                      </a:endParaRPr>
                    </a:p>
                  </a:txBody>
                  <a:tcPr marL="0" marR="0" marT="1574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2000" dirty="0">
                        <a:latin typeface="Times New Roman"/>
                        <a:cs typeface="Times New Roman"/>
                      </a:endParaRPr>
                    </a:p>
                    <a:p>
                      <a:pPr marL="15240">
                        <a:lnSpc>
                          <a:spcPct val="100000"/>
                        </a:lnSpc>
                        <a:spcBef>
                          <a:spcPts val="1585"/>
                        </a:spcBef>
                      </a:pPr>
                      <a:r>
                        <a:rPr sz="1800" b="1" dirty="0">
                          <a:latin typeface="游ゴシック"/>
                          <a:cs typeface="游ゴシック"/>
                        </a:rPr>
                        <a:t>業務規程19条</a:t>
                      </a:r>
                      <a:endParaRPr sz="1800" dirty="0">
                        <a:latin typeface="游ゴシック"/>
                        <a:cs typeface="游ゴシック"/>
                      </a:endParaRPr>
                    </a:p>
                    <a:p>
                      <a:pPr marL="15240">
                        <a:lnSpc>
                          <a:spcPct val="100000"/>
                        </a:lnSpc>
                      </a:pPr>
                      <a:r>
                        <a:rPr sz="1800" b="1" spc="-5" dirty="0">
                          <a:latin typeface="游ゴシック"/>
                          <a:cs typeface="游ゴシック"/>
                        </a:rPr>
                        <a:t>公募要</a:t>
                      </a:r>
                      <a:r>
                        <a:rPr sz="1800" b="1" dirty="0">
                          <a:latin typeface="游ゴシック"/>
                          <a:cs typeface="游ゴシック"/>
                        </a:rPr>
                        <a:t>領</a:t>
                      </a:r>
                      <a:r>
                        <a:rPr sz="1800" b="1" spc="-5" dirty="0">
                          <a:latin typeface="游ゴシック"/>
                          <a:cs typeface="游ゴシック"/>
                        </a:rPr>
                        <a:t>2</a:t>
                      </a:r>
                      <a:r>
                        <a:rPr lang="en-US" sz="1800" b="1" spc="-5" dirty="0">
                          <a:latin typeface="游ゴシック"/>
                          <a:cs typeface="游ゴシック"/>
                        </a:rPr>
                        <a:t>0</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827138">
                <a:tc>
                  <a:txBody>
                    <a:bodyPr/>
                    <a:lstStyle/>
                    <a:p>
                      <a:pPr>
                        <a:lnSpc>
                          <a:spcPct val="100000"/>
                        </a:lnSpc>
                        <a:spcBef>
                          <a:spcPts val="50"/>
                        </a:spcBef>
                      </a:pPr>
                      <a:endParaRPr sz="1700" dirty="0">
                        <a:latin typeface="Times New Roman"/>
                        <a:cs typeface="Times New Roman"/>
                      </a:endParaRPr>
                    </a:p>
                    <a:p>
                      <a:pPr marL="13970">
                        <a:lnSpc>
                          <a:spcPct val="100000"/>
                        </a:lnSpc>
                        <a:spcBef>
                          <a:spcPts val="5"/>
                        </a:spcBef>
                      </a:pPr>
                      <a:r>
                        <a:rPr sz="2000" b="1" dirty="0">
                          <a:latin typeface="游ゴシック"/>
                          <a:cs typeface="游ゴシック"/>
                        </a:rPr>
                        <a:t>第</a:t>
                      </a:r>
                      <a:r>
                        <a:rPr lang="en-US" sz="2000" b="1" dirty="0">
                          <a:latin typeface="游ゴシック"/>
                          <a:cs typeface="游ゴシック"/>
                        </a:rPr>
                        <a:t>21</a:t>
                      </a:r>
                      <a:r>
                        <a:rPr sz="2000" b="1" dirty="0">
                          <a:latin typeface="游ゴシック"/>
                          <a:cs typeface="游ゴシック"/>
                        </a:rPr>
                        <a:t>条（再選定の制限）</a:t>
                      </a:r>
                      <a:endParaRPr sz="2000" dirty="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4604" marR="41275">
                        <a:lnSpc>
                          <a:spcPct val="100000"/>
                        </a:lnSpc>
                        <a:spcBef>
                          <a:spcPts val="810"/>
                        </a:spcBef>
                      </a:pPr>
                      <a:r>
                        <a:rPr sz="2000" b="1" dirty="0">
                          <a:latin typeface="游ゴシック"/>
                          <a:cs typeface="游ゴシック"/>
                        </a:rPr>
                        <a:t>乙が選定を取り消され</a:t>
                      </a:r>
                      <a:r>
                        <a:rPr sz="2000" b="1" spc="-15" dirty="0">
                          <a:latin typeface="游ゴシック"/>
                          <a:cs typeface="游ゴシック"/>
                        </a:rPr>
                        <a:t>た</a:t>
                      </a:r>
                      <a:r>
                        <a:rPr sz="2000" b="1" dirty="0">
                          <a:latin typeface="游ゴシック"/>
                          <a:cs typeface="游ゴシック"/>
                        </a:rPr>
                        <a:t>場合</a:t>
                      </a:r>
                      <a:r>
                        <a:rPr sz="2000" b="1" spc="-15" dirty="0">
                          <a:latin typeface="游ゴシック"/>
                          <a:cs typeface="游ゴシック"/>
                        </a:rPr>
                        <a:t>、</a:t>
                      </a:r>
                      <a:r>
                        <a:rPr sz="2000" b="1" dirty="0">
                          <a:latin typeface="游ゴシック"/>
                          <a:cs typeface="游ゴシック"/>
                        </a:rPr>
                        <a:t>３年</a:t>
                      </a:r>
                      <a:r>
                        <a:rPr sz="2000" b="1" spc="-15" dirty="0">
                          <a:latin typeface="游ゴシック"/>
                          <a:cs typeface="游ゴシック"/>
                        </a:rPr>
                        <a:t>経</a:t>
                      </a:r>
                      <a:r>
                        <a:rPr sz="2000" b="1" dirty="0">
                          <a:latin typeface="游ゴシック"/>
                          <a:cs typeface="游ゴシック"/>
                        </a:rPr>
                        <a:t>過す</a:t>
                      </a:r>
                      <a:r>
                        <a:rPr sz="2000" b="1" spc="-15" dirty="0">
                          <a:latin typeface="游ゴシック"/>
                          <a:cs typeface="游ゴシック"/>
                        </a:rPr>
                        <a:t>る</a:t>
                      </a:r>
                      <a:r>
                        <a:rPr sz="2000" b="1" dirty="0">
                          <a:latin typeface="游ゴシック"/>
                          <a:cs typeface="游ゴシック"/>
                        </a:rPr>
                        <a:t>まで 資金分配団体として選</a:t>
                      </a:r>
                      <a:r>
                        <a:rPr sz="2000" b="1" spc="-15" dirty="0">
                          <a:latin typeface="游ゴシック"/>
                          <a:cs typeface="游ゴシック"/>
                        </a:rPr>
                        <a:t>定</a:t>
                      </a:r>
                      <a:r>
                        <a:rPr sz="2000" b="1" dirty="0">
                          <a:latin typeface="游ゴシック"/>
                          <a:cs typeface="游ゴシック"/>
                        </a:rPr>
                        <a:t>しな</a:t>
                      </a:r>
                      <a:r>
                        <a:rPr sz="2000" b="1" spc="-15" dirty="0">
                          <a:latin typeface="游ゴシック"/>
                          <a:cs typeface="游ゴシック"/>
                        </a:rPr>
                        <a:t>い</a:t>
                      </a:r>
                      <a:r>
                        <a:rPr sz="2000" b="1" dirty="0">
                          <a:latin typeface="游ゴシック"/>
                          <a:cs typeface="游ゴシック"/>
                        </a:rPr>
                        <a:t>。</a:t>
                      </a:r>
                      <a:endParaRPr sz="2000">
                        <a:latin typeface="游ゴシック"/>
                        <a:cs typeface="游ゴシック"/>
                      </a:endParaRPr>
                    </a:p>
                  </a:txBody>
                  <a:tcPr marL="0" marR="0" marT="1028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5"/>
                        </a:spcBef>
                      </a:pPr>
                      <a:endParaRPr sz="1850" dirty="0">
                        <a:latin typeface="Times New Roman"/>
                        <a:cs typeface="Times New Roman"/>
                      </a:endParaRPr>
                    </a:p>
                    <a:p>
                      <a:pPr marL="15240">
                        <a:lnSpc>
                          <a:spcPct val="100000"/>
                        </a:lnSpc>
                        <a:spcBef>
                          <a:spcPts val="5"/>
                        </a:spcBef>
                      </a:pPr>
                      <a:r>
                        <a:rPr sz="1800" b="1" dirty="0">
                          <a:latin typeface="游ゴシック"/>
                          <a:cs typeface="游ゴシック"/>
                        </a:rPr>
                        <a:t>業務規程19条</a:t>
                      </a:r>
                      <a:endParaRPr sz="1800" dirty="0">
                        <a:latin typeface="游ゴシック"/>
                        <a:cs typeface="游ゴシック"/>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3364" y="19253"/>
            <a:ext cx="5614670" cy="697230"/>
          </a:xfrm>
          <a:prstGeom prst="rect">
            <a:avLst/>
          </a:prstGeom>
        </p:spPr>
        <p:txBody>
          <a:bodyPr vert="horz" wrap="square" lIns="0" tIns="13335" rIns="0" bIns="0" rtlCol="0">
            <a:spAutoFit/>
          </a:bodyPr>
          <a:lstStyle/>
          <a:p>
            <a:pPr marL="12700">
              <a:lnSpc>
                <a:spcPct val="100000"/>
              </a:lnSpc>
              <a:spcBef>
                <a:spcPts val="105"/>
              </a:spcBef>
              <a:tabLst>
                <a:tab pos="4483100" algn="l"/>
              </a:tabLst>
            </a:pPr>
            <a:r>
              <a:rPr sz="4400" dirty="0"/>
              <a:t>４－</a:t>
            </a:r>
            <a:r>
              <a:rPr lang="ja-JP" altLang="en-US" sz="4400" dirty="0"/>
              <a:t>⑥</a:t>
            </a:r>
            <a:r>
              <a:rPr sz="4400" dirty="0"/>
              <a:t>．第７</a:t>
            </a:r>
            <a:r>
              <a:rPr sz="4400" spc="5" dirty="0"/>
              <a:t>章</a:t>
            </a:r>
            <a:r>
              <a:rPr sz="4400" dirty="0"/>
              <a:t>	雑則</a:t>
            </a:r>
          </a:p>
        </p:txBody>
      </p:sp>
      <p:sp>
        <p:nvSpPr>
          <p:cNvPr id="4" name="object 4"/>
          <p:cNvSpPr txBox="1">
            <a:spLocks noGrp="1"/>
          </p:cNvSpPr>
          <p:nvPr>
            <p:ph type="sldNum" sz="quarter" idx="7"/>
          </p:nvPr>
        </p:nvSpPr>
        <p:spPr>
          <a:prstGeom prst="rect">
            <a:avLst/>
          </a:prstGeom>
        </p:spPr>
        <p:txBody>
          <a:bodyPr vert="horz" wrap="square" lIns="0" tIns="8890" rIns="0" bIns="0" rtlCol="0">
            <a:spAutoFit/>
          </a:bodyPr>
          <a:lstStyle/>
          <a:p>
            <a:pPr marL="135255">
              <a:lnSpc>
                <a:spcPct val="100000"/>
              </a:lnSpc>
              <a:spcBef>
                <a:spcPts val="70"/>
              </a:spcBef>
            </a:pPr>
            <a:fld id="{81D60167-4931-47E6-BA6A-407CBD079E47}" type="slidenum">
              <a:rPr dirty="0"/>
              <a:t>13</a:t>
            </a:fld>
            <a:endParaRPr dirty="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graphicFrame>
        <p:nvGraphicFramePr>
          <p:cNvPr id="3" name="object 3"/>
          <p:cNvGraphicFramePr>
            <a:graphicFrameLocks noGrp="1"/>
          </p:cNvGraphicFramePr>
          <p:nvPr>
            <p:extLst>
              <p:ext uri="{D42A27DB-BD31-4B8C-83A1-F6EECF244321}">
                <p14:modId xmlns:p14="http://schemas.microsoft.com/office/powerpoint/2010/main" val="3034498288"/>
              </p:ext>
            </p:extLst>
          </p:nvPr>
        </p:nvGraphicFramePr>
        <p:xfrm>
          <a:off x="295846" y="960962"/>
          <a:ext cx="11598909" cy="5604253"/>
        </p:xfrm>
        <a:graphic>
          <a:graphicData uri="http://schemas.openxmlformats.org/drawingml/2006/table">
            <a:tbl>
              <a:tblPr firstRow="1" bandRow="1">
                <a:tableStyleId>{2D5ABB26-0587-4C30-8999-92F81FD0307C}</a:tableStyleId>
              </a:tblPr>
              <a:tblGrid>
                <a:gridCol w="3669029">
                  <a:extLst>
                    <a:ext uri="{9D8B030D-6E8A-4147-A177-3AD203B41FA5}">
                      <a16:colId xmlns:a16="http://schemas.microsoft.com/office/drawing/2014/main" val="20000"/>
                    </a:ext>
                  </a:extLst>
                </a:gridCol>
                <a:gridCol w="6361430">
                  <a:extLst>
                    <a:ext uri="{9D8B030D-6E8A-4147-A177-3AD203B41FA5}">
                      <a16:colId xmlns:a16="http://schemas.microsoft.com/office/drawing/2014/main" val="20001"/>
                    </a:ext>
                  </a:extLst>
                </a:gridCol>
                <a:gridCol w="1568450">
                  <a:extLst>
                    <a:ext uri="{9D8B030D-6E8A-4147-A177-3AD203B41FA5}">
                      <a16:colId xmlns:a16="http://schemas.microsoft.com/office/drawing/2014/main" val="20002"/>
                    </a:ext>
                  </a:extLst>
                </a:gridCol>
              </a:tblGrid>
              <a:tr h="360553">
                <a:tc>
                  <a:txBody>
                    <a:bodyPr/>
                    <a:lstStyle/>
                    <a:p>
                      <a:pPr algn="ctr">
                        <a:lnSpc>
                          <a:spcPct val="100000"/>
                        </a:lnSpc>
                        <a:spcBef>
                          <a:spcPts val="400"/>
                        </a:spcBef>
                      </a:pPr>
                      <a:r>
                        <a:rPr sz="1600" b="1" dirty="0">
                          <a:solidFill>
                            <a:srgbClr val="FFFFFF"/>
                          </a:solidFill>
                          <a:latin typeface="游ゴシック"/>
                          <a:cs typeface="游ゴシック"/>
                        </a:rPr>
                        <a:t>条項</a:t>
                      </a:r>
                      <a:endParaRPr sz="1600">
                        <a:latin typeface="游ゴシック"/>
                        <a:cs typeface="游ゴシック"/>
                      </a:endParaRPr>
                    </a:p>
                  </a:txBody>
                  <a:tcPr marL="0" marR="0" marT="508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400"/>
                        </a:spcBef>
                      </a:pPr>
                      <a:r>
                        <a:rPr sz="1600" b="1" dirty="0">
                          <a:solidFill>
                            <a:srgbClr val="FFFFFF"/>
                          </a:solidFill>
                          <a:latin typeface="游ゴシック"/>
                          <a:cs typeface="游ゴシック"/>
                        </a:rPr>
                        <a:t>概要</a:t>
                      </a:r>
                      <a:endParaRPr sz="1600">
                        <a:latin typeface="游ゴシック"/>
                        <a:cs typeface="游ゴシック"/>
                      </a:endParaRPr>
                    </a:p>
                  </a:txBody>
                  <a:tcPr marL="0" marR="0" marT="5080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517525">
                        <a:lnSpc>
                          <a:spcPct val="100000"/>
                        </a:lnSpc>
                        <a:spcBef>
                          <a:spcPts val="540"/>
                        </a:spcBef>
                      </a:pPr>
                      <a:r>
                        <a:rPr sz="1400" b="1" dirty="0">
                          <a:solidFill>
                            <a:srgbClr val="FFFFFF"/>
                          </a:solidFill>
                          <a:latin typeface="游ゴシック"/>
                          <a:cs typeface="游ゴシック"/>
                        </a:rPr>
                        <a:t>参照元</a:t>
                      </a:r>
                      <a:endParaRPr sz="1400">
                        <a:latin typeface="游ゴシック"/>
                        <a:cs typeface="游ゴシック"/>
                      </a:endParaRPr>
                    </a:p>
                  </a:txBody>
                  <a:tcPr marL="0" marR="0" marT="6858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722121">
                <a:tc>
                  <a:txBody>
                    <a:bodyPr/>
                    <a:lstStyle/>
                    <a:p>
                      <a:pPr marL="9525">
                        <a:lnSpc>
                          <a:spcPct val="100000"/>
                        </a:lnSpc>
                        <a:spcBef>
                          <a:spcPts val="1695"/>
                        </a:spcBef>
                      </a:pPr>
                      <a:r>
                        <a:rPr sz="1800" b="1" dirty="0">
                          <a:latin typeface="游ゴシック"/>
                          <a:cs typeface="游ゴシック"/>
                        </a:rPr>
                        <a:t>第2</a:t>
                      </a:r>
                      <a:r>
                        <a:rPr lang="en-US" sz="1800" b="1" dirty="0">
                          <a:latin typeface="游ゴシック"/>
                          <a:cs typeface="游ゴシック"/>
                        </a:rPr>
                        <a:t>2</a:t>
                      </a:r>
                      <a:r>
                        <a:rPr sz="1800" b="1" dirty="0">
                          <a:latin typeface="游ゴシック"/>
                          <a:cs typeface="游ゴシック"/>
                        </a:rPr>
                        <a:t>条（財産の処分の制限）</a:t>
                      </a:r>
                      <a:endParaRPr sz="1800" dirty="0">
                        <a:latin typeface="游ゴシック"/>
                        <a:cs typeface="游ゴシック"/>
                      </a:endParaRPr>
                    </a:p>
                  </a:txBody>
                  <a:tcPr marL="0" marR="0" marT="2152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0160">
                        <a:lnSpc>
                          <a:spcPct val="100000"/>
                        </a:lnSpc>
                        <a:spcBef>
                          <a:spcPts val="365"/>
                        </a:spcBef>
                      </a:pPr>
                      <a:r>
                        <a:rPr sz="2000" b="1" dirty="0">
                          <a:highlight>
                            <a:srgbClr val="FFFF00"/>
                          </a:highlight>
                          <a:latin typeface="游ゴシック"/>
                          <a:cs typeface="游ゴシック"/>
                        </a:rPr>
                        <a:t>取得財産は事業完了後5</a:t>
                      </a:r>
                      <a:r>
                        <a:rPr sz="2000" b="1" spc="-15" dirty="0">
                          <a:highlight>
                            <a:srgbClr val="FFFF00"/>
                          </a:highlight>
                          <a:latin typeface="游ゴシック"/>
                          <a:cs typeface="游ゴシック"/>
                        </a:rPr>
                        <a:t>年</a:t>
                      </a:r>
                      <a:r>
                        <a:rPr sz="2000" b="1" dirty="0">
                          <a:highlight>
                            <a:srgbClr val="FFFF00"/>
                          </a:highlight>
                          <a:latin typeface="游ゴシック"/>
                          <a:cs typeface="游ゴシック"/>
                        </a:rPr>
                        <a:t>間は</a:t>
                      </a:r>
                      <a:r>
                        <a:rPr sz="2000" b="1" spc="-15" dirty="0">
                          <a:highlight>
                            <a:srgbClr val="FFFF00"/>
                          </a:highlight>
                          <a:latin typeface="游ゴシック"/>
                          <a:cs typeface="游ゴシック"/>
                        </a:rPr>
                        <a:t>本</a:t>
                      </a:r>
                      <a:r>
                        <a:rPr sz="2000" b="1" dirty="0">
                          <a:highlight>
                            <a:srgbClr val="FFFF00"/>
                          </a:highlight>
                          <a:latin typeface="游ゴシック"/>
                          <a:cs typeface="游ゴシック"/>
                        </a:rPr>
                        <a:t>事業</a:t>
                      </a:r>
                      <a:r>
                        <a:rPr sz="2000" b="1" spc="-15" dirty="0">
                          <a:highlight>
                            <a:srgbClr val="FFFF00"/>
                          </a:highlight>
                          <a:latin typeface="游ゴシック"/>
                          <a:cs typeface="游ゴシック"/>
                        </a:rPr>
                        <a:t>以</a:t>
                      </a:r>
                      <a:r>
                        <a:rPr sz="2000" b="1" dirty="0">
                          <a:highlight>
                            <a:srgbClr val="FFFF00"/>
                          </a:highlight>
                          <a:latin typeface="游ゴシック"/>
                          <a:cs typeface="游ゴシック"/>
                        </a:rPr>
                        <a:t>外の</a:t>
                      </a:r>
                      <a:r>
                        <a:rPr sz="2000" b="1" spc="-15" dirty="0">
                          <a:highlight>
                            <a:srgbClr val="FFFF00"/>
                          </a:highlight>
                          <a:latin typeface="游ゴシック"/>
                          <a:cs typeface="游ゴシック"/>
                        </a:rPr>
                        <a:t>目</a:t>
                      </a:r>
                      <a:r>
                        <a:rPr sz="2000" b="1" dirty="0">
                          <a:highlight>
                            <a:srgbClr val="FFFF00"/>
                          </a:highlight>
                          <a:latin typeface="游ゴシック"/>
                          <a:cs typeface="游ゴシック"/>
                        </a:rPr>
                        <a:t>的で</a:t>
                      </a:r>
                      <a:r>
                        <a:rPr sz="2000" b="1" spc="-15" dirty="0">
                          <a:highlight>
                            <a:srgbClr val="FFFF00"/>
                          </a:highlight>
                          <a:latin typeface="游ゴシック"/>
                          <a:cs typeface="游ゴシック"/>
                        </a:rPr>
                        <a:t>の</a:t>
                      </a:r>
                      <a:r>
                        <a:rPr sz="2000" b="1" dirty="0">
                          <a:highlight>
                            <a:srgbClr val="FFFF00"/>
                          </a:highlight>
                          <a:latin typeface="游ゴシック"/>
                          <a:cs typeface="游ゴシック"/>
                        </a:rPr>
                        <a:t>使</a:t>
                      </a:r>
                      <a:endParaRPr sz="2000" dirty="0">
                        <a:highlight>
                          <a:srgbClr val="FFFF00"/>
                        </a:highlight>
                        <a:latin typeface="游ゴシック"/>
                        <a:cs typeface="游ゴシック"/>
                      </a:endParaRPr>
                    </a:p>
                    <a:p>
                      <a:pPr marL="10160">
                        <a:lnSpc>
                          <a:spcPct val="100000"/>
                        </a:lnSpc>
                      </a:pPr>
                      <a:r>
                        <a:rPr sz="2000" b="1" spc="-5" dirty="0">
                          <a:highlight>
                            <a:srgbClr val="FFFF00"/>
                          </a:highlight>
                          <a:latin typeface="游ゴシック"/>
                          <a:cs typeface="游ゴシック"/>
                        </a:rPr>
                        <a:t>用・処分等を制限する。</a:t>
                      </a:r>
                      <a:endParaRPr sz="2000" dirty="0">
                        <a:highlight>
                          <a:srgbClr val="FFFF00"/>
                        </a:highlight>
                        <a:latin typeface="游ゴシック"/>
                        <a:cs typeface="游ゴシック"/>
                      </a:endParaRPr>
                    </a:p>
                  </a:txBody>
                  <a:tcPr marL="0" marR="0" marT="4635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860"/>
                        </a:spcBef>
                      </a:pPr>
                      <a:r>
                        <a:rPr sz="1600" b="1" dirty="0">
                          <a:latin typeface="游ゴシック"/>
                          <a:cs typeface="游ゴシック"/>
                        </a:rPr>
                        <a:t>－</a:t>
                      </a:r>
                      <a:endParaRPr sz="1600">
                        <a:latin typeface="游ゴシック"/>
                        <a:cs typeface="游ゴシック"/>
                      </a:endParaRPr>
                    </a:p>
                  </a:txBody>
                  <a:tcPr marL="0" marR="0" marT="10922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722122">
                <a:tc>
                  <a:txBody>
                    <a:bodyPr/>
                    <a:lstStyle/>
                    <a:p>
                      <a:pPr marL="9525">
                        <a:lnSpc>
                          <a:spcPct val="100000"/>
                        </a:lnSpc>
                        <a:spcBef>
                          <a:spcPts val="1700"/>
                        </a:spcBef>
                      </a:pPr>
                      <a:r>
                        <a:rPr sz="1800" b="1" dirty="0">
                          <a:latin typeface="游ゴシック"/>
                          <a:cs typeface="游ゴシック"/>
                        </a:rPr>
                        <a:t>第2</a:t>
                      </a:r>
                      <a:r>
                        <a:rPr lang="en-US" sz="1800" b="1" dirty="0">
                          <a:latin typeface="游ゴシック"/>
                          <a:cs typeface="游ゴシック"/>
                        </a:rPr>
                        <a:t>3</a:t>
                      </a:r>
                      <a:r>
                        <a:rPr sz="1800" b="1" dirty="0">
                          <a:latin typeface="游ゴシック"/>
                          <a:cs typeface="游ゴシック"/>
                        </a:rPr>
                        <a:t>条（シンボルマークの活用）</a:t>
                      </a:r>
                      <a:endParaRPr sz="1800" dirty="0">
                        <a:latin typeface="游ゴシック"/>
                        <a:cs typeface="游ゴシック"/>
                      </a:endParaRPr>
                    </a:p>
                  </a:txBody>
                  <a:tcPr marL="0" marR="0" marT="21590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10160">
                        <a:lnSpc>
                          <a:spcPct val="100000"/>
                        </a:lnSpc>
                        <a:spcBef>
                          <a:spcPts val="1570"/>
                        </a:spcBef>
                      </a:pPr>
                      <a:r>
                        <a:rPr sz="2000" b="1" dirty="0">
                          <a:latin typeface="游ゴシック"/>
                          <a:cs typeface="游ゴシック"/>
                        </a:rPr>
                        <a:t>乙は甲が指定するシン</a:t>
                      </a:r>
                      <a:r>
                        <a:rPr sz="2000" b="1" spc="-15" dirty="0">
                          <a:latin typeface="游ゴシック"/>
                          <a:cs typeface="游ゴシック"/>
                        </a:rPr>
                        <a:t>ボ</a:t>
                      </a:r>
                      <a:r>
                        <a:rPr sz="2000" b="1" dirty="0">
                          <a:latin typeface="游ゴシック"/>
                          <a:cs typeface="游ゴシック"/>
                        </a:rPr>
                        <a:t>ルマ</a:t>
                      </a:r>
                      <a:r>
                        <a:rPr sz="2000" b="1" spc="-15" dirty="0">
                          <a:latin typeface="游ゴシック"/>
                          <a:cs typeface="游ゴシック"/>
                        </a:rPr>
                        <a:t>ー</a:t>
                      </a:r>
                      <a:r>
                        <a:rPr sz="2000" b="1" dirty="0">
                          <a:latin typeface="游ゴシック"/>
                          <a:cs typeface="游ゴシック"/>
                        </a:rPr>
                        <a:t>クを</a:t>
                      </a:r>
                      <a:r>
                        <a:rPr sz="2000" b="1" spc="-15" dirty="0">
                          <a:latin typeface="游ゴシック"/>
                          <a:cs typeface="游ゴシック"/>
                        </a:rPr>
                        <a:t>表</a:t>
                      </a:r>
                      <a:r>
                        <a:rPr sz="2000" b="1" dirty="0">
                          <a:latin typeface="游ゴシック"/>
                          <a:cs typeface="游ゴシック"/>
                        </a:rPr>
                        <a:t>示する</a:t>
                      </a:r>
                      <a:endParaRPr sz="2000" dirty="0">
                        <a:latin typeface="游ゴシック"/>
                        <a:cs typeface="游ゴシック"/>
                      </a:endParaRPr>
                    </a:p>
                  </a:txBody>
                  <a:tcPr marL="0" marR="0" marT="19939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tc>
                  <a:txBody>
                    <a:bodyPr/>
                    <a:lstStyle/>
                    <a:p>
                      <a:pPr marL="10795" marR="310515">
                        <a:lnSpc>
                          <a:spcPct val="100000"/>
                        </a:lnSpc>
                        <a:spcBef>
                          <a:spcPts val="865"/>
                        </a:spcBef>
                      </a:pPr>
                      <a:r>
                        <a:rPr sz="1600" b="1" dirty="0">
                          <a:latin typeface="游ゴシック"/>
                          <a:cs typeface="游ゴシック"/>
                        </a:rPr>
                        <a:t>基本方針</a:t>
                      </a:r>
                      <a:r>
                        <a:rPr sz="1600" b="1" spc="-5" dirty="0">
                          <a:latin typeface="游ゴシック"/>
                          <a:cs typeface="游ゴシック"/>
                        </a:rPr>
                        <a:t>P.18 公募要領</a:t>
                      </a:r>
                      <a:r>
                        <a:rPr sz="1600" b="1" spc="-10" dirty="0">
                          <a:latin typeface="游ゴシック"/>
                          <a:cs typeface="游ゴシック"/>
                        </a:rPr>
                        <a:t>1</a:t>
                      </a:r>
                      <a:r>
                        <a:rPr lang="en-US" sz="1600" b="1" spc="-10" dirty="0">
                          <a:latin typeface="游ゴシック"/>
                          <a:cs typeface="游ゴシック"/>
                        </a:rPr>
                        <a:t>4</a:t>
                      </a:r>
                      <a:endParaRPr sz="1600" dirty="0">
                        <a:latin typeface="游ゴシック"/>
                        <a:cs typeface="游ゴシック"/>
                      </a:endParaRPr>
                    </a:p>
                  </a:txBody>
                  <a:tcPr marL="0" marR="0" marT="10985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rgbClr val="CFD4EA"/>
                    </a:solidFill>
                  </a:tcPr>
                </a:tc>
                <a:extLst>
                  <a:ext uri="{0D108BD9-81ED-4DB2-BD59-A6C34878D82A}">
                    <a16:rowId xmlns:a16="http://schemas.microsoft.com/office/drawing/2014/main" val="10003"/>
                  </a:ext>
                </a:extLst>
              </a:tr>
              <a:tr h="722121">
                <a:tc>
                  <a:txBody>
                    <a:bodyPr/>
                    <a:lstStyle/>
                    <a:p>
                      <a:pPr marL="9525">
                        <a:lnSpc>
                          <a:spcPct val="100000"/>
                        </a:lnSpc>
                        <a:spcBef>
                          <a:spcPts val="1700"/>
                        </a:spcBef>
                      </a:pPr>
                      <a:r>
                        <a:rPr sz="1800" b="1" dirty="0">
                          <a:latin typeface="游ゴシック"/>
                          <a:cs typeface="游ゴシック"/>
                        </a:rPr>
                        <a:t>第</a:t>
                      </a:r>
                      <a:r>
                        <a:rPr lang="en-US" sz="1800" b="1" spc="-5" dirty="0">
                          <a:latin typeface="游ゴシック"/>
                          <a:cs typeface="游ゴシック"/>
                        </a:rPr>
                        <a:t>19/24</a:t>
                      </a:r>
                      <a:r>
                        <a:rPr sz="1800" b="1" spc="-5" dirty="0">
                          <a:latin typeface="游ゴシック"/>
                          <a:cs typeface="游ゴシック"/>
                        </a:rPr>
                        <a:t>条（情報公開）</a:t>
                      </a:r>
                      <a:endParaRPr sz="1800" dirty="0">
                        <a:latin typeface="游ゴシック"/>
                        <a:cs typeface="游ゴシック"/>
                      </a:endParaRPr>
                    </a:p>
                  </a:txBody>
                  <a:tcPr marL="0" marR="0" marT="215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160">
                        <a:lnSpc>
                          <a:spcPct val="100000"/>
                        </a:lnSpc>
                        <a:spcBef>
                          <a:spcPts val="370"/>
                        </a:spcBef>
                      </a:pPr>
                      <a:r>
                        <a:rPr lang="ja-JP" altLang="en-US" sz="2000" b="1" spc="-5" dirty="0">
                          <a:highlight>
                            <a:srgbClr val="FFFF00"/>
                          </a:highlight>
                          <a:latin typeface="游ゴシック"/>
                          <a:cs typeface="游ゴシック"/>
                        </a:rPr>
                        <a:t>乙は、</a:t>
                      </a:r>
                      <a:r>
                        <a:rPr lang="ja-JP" altLang="en-US" sz="2000" b="1" spc="-5" dirty="0">
                          <a:latin typeface="游ゴシック"/>
                          <a:cs typeface="游ゴシック"/>
                        </a:rPr>
                        <a:t>関連法規等又は本契約により公表を行うこととされている事項について、適時に適切な</a:t>
                      </a:r>
                      <a:r>
                        <a:rPr lang="ja-JP" altLang="en-US" sz="2000" b="1" spc="-5" dirty="0">
                          <a:highlight>
                            <a:srgbClr val="FFFF00"/>
                          </a:highlight>
                          <a:latin typeface="游ゴシック"/>
                          <a:cs typeface="游ゴシック"/>
                        </a:rPr>
                        <a:t>公表を行う。</a:t>
                      </a:r>
                      <a:r>
                        <a:rPr lang="ja-JP" altLang="en-US" sz="2000" b="1" spc="-5" dirty="0">
                          <a:latin typeface="游ゴシック"/>
                          <a:cs typeface="游ゴシック"/>
                        </a:rPr>
                        <a:t>（</a:t>
                      </a:r>
                      <a:r>
                        <a:rPr lang="en-US" altLang="ja-JP" sz="2000" b="1" spc="-5" dirty="0">
                          <a:latin typeface="游ゴシック"/>
                          <a:cs typeface="游ゴシック"/>
                        </a:rPr>
                        <a:t>19</a:t>
                      </a:r>
                      <a:r>
                        <a:rPr lang="ja-JP" altLang="en-US" sz="2000" b="1" spc="-5" dirty="0">
                          <a:latin typeface="游ゴシック"/>
                          <a:cs typeface="游ゴシック"/>
                        </a:rPr>
                        <a:t>条）</a:t>
                      </a:r>
                      <a:endParaRPr lang="en-US" sz="2000" b="1" spc="-5" dirty="0">
                        <a:latin typeface="游ゴシック"/>
                        <a:cs typeface="游ゴシック"/>
                      </a:endParaRPr>
                    </a:p>
                    <a:p>
                      <a:pPr marL="10160">
                        <a:lnSpc>
                          <a:spcPct val="100000"/>
                        </a:lnSpc>
                        <a:spcBef>
                          <a:spcPts val="370"/>
                        </a:spcBef>
                      </a:pPr>
                      <a:r>
                        <a:rPr sz="2000" b="1" spc="-5" dirty="0" err="1">
                          <a:highlight>
                            <a:srgbClr val="FFFF00"/>
                          </a:highlight>
                          <a:latin typeface="游ゴシック"/>
                          <a:cs typeface="游ゴシック"/>
                        </a:rPr>
                        <a:t>甲は</a:t>
                      </a:r>
                      <a:r>
                        <a:rPr lang="ja-JP" altLang="en-US" sz="2000" b="1" spc="-5" dirty="0">
                          <a:highlight>
                            <a:srgbClr val="FFFF00"/>
                          </a:highlight>
                          <a:latin typeface="游ゴシック"/>
                          <a:cs typeface="游ゴシック"/>
                        </a:rPr>
                        <a:t>、</a:t>
                      </a:r>
                      <a:r>
                        <a:rPr sz="2000" b="1" spc="-5" dirty="0" err="1">
                          <a:latin typeface="游ゴシック"/>
                          <a:cs typeface="游ゴシック"/>
                        </a:rPr>
                        <a:t>知的財産権に配慮</a:t>
                      </a:r>
                      <a:r>
                        <a:rPr sz="2000" b="1" spc="-15" dirty="0" err="1">
                          <a:latin typeface="游ゴシック"/>
                          <a:cs typeface="游ゴシック"/>
                        </a:rPr>
                        <a:t>の</a:t>
                      </a:r>
                      <a:r>
                        <a:rPr sz="2000" b="1" spc="-5" dirty="0" err="1">
                          <a:latin typeface="游ゴシック"/>
                          <a:cs typeface="游ゴシック"/>
                        </a:rPr>
                        <a:t>上、</a:t>
                      </a:r>
                      <a:r>
                        <a:rPr sz="2000" b="1" spc="-15" dirty="0" err="1">
                          <a:latin typeface="游ゴシック"/>
                          <a:cs typeface="游ゴシック"/>
                        </a:rPr>
                        <a:t>乙</a:t>
                      </a:r>
                      <a:r>
                        <a:rPr sz="2000" b="1" spc="-5" dirty="0" err="1">
                          <a:latin typeface="游ゴシック"/>
                          <a:cs typeface="游ゴシック"/>
                        </a:rPr>
                        <a:t>から</a:t>
                      </a:r>
                      <a:r>
                        <a:rPr sz="2000" b="1" spc="-15" dirty="0" err="1">
                          <a:latin typeface="游ゴシック"/>
                          <a:cs typeface="游ゴシック"/>
                        </a:rPr>
                        <a:t>受</a:t>
                      </a:r>
                      <a:r>
                        <a:rPr sz="2000" b="1" spc="-5" dirty="0" err="1">
                          <a:latin typeface="游ゴシック"/>
                          <a:cs typeface="游ゴシック"/>
                        </a:rPr>
                        <a:t>領し</a:t>
                      </a:r>
                      <a:r>
                        <a:rPr sz="2000" b="1" spc="-15" dirty="0" err="1">
                          <a:latin typeface="游ゴシック"/>
                          <a:cs typeface="游ゴシック"/>
                        </a:rPr>
                        <a:t>た</a:t>
                      </a:r>
                      <a:r>
                        <a:rPr sz="2000" b="1" spc="-5" dirty="0" err="1">
                          <a:latin typeface="游ゴシック"/>
                          <a:cs typeface="游ゴシック"/>
                        </a:rPr>
                        <a:t>計画</a:t>
                      </a:r>
                      <a:r>
                        <a:rPr sz="2000" b="1" spc="-15" dirty="0" err="1">
                          <a:latin typeface="游ゴシック"/>
                          <a:cs typeface="游ゴシック"/>
                        </a:rPr>
                        <a:t>、</a:t>
                      </a:r>
                      <a:r>
                        <a:rPr sz="2000" b="1" dirty="0" err="1">
                          <a:latin typeface="游ゴシック"/>
                          <a:cs typeface="游ゴシック"/>
                        </a:rPr>
                        <a:t>報</a:t>
                      </a:r>
                      <a:endParaRPr sz="2000" dirty="0">
                        <a:latin typeface="游ゴシック"/>
                        <a:cs typeface="游ゴシック"/>
                      </a:endParaRPr>
                    </a:p>
                    <a:p>
                      <a:pPr marL="10160">
                        <a:lnSpc>
                          <a:spcPct val="100000"/>
                        </a:lnSpc>
                      </a:pPr>
                      <a:r>
                        <a:rPr sz="2000" b="1" dirty="0" err="1">
                          <a:latin typeface="游ゴシック"/>
                          <a:cs typeface="游ゴシック"/>
                        </a:rPr>
                        <a:t>告等を一般に</a:t>
                      </a:r>
                      <a:r>
                        <a:rPr sz="2000" b="1" dirty="0" err="1">
                          <a:highlight>
                            <a:srgbClr val="FFFF00"/>
                          </a:highlight>
                          <a:latin typeface="游ゴシック"/>
                          <a:cs typeface="游ゴシック"/>
                        </a:rPr>
                        <a:t>公開でき</a:t>
                      </a:r>
                      <a:r>
                        <a:rPr sz="2000" b="1" spc="-15" dirty="0" err="1">
                          <a:highlight>
                            <a:srgbClr val="FFFF00"/>
                          </a:highlight>
                          <a:latin typeface="游ゴシック"/>
                          <a:cs typeface="游ゴシック"/>
                        </a:rPr>
                        <a:t>る</a:t>
                      </a:r>
                      <a:r>
                        <a:rPr sz="2000" b="1" dirty="0">
                          <a:latin typeface="游ゴシック"/>
                          <a:cs typeface="游ゴシック"/>
                        </a:rPr>
                        <a:t>。</a:t>
                      </a:r>
                      <a:r>
                        <a:rPr lang="ja-JP" altLang="en-US" sz="2000" b="1" dirty="0">
                          <a:latin typeface="游ゴシック"/>
                          <a:cs typeface="游ゴシック"/>
                        </a:rPr>
                        <a:t>ただし、システムに登録された情報は広く一般に公開することができる。（</a:t>
                      </a:r>
                      <a:r>
                        <a:rPr lang="en-US" altLang="ja-JP" sz="2000" b="1" dirty="0">
                          <a:latin typeface="游ゴシック"/>
                          <a:cs typeface="游ゴシック"/>
                        </a:rPr>
                        <a:t>24</a:t>
                      </a:r>
                      <a:r>
                        <a:rPr lang="ja-JP" altLang="en-US" sz="2000" b="1" dirty="0">
                          <a:latin typeface="游ゴシック"/>
                          <a:cs typeface="游ゴシック"/>
                        </a:rPr>
                        <a:t>条）</a:t>
                      </a:r>
                      <a:endParaRPr sz="2000" dirty="0">
                        <a:latin typeface="游ゴシック"/>
                        <a:cs typeface="游ゴシック"/>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45"/>
                        </a:spcBef>
                      </a:pPr>
                      <a:endParaRPr sz="1550" dirty="0">
                        <a:latin typeface="Times New Roman"/>
                        <a:cs typeface="Times New Roman"/>
                      </a:endParaRPr>
                    </a:p>
                    <a:p>
                      <a:pPr marL="10795">
                        <a:lnSpc>
                          <a:spcPct val="100000"/>
                        </a:lnSpc>
                      </a:pPr>
                      <a:r>
                        <a:rPr sz="1600" b="1" spc="-5" dirty="0">
                          <a:latin typeface="游ゴシック"/>
                          <a:cs typeface="游ゴシック"/>
                        </a:rPr>
                        <a:t>公募要領1</a:t>
                      </a:r>
                      <a:r>
                        <a:rPr lang="en-US" sz="1600" b="1" spc="-5" dirty="0">
                          <a:latin typeface="游ゴシック"/>
                          <a:cs typeface="游ゴシック"/>
                        </a:rPr>
                        <a:t>7</a:t>
                      </a:r>
                      <a:r>
                        <a:rPr lang="ja-JP" altLang="en-US" sz="1600" b="1" spc="-5" dirty="0">
                          <a:latin typeface="游ゴシック"/>
                          <a:cs typeface="游ゴシック"/>
                        </a:rPr>
                        <a:t>、</a:t>
                      </a:r>
                      <a:r>
                        <a:rPr lang="en-US" altLang="ja-JP" sz="1600" b="1" spc="-5" dirty="0">
                          <a:latin typeface="游ゴシック"/>
                          <a:cs typeface="游ゴシック"/>
                        </a:rPr>
                        <a:t>24</a:t>
                      </a:r>
                      <a:endParaRPr sz="1600" dirty="0">
                        <a:latin typeface="游ゴシック"/>
                        <a:cs typeface="游ゴシック"/>
                      </a:endParaRP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722122">
                <a:tc>
                  <a:txBody>
                    <a:bodyPr/>
                    <a:lstStyle/>
                    <a:p>
                      <a:pPr marL="9525">
                        <a:lnSpc>
                          <a:spcPct val="100000"/>
                        </a:lnSpc>
                        <a:spcBef>
                          <a:spcPts val="1700"/>
                        </a:spcBef>
                      </a:pPr>
                      <a:r>
                        <a:rPr sz="1800" b="1" dirty="0">
                          <a:latin typeface="游ゴシック"/>
                          <a:cs typeface="游ゴシック"/>
                        </a:rPr>
                        <a:t>第</a:t>
                      </a:r>
                      <a:r>
                        <a:rPr lang="en-US" sz="1800" b="1" dirty="0">
                          <a:latin typeface="游ゴシック"/>
                          <a:cs typeface="游ゴシック"/>
                        </a:rPr>
                        <a:t>25</a:t>
                      </a:r>
                      <a:r>
                        <a:rPr sz="1800" b="1" dirty="0">
                          <a:latin typeface="游ゴシック"/>
                          <a:cs typeface="游ゴシック"/>
                        </a:rPr>
                        <a:t>条（通知）</a:t>
                      </a:r>
                      <a:endParaRPr sz="1800" dirty="0">
                        <a:latin typeface="游ゴシック"/>
                        <a:cs typeface="游ゴシック"/>
                      </a:endParaRPr>
                    </a:p>
                  </a:txBody>
                  <a:tcPr marL="0" marR="0" marT="21590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160">
                        <a:lnSpc>
                          <a:spcPct val="100000"/>
                        </a:lnSpc>
                        <a:spcBef>
                          <a:spcPts val="370"/>
                        </a:spcBef>
                      </a:pPr>
                      <a:r>
                        <a:rPr sz="2000" b="1" dirty="0">
                          <a:highlight>
                            <a:srgbClr val="FFFF00"/>
                          </a:highlight>
                          <a:latin typeface="游ゴシック"/>
                          <a:cs typeface="游ゴシック"/>
                        </a:rPr>
                        <a:t>乙の商号、代表者、役</a:t>
                      </a:r>
                      <a:r>
                        <a:rPr sz="2000" b="1" spc="-15" dirty="0">
                          <a:highlight>
                            <a:srgbClr val="FFFF00"/>
                          </a:highlight>
                          <a:latin typeface="游ゴシック"/>
                          <a:cs typeface="游ゴシック"/>
                        </a:rPr>
                        <a:t>員</a:t>
                      </a:r>
                      <a:r>
                        <a:rPr sz="2000" b="1" dirty="0">
                          <a:highlight>
                            <a:srgbClr val="FFFF00"/>
                          </a:highlight>
                          <a:latin typeface="游ゴシック"/>
                          <a:cs typeface="游ゴシック"/>
                        </a:rPr>
                        <a:t>等が</a:t>
                      </a:r>
                      <a:r>
                        <a:rPr sz="2000" b="1" spc="-15" dirty="0">
                          <a:highlight>
                            <a:srgbClr val="FFFF00"/>
                          </a:highlight>
                          <a:latin typeface="游ゴシック"/>
                          <a:cs typeface="游ゴシック"/>
                        </a:rPr>
                        <a:t>変</a:t>
                      </a:r>
                      <a:r>
                        <a:rPr sz="2000" b="1" dirty="0">
                          <a:highlight>
                            <a:srgbClr val="FFFF00"/>
                          </a:highlight>
                          <a:latin typeface="游ゴシック"/>
                          <a:cs typeface="游ゴシック"/>
                        </a:rPr>
                        <a:t>更さ</a:t>
                      </a:r>
                      <a:r>
                        <a:rPr sz="2000" b="1" spc="-15" dirty="0">
                          <a:highlight>
                            <a:srgbClr val="FFFF00"/>
                          </a:highlight>
                          <a:latin typeface="游ゴシック"/>
                          <a:cs typeface="游ゴシック"/>
                        </a:rPr>
                        <a:t>れ</a:t>
                      </a:r>
                      <a:r>
                        <a:rPr sz="2000" b="1" dirty="0">
                          <a:highlight>
                            <a:srgbClr val="FFFF00"/>
                          </a:highlight>
                          <a:latin typeface="游ゴシック"/>
                          <a:cs typeface="游ゴシック"/>
                        </a:rPr>
                        <a:t>た場</a:t>
                      </a:r>
                      <a:r>
                        <a:rPr sz="2000" b="1" spc="-15" dirty="0">
                          <a:highlight>
                            <a:srgbClr val="FFFF00"/>
                          </a:highlight>
                          <a:latin typeface="游ゴシック"/>
                          <a:cs typeface="游ゴシック"/>
                        </a:rPr>
                        <a:t>合</a:t>
                      </a:r>
                      <a:r>
                        <a:rPr sz="2000" b="1" dirty="0">
                          <a:highlight>
                            <a:srgbClr val="FFFF00"/>
                          </a:highlight>
                          <a:latin typeface="游ゴシック"/>
                          <a:cs typeface="游ゴシック"/>
                        </a:rPr>
                        <a:t>、甲</a:t>
                      </a:r>
                      <a:r>
                        <a:rPr sz="2000" b="1" spc="-15" dirty="0">
                          <a:highlight>
                            <a:srgbClr val="FFFF00"/>
                          </a:highlight>
                          <a:latin typeface="游ゴシック"/>
                          <a:cs typeface="游ゴシック"/>
                        </a:rPr>
                        <a:t>へ</a:t>
                      </a:r>
                      <a:r>
                        <a:rPr sz="2000" b="1" dirty="0">
                          <a:highlight>
                            <a:srgbClr val="FFFF00"/>
                          </a:highlight>
                          <a:latin typeface="游ゴシック"/>
                          <a:cs typeface="游ゴシック"/>
                        </a:rPr>
                        <a:t>通</a:t>
                      </a:r>
                      <a:endParaRPr sz="2000" dirty="0">
                        <a:highlight>
                          <a:srgbClr val="FFFF00"/>
                        </a:highlight>
                        <a:latin typeface="游ゴシック"/>
                        <a:cs typeface="游ゴシック"/>
                      </a:endParaRPr>
                    </a:p>
                    <a:p>
                      <a:pPr marL="10160">
                        <a:lnSpc>
                          <a:spcPct val="100000"/>
                        </a:lnSpc>
                      </a:pPr>
                      <a:r>
                        <a:rPr sz="2000" b="1" spc="-5" dirty="0">
                          <a:highlight>
                            <a:srgbClr val="FFFF00"/>
                          </a:highlight>
                          <a:latin typeface="游ゴシック"/>
                          <a:cs typeface="游ゴシック"/>
                        </a:rPr>
                        <a:t>知する。</a:t>
                      </a:r>
                      <a:endParaRPr sz="2000" dirty="0">
                        <a:highlight>
                          <a:srgbClr val="FFFF00"/>
                        </a:highlight>
                        <a:latin typeface="游ゴシック"/>
                        <a:cs typeface="游ゴシック"/>
                      </a:endParaRPr>
                    </a:p>
                  </a:txBody>
                  <a:tcPr marL="0" marR="0" marT="469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45"/>
                        </a:spcBef>
                      </a:pPr>
                      <a:endParaRPr sz="1550">
                        <a:latin typeface="Times New Roman"/>
                        <a:cs typeface="Times New Roman"/>
                      </a:endParaRPr>
                    </a:p>
                    <a:p>
                      <a:pPr marL="10795">
                        <a:lnSpc>
                          <a:spcPct val="100000"/>
                        </a:lnSpc>
                      </a:pPr>
                      <a:r>
                        <a:rPr sz="1600" b="1" dirty="0">
                          <a:latin typeface="游ゴシック"/>
                          <a:cs typeface="游ゴシック"/>
                        </a:rPr>
                        <a:t>－</a:t>
                      </a:r>
                      <a:endParaRPr sz="1600">
                        <a:latin typeface="游ゴシック"/>
                        <a:cs typeface="游ゴシック"/>
                      </a:endParaRPr>
                    </a:p>
                  </a:txBody>
                  <a:tcPr marL="0" marR="0" marT="571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366648">
                <a:tc>
                  <a:txBody>
                    <a:bodyPr/>
                    <a:lstStyle/>
                    <a:p>
                      <a:pPr marL="9525">
                        <a:lnSpc>
                          <a:spcPct val="100000"/>
                        </a:lnSpc>
                        <a:spcBef>
                          <a:spcPts val="305"/>
                        </a:spcBef>
                      </a:pPr>
                      <a:r>
                        <a:rPr sz="1800" b="1" dirty="0">
                          <a:latin typeface="游ゴシック"/>
                          <a:cs typeface="游ゴシック"/>
                        </a:rPr>
                        <a:t>第</a:t>
                      </a:r>
                      <a:r>
                        <a:rPr lang="en-US" sz="1800" b="1" dirty="0">
                          <a:latin typeface="游ゴシック"/>
                          <a:cs typeface="游ゴシック"/>
                        </a:rPr>
                        <a:t>26</a:t>
                      </a:r>
                      <a:r>
                        <a:rPr sz="1800" b="1" dirty="0">
                          <a:latin typeface="游ゴシック"/>
                          <a:cs typeface="游ゴシック"/>
                        </a:rPr>
                        <a:t>条（経費負担）</a:t>
                      </a:r>
                      <a:endParaRPr sz="1800" dirty="0">
                        <a:latin typeface="游ゴシック"/>
                        <a:cs typeface="游ゴシック"/>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795">
                        <a:lnSpc>
                          <a:spcPct val="100000"/>
                        </a:lnSpc>
                        <a:spcBef>
                          <a:spcPts val="430"/>
                        </a:spcBef>
                      </a:pPr>
                      <a:r>
                        <a:rPr sz="1600" b="1" dirty="0">
                          <a:latin typeface="游ゴシック"/>
                          <a:cs typeface="游ゴシック"/>
                        </a:rPr>
                        <a:t>－</a:t>
                      </a:r>
                      <a:endParaRPr sz="1600">
                        <a:latin typeface="游ゴシック"/>
                        <a:cs typeface="游ゴシック"/>
                      </a:endParaRPr>
                    </a:p>
                  </a:txBody>
                  <a:tcPr marL="0" marR="0" marT="546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366775">
                <a:tc>
                  <a:txBody>
                    <a:bodyPr/>
                    <a:lstStyle/>
                    <a:p>
                      <a:pPr marL="9525">
                        <a:lnSpc>
                          <a:spcPct val="100000"/>
                        </a:lnSpc>
                        <a:spcBef>
                          <a:spcPts val="305"/>
                        </a:spcBef>
                      </a:pPr>
                      <a:r>
                        <a:rPr sz="1800" b="1" dirty="0">
                          <a:latin typeface="游ゴシック"/>
                          <a:cs typeface="游ゴシック"/>
                        </a:rPr>
                        <a:t>第</a:t>
                      </a:r>
                      <a:r>
                        <a:rPr lang="en-US" sz="1800" b="1" spc="-5" dirty="0">
                          <a:latin typeface="游ゴシック"/>
                          <a:cs typeface="游ゴシック"/>
                        </a:rPr>
                        <a:t>27</a:t>
                      </a:r>
                      <a:r>
                        <a:rPr sz="1800" b="1" spc="-5" dirty="0">
                          <a:latin typeface="游ゴシック"/>
                          <a:cs typeface="游ゴシック"/>
                        </a:rPr>
                        <a:t>条（秘密保持）</a:t>
                      </a:r>
                      <a:endParaRPr sz="1800" dirty="0">
                        <a:latin typeface="游ゴシック"/>
                        <a:cs typeface="游ゴシック"/>
                      </a:endParaRPr>
                    </a:p>
                  </a:txBody>
                  <a:tcPr marL="0" marR="0" marT="387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430"/>
                        </a:spcBef>
                      </a:pPr>
                      <a:r>
                        <a:rPr sz="1600" b="1" dirty="0">
                          <a:latin typeface="游ゴシック"/>
                          <a:cs typeface="游ゴシック"/>
                        </a:rPr>
                        <a:t>－</a:t>
                      </a:r>
                      <a:endParaRPr sz="1600">
                        <a:latin typeface="游ゴシック"/>
                        <a:cs typeface="游ゴシック"/>
                      </a:endParaRPr>
                    </a:p>
                  </a:txBody>
                  <a:tcPr marL="0" marR="0" marT="546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722122">
                <a:tc>
                  <a:txBody>
                    <a:bodyPr/>
                    <a:lstStyle/>
                    <a:p>
                      <a:pPr marL="9525">
                        <a:lnSpc>
                          <a:spcPct val="100000"/>
                        </a:lnSpc>
                        <a:spcBef>
                          <a:spcPts val="1705"/>
                        </a:spcBef>
                      </a:pPr>
                      <a:r>
                        <a:rPr sz="1800" b="1" dirty="0">
                          <a:latin typeface="游ゴシック"/>
                          <a:cs typeface="游ゴシック"/>
                        </a:rPr>
                        <a:t>第</a:t>
                      </a:r>
                      <a:r>
                        <a:rPr lang="en-US" sz="1800" b="1" dirty="0">
                          <a:latin typeface="游ゴシック"/>
                          <a:cs typeface="游ゴシック"/>
                        </a:rPr>
                        <a:t>28</a:t>
                      </a:r>
                      <a:r>
                        <a:rPr sz="1800" b="1" dirty="0">
                          <a:latin typeface="游ゴシック"/>
                          <a:cs typeface="游ゴシック"/>
                        </a:rPr>
                        <a:t>条（反社会的勢力の排除）</a:t>
                      </a:r>
                      <a:endParaRPr sz="1800" dirty="0">
                        <a:latin typeface="游ゴシック"/>
                        <a:cs typeface="游ゴシック"/>
                      </a:endParaRPr>
                    </a:p>
                  </a:txBody>
                  <a:tcPr marL="0" marR="0" marT="2165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160" marR="242570">
                        <a:lnSpc>
                          <a:spcPct val="100000"/>
                        </a:lnSpc>
                        <a:spcBef>
                          <a:spcPts val="375"/>
                        </a:spcBef>
                      </a:pPr>
                      <a:r>
                        <a:rPr sz="2000" b="1" dirty="0">
                          <a:latin typeface="游ゴシック"/>
                          <a:cs typeface="游ゴシック"/>
                        </a:rPr>
                        <a:t>乙は反社会的勢力に該</a:t>
                      </a:r>
                      <a:r>
                        <a:rPr sz="2000" b="1" spc="-15" dirty="0">
                          <a:latin typeface="游ゴシック"/>
                          <a:cs typeface="游ゴシック"/>
                        </a:rPr>
                        <a:t>当</a:t>
                      </a:r>
                      <a:r>
                        <a:rPr sz="2000" b="1" dirty="0">
                          <a:latin typeface="游ゴシック"/>
                          <a:cs typeface="游ゴシック"/>
                        </a:rPr>
                        <a:t>しな</a:t>
                      </a:r>
                      <a:r>
                        <a:rPr sz="2000" b="1" spc="-15" dirty="0">
                          <a:latin typeface="游ゴシック"/>
                          <a:cs typeface="游ゴシック"/>
                        </a:rPr>
                        <a:t>い</a:t>
                      </a:r>
                      <a:r>
                        <a:rPr sz="2000" b="1" dirty="0">
                          <a:latin typeface="游ゴシック"/>
                          <a:cs typeface="游ゴシック"/>
                        </a:rPr>
                        <a:t>こと</a:t>
                      </a:r>
                      <a:r>
                        <a:rPr sz="2000" b="1" spc="-15" dirty="0">
                          <a:latin typeface="游ゴシック"/>
                          <a:cs typeface="游ゴシック"/>
                        </a:rPr>
                        <a:t>を</a:t>
                      </a:r>
                      <a:r>
                        <a:rPr sz="2000" b="1" dirty="0">
                          <a:latin typeface="游ゴシック"/>
                          <a:cs typeface="游ゴシック"/>
                        </a:rPr>
                        <a:t>表明</a:t>
                      </a:r>
                      <a:r>
                        <a:rPr sz="2000" b="1" spc="-15" dirty="0">
                          <a:latin typeface="游ゴシック"/>
                          <a:cs typeface="游ゴシック"/>
                        </a:rPr>
                        <a:t>し</a:t>
                      </a:r>
                      <a:r>
                        <a:rPr sz="2000" b="1" dirty="0">
                          <a:latin typeface="游ゴシック"/>
                          <a:cs typeface="游ゴシック"/>
                        </a:rPr>
                        <a:t>、将</a:t>
                      </a:r>
                      <a:r>
                        <a:rPr sz="2000" b="1" spc="-15" dirty="0">
                          <a:latin typeface="游ゴシック"/>
                          <a:cs typeface="游ゴシック"/>
                        </a:rPr>
                        <a:t>来</a:t>
                      </a:r>
                      <a:r>
                        <a:rPr sz="2000" b="1" dirty="0">
                          <a:latin typeface="游ゴシック"/>
                          <a:cs typeface="游ゴシック"/>
                        </a:rPr>
                        <a:t>に わたって保証する。</a:t>
                      </a:r>
                      <a:endParaRPr sz="2000">
                        <a:latin typeface="游ゴシック"/>
                        <a:cs typeface="游ゴシック"/>
                      </a:endParaRPr>
                    </a:p>
                  </a:txBody>
                  <a:tcPr marL="0" marR="0" marT="4762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50"/>
                        </a:spcBef>
                      </a:pPr>
                      <a:endParaRPr sz="1550" dirty="0">
                        <a:latin typeface="Times New Roman"/>
                        <a:cs typeface="Times New Roman"/>
                      </a:endParaRPr>
                    </a:p>
                    <a:p>
                      <a:pPr marL="10795">
                        <a:lnSpc>
                          <a:spcPct val="100000"/>
                        </a:lnSpc>
                      </a:pPr>
                      <a:r>
                        <a:rPr sz="1600" b="1" dirty="0">
                          <a:latin typeface="游ゴシック"/>
                          <a:cs typeface="游ゴシック"/>
                        </a:rPr>
                        <a:t>公募要領</a:t>
                      </a:r>
                      <a:r>
                        <a:rPr lang="en-US" sz="1600" b="1" dirty="0">
                          <a:latin typeface="游ゴシック"/>
                          <a:cs typeface="游ゴシック"/>
                        </a:rPr>
                        <a:t>6</a:t>
                      </a:r>
                      <a:endParaRPr sz="1600" dirty="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53364" y="19253"/>
            <a:ext cx="5614670" cy="697230"/>
          </a:xfrm>
          <a:prstGeom prst="rect">
            <a:avLst/>
          </a:prstGeom>
        </p:spPr>
        <p:txBody>
          <a:bodyPr vert="horz" wrap="square" lIns="0" tIns="13335" rIns="0" bIns="0" rtlCol="0">
            <a:spAutoFit/>
          </a:bodyPr>
          <a:lstStyle/>
          <a:p>
            <a:pPr marL="12700">
              <a:lnSpc>
                <a:spcPct val="100000"/>
              </a:lnSpc>
              <a:spcBef>
                <a:spcPts val="105"/>
              </a:spcBef>
              <a:tabLst>
                <a:tab pos="4483100" algn="l"/>
              </a:tabLst>
            </a:pPr>
            <a:r>
              <a:rPr sz="4400" dirty="0"/>
              <a:t>４－⑦．第７</a:t>
            </a:r>
            <a:r>
              <a:rPr sz="4400" spc="5" dirty="0"/>
              <a:t>章</a:t>
            </a:r>
            <a:r>
              <a:rPr sz="4400" dirty="0"/>
              <a:t>	雑則</a:t>
            </a:r>
          </a:p>
        </p:txBody>
      </p:sp>
      <p:sp>
        <p:nvSpPr>
          <p:cNvPr id="4" name="object 4"/>
          <p:cNvSpPr txBox="1">
            <a:spLocks noGrp="1"/>
          </p:cNvSpPr>
          <p:nvPr>
            <p:ph type="sldNum" sz="quarter" idx="7"/>
          </p:nvPr>
        </p:nvSpPr>
        <p:spPr>
          <a:prstGeom prst="rect">
            <a:avLst/>
          </a:prstGeom>
        </p:spPr>
        <p:txBody>
          <a:bodyPr vert="horz" wrap="square" lIns="0" tIns="8890" rIns="0" bIns="0" rtlCol="0">
            <a:spAutoFit/>
          </a:bodyPr>
          <a:lstStyle/>
          <a:p>
            <a:pPr marL="135255">
              <a:lnSpc>
                <a:spcPct val="100000"/>
              </a:lnSpc>
              <a:spcBef>
                <a:spcPts val="70"/>
              </a:spcBef>
            </a:pPr>
            <a:fld id="{81D60167-4931-47E6-BA6A-407CBD079E47}" type="slidenum">
              <a:rPr dirty="0"/>
              <a:t>14</a:t>
            </a:fld>
            <a:endParaRPr dirty="0"/>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graphicFrame>
        <p:nvGraphicFramePr>
          <p:cNvPr id="3" name="object 3"/>
          <p:cNvGraphicFramePr>
            <a:graphicFrameLocks noGrp="1"/>
          </p:cNvGraphicFramePr>
          <p:nvPr>
            <p:extLst>
              <p:ext uri="{D42A27DB-BD31-4B8C-83A1-F6EECF244321}">
                <p14:modId xmlns:p14="http://schemas.microsoft.com/office/powerpoint/2010/main" val="1778529305"/>
              </p:ext>
            </p:extLst>
          </p:nvPr>
        </p:nvGraphicFramePr>
        <p:xfrm>
          <a:off x="223138" y="1259046"/>
          <a:ext cx="11744325" cy="5152335"/>
        </p:xfrm>
        <a:graphic>
          <a:graphicData uri="http://schemas.openxmlformats.org/drawingml/2006/table">
            <a:tbl>
              <a:tblPr firstRow="1" bandRow="1">
                <a:tableStyleId>{2D5ABB26-0587-4C30-8999-92F81FD0307C}</a:tableStyleId>
              </a:tblPr>
              <a:tblGrid>
                <a:gridCol w="4427220">
                  <a:extLst>
                    <a:ext uri="{9D8B030D-6E8A-4147-A177-3AD203B41FA5}">
                      <a16:colId xmlns:a16="http://schemas.microsoft.com/office/drawing/2014/main" val="20000"/>
                    </a:ext>
                  </a:extLst>
                </a:gridCol>
                <a:gridCol w="5431155">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500590">
                <a:tc>
                  <a:txBody>
                    <a:bodyPr/>
                    <a:lstStyle/>
                    <a:p>
                      <a:pPr marL="635" algn="ctr">
                        <a:lnSpc>
                          <a:spcPct val="100000"/>
                        </a:lnSpc>
                        <a:spcBef>
                          <a:spcPts val="890"/>
                        </a:spcBef>
                      </a:pPr>
                      <a:r>
                        <a:rPr sz="1800" b="1" dirty="0">
                          <a:solidFill>
                            <a:srgbClr val="FFFFFF"/>
                          </a:solidFill>
                          <a:latin typeface="游ゴシック" panose="020B0400000000000000" pitchFamily="50" charset="-128"/>
                          <a:ea typeface="游ゴシック" panose="020B0400000000000000" pitchFamily="50" charset="-128"/>
                          <a:cs typeface="游ゴシック"/>
                        </a:rPr>
                        <a:t>条項</a:t>
                      </a:r>
                      <a:endParaRPr sz="1800">
                        <a:latin typeface="游ゴシック" panose="020B0400000000000000" pitchFamily="50" charset="-128"/>
                        <a:ea typeface="游ゴシック" panose="020B0400000000000000" pitchFamily="50" charset="-128"/>
                        <a:cs typeface="游ゴシック"/>
                      </a:endParaRPr>
                    </a:p>
                  </a:txBody>
                  <a:tcPr marL="0" marR="0" marT="1130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905" algn="ctr">
                        <a:lnSpc>
                          <a:spcPct val="100000"/>
                        </a:lnSpc>
                        <a:spcBef>
                          <a:spcPts val="1020"/>
                        </a:spcBef>
                      </a:pPr>
                      <a:r>
                        <a:rPr sz="1600" b="1" dirty="0">
                          <a:solidFill>
                            <a:srgbClr val="FFFFFF"/>
                          </a:solidFill>
                          <a:latin typeface="游ゴシック" panose="020B0400000000000000" pitchFamily="50" charset="-128"/>
                          <a:ea typeface="游ゴシック" panose="020B0400000000000000" pitchFamily="50" charset="-128"/>
                          <a:cs typeface="游ゴシック"/>
                        </a:rPr>
                        <a:t>概要</a:t>
                      </a:r>
                      <a:endParaRPr sz="1600">
                        <a:latin typeface="游ゴシック" panose="020B0400000000000000" pitchFamily="50" charset="-128"/>
                        <a:ea typeface="游ゴシック" panose="020B0400000000000000" pitchFamily="50" charset="-128"/>
                        <a:cs typeface="游ゴシック"/>
                      </a:endParaRPr>
                    </a:p>
                  </a:txBody>
                  <a:tcPr marL="0" marR="0" marT="12954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270" algn="ctr">
                        <a:lnSpc>
                          <a:spcPct val="100000"/>
                        </a:lnSpc>
                        <a:spcBef>
                          <a:spcPts val="1160"/>
                        </a:spcBef>
                      </a:pPr>
                      <a:r>
                        <a:rPr sz="1400" b="1" dirty="0">
                          <a:solidFill>
                            <a:srgbClr val="FFFFFF"/>
                          </a:solidFill>
                          <a:latin typeface="游ゴシック" panose="020B0400000000000000" pitchFamily="50" charset="-128"/>
                          <a:ea typeface="游ゴシック" panose="020B0400000000000000" pitchFamily="50" charset="-128"/>
                          <a:cs typeface="游ゴシック"/>
                        </a:rPr>
                        <a:t>参照元</a:t>
                      </a:r>
                      <a:endParaRPr sz="1400">
                        <a:latin typeface="游ゴシック" panose="020B0400000000000000" pitchFamily="50" charset="-128"/>
                        <a:ea typeface="游ゴシック" panose="020B0400000000000000" pitchFamily="50" charset="-128"/>
                        <a:cs typeface="游ゴシック"/>
                      </a:endParaRPr>
                    </a:p>
                  </a:txBody>
                  <a:tcPr marL="0" marR="0" marT="147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669706">
                <a:tc>
                  <a:txBody>
                    <a:bodyPr/>
                    <a:lstStyle/>
                    <a:p>
                      <a:pPr marL="9525">
                        <a:lnSpc>
                          <a:spcPct val="100000"/>
                        </a:lnSpc>
                        <a:spcBef>
                          <a:spcPts val="1580"/>
                        </a:spcBef>
                      </a:pPr>
                      <a:r>
                        <a:rPr sz="2000" b="1" spc="-5" dirty="0">
                          <a:latin typeface="游ゴシック" panose="020B0400000000000000" pitchFamily="50" charset="-128"/>
                          <a:ea typeface="游ゴシック" panose="020B0400000000000000" pitchFamily="50" charset="-128"/>
                          <a:cs typeface="游ゴシック"/>
                        </a:rPr>
                        <a:t>第</a:t>
                      </a:r>
                      <a:r>
                        <a:rPr lang="en-US" sz="2000" b="1" spc="-5" dirty="0">
                          <a:latin typeface="游ゴシック" panose="020B0400000000000000" pitchFamily="50" charset="-128"/>
                          <a:ea typeface="游ゴシック" panose="020B0400000000000000" pitchFamily="50" charset="-128"/>
                          <a:cs typeface="游ゴシック"/>
                        </a:rPr>
                        <a:t>29</a:t>
                      </a:r>
                      <a:r>
                        <a:rPr sz="2000" b="1" spc="-5" dirty="0">
                          <a:latin typeface="游ゴシック" panose="020B0400000000000000" pitchFamily="50" charset="-128"/>
                          <a:ea typeface="游ゴシック" panose="020B0400000000000000" pitchFamily="50" charset="-128"/>
                          <a:cs typeface="游ゴシック"/>
                        </a:rPr>
                        <a:t>条（契約の解除）</a:t>
                      </a:r>
                      <a:endParaRPr sz="2000" dirty="0">
                        <a:latin typeface="游ゴシック" panose="020B0400000000000000" pitchFamily="50" charset="-128"/>
                        <a:ea typeface="游ゴシック" panose="020B0400000000000000" pitchFamily="50" charset="-128"/>
                        <a:cs typeface="游ゴシック"/>
                      </a:endParaRPr>
                    </a:p>
                  </a:txBody>
                  <a:tcPr marL="0" marR="0" marT="20066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0160">
                        <a:lnSpc>
                          <a:spcPct val="100000"/>
                        </a:lnSpc>
                        <a:spcBef>
                          <a:spcPts val="250"/>
                        </a:spcBef>
                      </a:pPr>
                      <a:r>
                        <a:rPr sz="2000" b="1" dirty="0">
                          <a:latin typeface="游ゴシック" panose="020B0400000000000000" pitchFamily="50" charset="-128"/>
                          <a:ea typeface="游ゴシック" panose="020B0400000000000000" pitchFamily="50" charset="-128"/>
                          <a:cs typeface="游ゴシック"/>
                        </a:rPr>
                        <a:t>甲は乙がいずれかの事</a:t>
                      </a:r>
                      <a:r>
                        <a:rPr sz="2000" b="1" spc="-15" dirty="0">
                          <a:latin typeface="游ゴシック" panose="020B0400000000000000" pitchFamily="50" charset="-128"/>
                          <a:ea typeface="游ゴシック" panose="020B0400000000000000" pitchFamily="50" charset="-128"/>
                          <a:cs typeface="游ゴシック"/>
                        </a:rPr>
                        <a:t>由</a:t>
                      </a:r>
                      <a:r>
                        <a:rPr sz="2000" b="1" dirty="0">
                          <a:latin typeface="游ゴシック" panose="020B0400000000000000" pitchFamily="50" charset="-128"/>
                          <a:ea typeface="游ゴシック" panose="020B0400000000000000" pitchFamily="50" charset="-128"/>
                          <a:cs typeface="游ゴシック"/>
                        </a:rPr>
                        <a:t>に該</a:t>
                      </a:r>
                      <a:r>
                        <a:rPr sz="2000" b="1" spc="-15" dirty="0">
                          <a:latin typeface="游ゴシック" panose="020B0400000000000000" pitchFamily="50" charset="-128"/>
                          <a:ea typeface="游ゴシック" panose="020B0400000000000000" pitchFamily="50" charset="-128"/>
                          <a:cs typeface="游ゴシック"/>
                        </a:rPr>
                        <a:t>当</a:t>
                      </a:r>
                      <a:r>
                        <a:rPr sz="2000" b="1" dirty="0">
                          <a:latin typeface="游ゴシック" panose="020B0400000000000000" pitchFamily="50" charset="-128"/>
                          <a:ea typeface="游ゴシック" panose="020B0400000000000000" pitchFamily="50" charset="-128"/>
                          <a:cs typeface="游ゴシック"/>
                        </a:rPr>
                        <a:t>した</a:t>
                      </a:r>
                      <a:r>
                        <a:rPr sz="2000" b="1" spc="-15" dirty="0">
                          <a:latin typeface="游ゴシック" panose="020B0400000000000000" pitchFamily="50" charset="-128"/>
                          <a:ea typeface="游ゴシック" panose="020B0400000000000000" pitchFamily="50" charset="-128"/>
                          <a:cs typeface="游ゴシック"/>
                        </a:rPr>
                        <a:t>場</a:t>
                      </a:r>
                      <a:r>
                        <a:rPr sz="2000" b="1" dirty="0">
                          <a:latin typeface="游ゴシック" panose="020B0400000000000000" pitchFamily="50" charset="-128"/>
                          <a:ea typeface="游ゴシック" panose="020B0400000000000000" pitchFamily="50" charset="-128"/>
                          <a:cs typeface="游ゴシック"/>
                        </a:rPr>
                        <a:t>合、</a:t>
                      </a:r>
                      <a:r>
                        <a:rPr sz="2000" b="1" spc="-15" dirty="0">
                          <a:latin typeface="游ゴシック" panose="020B0400000000000000" pitchFamily="50" charset="-128"/>
                          <a:ea typeface="游ゴシック" panose="020B0400000000000000" pitchFamily="50" charset="-128"/>
                          <a:cs typeface="游ゴシック"/>
                        </a:rPr>
                        <a:t>契</a:t>
                      </a:r>
                      <a:r>
                        <a:rPr sz="2000" b="1" dirty="0">
                          <a:latin typeface="游ゴシック" panose="020B0400000000000000" pitchFamily="50" charset="-128"/>
                          <a:ea typeface="游ゴシック" panose="020B0400000000000000" pitchFamily="50" charset="-128"/>
                          <a:cs typeface="游ゴシック"/>
                        </a:rPr>
                        <a:t>約</a:t>
                      </a:r>
                      <a:endParaRPr sz="2000">
                        <a:latin typeface="游ゴシック" panose="020B0400000000000000" pitchFamily="50" charset="-128"/>
                        <a:ea typeface="游ゴシック" panose="020B0400000000000000" pitchFamily="50" charset="-128"/>
                        <a:cs typeface="游ゴシック"/>
                      </a:endParaRPr>
                    </a:p>
                    <a:p>
                      <a:pPr marL="10160">
                        <a:lnSpc>
                          <a:spcPct val="100000"/>
                        </a:lnSpc>
                      </a:pPr>
                      <a:r>
                        <a:rPr sz="2000" b="1" spc="-5" dirty="0">
                          <a:latin typeface="游ゴシック" panose="020B0400000000000000" pitchFamily="50" charset="-128"/>
                          <a:ea typeface="游ゴシック" panose="020B0400000000000000" pitchFamily="50" charset="-128"/>
                          <a:cs typeface="游ゴシック"/>
                        </a:rPr>
                        <a:t>を解除できる。（略）</a:t>
                      </a:r>
                      <a:endParaRPr sz="2000">
                        <a:latin typeface="游ゴシック" panose="020B0400000000000000" pitchFamily="50" charset="-128"/>
                        <a:ea typeface="游ゴシック" panose="020B0400000000000000" pitchFamily="50" charset="-128"/>
                        <a:cs typeface="游ゴシック"/>
                      </a:endParaRPr>
                    </a:p>
                  </a:txBody>
                  <a:tcPr marL="0" marR="0" marT="317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745"/>
                        </a:spcBef>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946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669582">
                <a:tc>
                  <a:txBody>
                    <a:bodyPr/>
                    <a:lstStyle/>
                    <a:p>
                      <a:pPr marL="9525">
                        <a:lnSpc>
                          <a:spcPct val="100000"/>
                        </a:lnSpc>
                        <a:spcBef>
                          <a:spcPts val="1580"/>
                        </a:spcBef>
                      </a:pPr>
                      <a:r>
                        <a:rPr sz="2000" b="1" dirty="0">
                          <a:latin typeface="游ゴシック" panose="020B0400000000000000" pitchFamily="50" charset="-128"/>
                          <a:ea typeface="游ゴシック" panose="020B0400000000000000" pitchFamily="50" charset="-128"/>
                          <a:cs typeface="游ゴシック"/>
                        </a:rPr>
                        <a:t>第3</a:t>
                      </a:r>
                      <a:r>
                        <a:rPr lang="en-US" sz="2000" b="1" dirty="0">
                          <a:latin typeface="游ゴシック" panose="020B0400000000000000" pitchFamily="50" charset="-128"/>
                          <a:ea typeface="游ゴシック" panose="020B0400000000000000" pitchFamily="50" charset="-128"/>
                          <a:cs typeface="游ゴシック"/>
                        </a:rPr>
                        <a:t>0</a:t>
                      </a:r>
                      <a:r>
                        <a:rPr sz="2000" b="1" dirty="0">
                          <a:latin typeface="游ゴシック" panose="020B0400000000000000" pitchFamily="50" charset="-128"/>
                          <a:ea typeface="游ゴシック" panose="020B0400000000000000" pitchFamily="50" charset="-128"/>
                          <a:cs typeface="游ゴシック"/>
                        </a:rPr>
                        <a:t>条（損害賠償）</a:t>
                      </a:r>
                      <a:endParaRPr sz="2000" dirty="0">
                        <a:latin typeface="游ゴシック" panose="020B0400000000000000" pitchFamily="50" charset="-128"/>
                        <a:ea typeface="游ゴシック" panose="020B0400000000000000" pitchFamily="50" charset="-128"/>
                        <a:cs typeface="游ゴシック"/>
                      </a:endParaRPr>
                    </a:p>
                  </a:txBody>
                  <a:tcPr marL="0" marR="0" marT="2006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160" marR="73660">
                        <a:lnSpc>
                          <a:spcPct val="100000"/>
                        </a:lnSpc>
                        <a:spcBef>
                          <a:spcPts val="254"/>
                        </a:spcBef>
                      </a:pPr>
                      <a:r>
                        <a:rPr sz="2000" b="1" dirty="0">
                          <a:latin typeface="游ゴシック" panose="020B0400000000000000" pitchFamily="50" charset="-128"/>
                          <a:ea typeface="游ゴシック" panose="020B0400000000000000" pitchFamily="50" charset="-128"/>
                          <a:cs typeface="游ゴシック"/>
                        </a:rPr>
                        <a:t>甲及び乙は契約に違反</a:t>
                      </a:r>
                      <a:r>
                        <a:rPr sz="2000" b="1" spc="-15" dirty="0">
                          <a:latin typeface="游ゴシック" panose="020B0400000000000000" pitchFamily="50" charset="-128"/>
                          <a:ea typeface="游ゴシック" panose="020B0400000000000000" pitchFamily="50" charset="-128"/>
                          <a:cs typeface="游ゴシック"/>
                        </a:rPr>
                        <a:t>し</a:t>
                      </a:r>
                      <a:r>
                        <a:rPr sz="2000" b="1" dirty="0">
                          <a:latin typeface="游ゴシック" panose="020B0400000000000000" pitchFamily="50" charset="-128"/>
                          <a:ea typeface="游ゴシック" panose="020B0400000000000000" pitchFamily="50" charset="-128"/>
                          <a:cs typeface="游ゴシック"/>
                        </a:rPr>
                        <a:t>て相</a:t>
                      </a:r>
                      <a:r>
                        <a:rPr sz="2000" b="1" spc="-15" dirty="0">
                          <a:latin typeface="游ゴシック" panose="020B0400000000000000" pitchFamily="50" charset="-128"/>
                          <a:ea typeface="游ゴシック" panose="020B0400000000000000" pitchFamily="50" charset="-128"/>
                          <a:cs typeface="游ゴシック"/>
                        </a:rPr>
                        <a:t>手</a:t>
                      </a:r>
                      <a:r>
                        <a:rPr sz="2000" b="1" dirty="0">
                          <a:latin typeface="游ゴシック" panose="020B0400000000000000" pitchFamily="50" charset="-128"/>
                          <a:ea typeface="游ゴシック" panose="020B0400000000000000" pitchFamily="50" charset="-128"/>
                          <a:cs typeface="游ゴシック"/>
                        </a:rPr>
                        <a:t>方が</a:t>
                      </a:r>
                      <a:r>
                        <a:rPr sz="2000" b="1" spc="-15" dirty="0">
                          <a:latin typeface="游ゴシック" panose="020B0400000000000000" pitchFamily="50" charset="-128"/>
                          <a:ea typeface="游ゴシック" panose="020B0400000000000000" pitchFamily="50" charset="-128"/>
                          <a:cs typeface="游ゴシック"/>
                        </a:rPr>
                        <a:t>被</a:t>
                      </a:r>
                      <a:r>
                        <a:rPr sz="2000" b="1" dirty="0">
                          <a:latin typeface="游ゴシック" panose="020B0400000000000000" pitchFamily="50" charset="-128"/>
                          <a:ea typeface="游ゴシック" panose="020B0400000000000000" pitchFamily="50" charset="-128"/>
                          <a:cs typeface="游ゴシック"/>
                        </a:rPr>
                        <a:t>った</a:t>
                      </a:r>
                      <a:r>
                        <a:rPr sz="2000" b="1" spc="-15" dirty="0">
                          <a:latin typeface="游ゴシック" panose="020B0400000000000000" pitchFamily="50" charset="-128"/>
                          <a:ea typeface="游ゴシック" panose="020B0400000000000000" pitchFamily="50" charset="-128"/>
                          <a:cs typeface="游ゴシック"/>
                        </a:rPr>
                        <a:t>損</a:t>
                      </a:r>
                      <a:r>
                        <a:rPr sz="2000" b="1" dirty="0">
                          <a:latin typeface="游ゴシック" panose="020B0400000000000000" pitchFamily="50" charset="-128"/>
                          <a:ea typeface="游ゴシック" panose="020B0400000000000000" pitchFamily="50" charset="-128"/>
                          <a:cs typeface="游ゴシック"/>
                        </a:rPr>
                        <a:t>害 を賠償する。</a:t>
                      </a:r>
                      <a:endParaRPr sz="2000">
                        <a:latin typeface="游ゴシック" panose="020B0400000000000000" pitchFamily="50" charset="-128"/>
                        <a:ea typeface="游ゴシック" panose="020B0400000000000000" pitchFamily="50" charset="-128"/>
                        <a:cs typeface="游ゴシック"/>
                      </a:endParaRPr>
                    </a:p>
                  </a:txBody>
                  <a:tcPr marL="0" marR="0" marT="3238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40"/>
                        </a:spcBef>
                      </a:pPr>
                      <a:endParaRPr sz="1450">
                        <a:latin typeface="游ゴシック" panose="020B0400000000000000" pitchFamily="50" charset="-128"/>
                        <a:ea typeface="游ゴシック" panose="020B0400000000000000" pitchFamily="50" charset="-128"/>
                        <a:cs typeface="Times New Roman"/>
                      </a:endParaRPr>
                    </a:p>
                    <a:p>
                      <a:pPr marL="10795">
                        <a:lnSpc>
                          <a:spcPct val="100000"/>
                        </a:lnSpc>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508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500714">
                <a:tc>
                  <a:txBody>
                    <a:bodyPr/>
                    <a:lstStyle/>
                    <a:p>
                      <a:pPr marL="9525">
                        <a:lnSpc>
                          <a:spcPct val="100000"/>
                        </a:lnSpc>
                        <a:spcBef>
                          <a:spcPts val="765"/>
                        </a:spcBef>
                      </a:pPr>
                      <a:r>
                        <a:rPr sz="2000" b="1" dirty="0">
                          <a:latin typeface="游ゴシック" panose="020B0400000000000000" pitchFamily="50" charset="-128"/>
                          <a:ea typeface="游ゴシック" panose="020B0400000000000000" pitchFamily="50" charset="-128"/>
                          <a:cs typeface="游ゴシック"/>
                        </a:rPr>
                        <a:t>第</a:t>
                      </a:r>
                      <a:r>
                        <a:rPr lang="en-US" altLang="ja-JP" sz="2000" b="1" dirty="0">
                          <a:latin typeface="游ゴシック" panose="020B0400000000000000" pitchFamily="50" charset="-128"/>
                          <a:ea typeface="游ゴシック" panose="020B0400000000000000" pitchFamily="50" charset="-128"/>
                          <a:cs typeface="游ゴシック"/>
                        </a:rPr>
                        <a:t>31</a:t>
                      </a:r>
                      <a:r>
                        <a:rPr lang="ja-JP" altLang="en-US" sz="2000" b="1" dirty="0">
                          <a:latin typeface="游ゴシック" panose="020B0400000000000000" pitchFamily="50" charset="-128"/>
                          <a:ea typeface="游ゴシック" panose="020B0400000000000000" pitchFamily="50" charset="-128"/>
                          <a:cs typeface="游ゴシック"/>
                        </a:rPr>
                        <a:t>帖</a:t>
                      </a:r>
                      <a:r>
                        <a:rPr sz="2000" b="1" dirty="0">
                          <a:latin typeface="游ゴシック" panose="020B0400000000000000" pitchFamily="50" charset="-128"/>
                          <a:ea typeface="游ゴシック" panose="020B0400000000000000" pitchFamily="50" charset="-128"/>
                          <a:cs typeface="游ゴシック"/>
                        </a:rPr>
                        <a:t>（契約の有効期</a:t>
                      </a:r>
                      <a:r>
                        <a:rPr sz="2000" b="1" spc="-10" dirty="0">
                          <a:latin typeface="游ゴシック" panose="020B0400000000000000" pitchFamily="50" charset="-128"/>
                          <a:ea typeface="游ゴシック" panose="020B0400000000000000" pitchFamily="50" charset="-128"/>
                          <a:cs typeface="游ゴシック"/>
                        </a:rPr>
                        <a:t>間</a:t>
                      </a:r>
                      <a:r>
                        <a:rPr sz="2000" b="1" spc="5" dirty="0">
                          <a:latin typeface="游ゴシック" panose="020B0400000000000000" pitchFamily="50" charset="-128"/>
                          <a:ea typeface="游ゴシック" panose="020B0400000000000000" pitchFamily="50" charset="-128"/>
                          <a:cs typeface="游ゴシック"/>
                        </a:rPr>
                        <a:t>）</a:t>
                      </a:r>
                      <a:endParaRPr sz="2000" dirty="0">
                        <a:latin typeface="游ゴシック" panose="020B0400000000000000" pitchFamily="50" charset="-128"/>
                        <a:ea typeface="游ゴシック" panose="020B0400000000000000" pitchFamily="50" charset="-128"/>
                        <a:cs typeface="游ゴシック"/>
                      </a:endParaRPr>
                    </a:p>
                  </a:txBody>
                  <a:tcPr marL="0" marR="0" marT="9715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160">
                        <a:lnSpc>
                          <a:spcPct val="100000"/>
                        </a:lnSpc>
                        <a:spcBef>
                          <a:spcPts val="890"/>
                        </a:spcBef>
                      </a:pPr>
                      <a:r>
                        <a:rPr sz="1800" b="1" spc="-5" dirty="0">
                          <a:latin typeface="游ゴシック" panose="020B0400000000000000" pitchFamily="50" charset="-128"/>
                          <a:ea typeface="游ゴシック" panose="020B0400000000000000" pitchFamily="50" charset="-128"/>
                          <a:cs typeface="游ゴシック"/>
                        </a:rPr>
                        <a:t>締約締結日から助成期間の終了日までとする</a:t>
                      </a:r>
                      <a:endParaRPr sz="1800" dirty="0">
                        <a:latin typeface="游ゴシック" panose="020B0400000000000000" pitchFamily="50" charset="-128"/>
                        <a:ea typeface="游ゴシック" panose="020B0400000000000000" pitchFamily="50" charset="-128"/>
                        <a:cs typeface="游ゴシック"/>
                      </a:endParaRPr>
                    </a:p>
                  </a:txBody>
                  <a:tcPr marL="0" marR="0" marT="1130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60"/>
                        </a:spcBef>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76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500713">
                <a:tc>
                  <a:txBody>
                    <a:bodyPr/>
                    <a:lstStyle/>
                    <a:p>
                      <a:pPr marL="9525">
                        <a:lnSpc>
                          <a:spcPct val="100000"/>
                        </a:lnSpc>
                        <a:spcBef>
                          <a:spcPts val="770"/>
                        </a:spcBef>
                      </a:pPr>
                      <a:r>
                        <a:rPr sz="2000" b="1" dirty="0">
                          <a:latin typeface="游ゴシック" panose="020B0400000000000000" pitchFamily="50" charset="-128"/>
                          <a:ea typeface="游ゴシック" panose="020B0400000000000000" pitchFamily="50" charset="-128"/>
                          <a:cs typeface="游ゴシック"/>
                        </a:rPr>
                        <a:t>第3</a:t>
                      </a:r>
                      <a:r>
                        <a:rPr lang="en-US" sz="2000" b="1" dirty="0">
                          <a:latin typeface="游ゴシック" panose="020B0400000000000000" pitchFamily="50" charset="-128"/>
                          <a:ea typeface="游ゴシック" panose="020B0400000000000000" pitchFamily="50" charset="-128"/>
                          <a:cs typeface="游ゴシック"/>
                        </a:rPr>
                        <a:t>2</a:t>
                      </a:r>
                      <a:r>
                        <a:rPr sz="2000" b="1" dirty="0">
                          <a:latin typeface="游ゴシック" panose="020B0400000000000000" pitchFamily="50" charset="-128"/>
                          <a:ea typeface="游ゴシック" panose="020B0400000000000000" pitchFamily="50" charset="-128"/>
                          <a:cs typeface="游ゴシック"/>
                        </a:rPr>
                        <a:t>条（契約終了後の</a:t>
                      </a:r>
                      <a:r>
                        <a:rPr sz="2000" b="1" spc="-15" dirty="0">
                          <a:latin typeface="游ゴシック" panose="020B0400000000000000" pitchFamily="50" charset="-128"/>
                          <a:ea typeface="游ゴシック" panose="020B0400000000000000" pitchFamily="50" charset="-128"/>
                          <a:cs typeface="游ゴシック"/>
                        </a:rPr>
                        <a:t>効</a:t>
                      </a:r>
                      <a:r>
                        <a:rPr sz="2000" b="1" dirty="0">
                          <a:latin typeface="游ゴシック" panose="020B0400000000000000" pitchFamily="50" charset="-128"/>
                          <a:ea typeface="游ゴシック" panose="020B0400000000000000" pitchFamily="50" charset="-128"/>
                          <a:cs typeface="游ゴシック"/>
                        </a:rPr>
                        <a:t>力）</a:t>
                      </a:r>
                      <a:endParaRPr sz="2000" dirty="0">
                        <a:latin typeface="游ゴシック" panose="020B0400000000000000" pitchFamily="50" charset="-128"/>
                        <a:ea typeface="游ゴシック" panose="020B0400000000000000" pitchFamily="50" charset="-128"/>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795">
                        <a:lnSpc>
                          <a:spcPct val="100000"/>
                        </a:lnSpc>
                        <a:spcBef>
                          <a:spcPts val="1025"/>
                        </a:spcBef>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500713">
                <a:tc>
                  <a:txBody>
                    <a:bodyPr/>
                    <a:lstStyle/>
                    <a:p>
                      <a:pPr marL="9525">
                        <a:lnSpc>
                          <a:spcPct val="100000"/>
                        </a:lnSpc>
                        <a:spcBef>
                          <a:spcPts val="770"/>
                        </a:spcBef>
                      </a:pPr>
                      <a:r>
                        <a:rPr sz="2000" b="1" dirty="0">
                          <a:latin typeface="游ゴシック" panose="020B0400000000000000" pitchFamily="50" charset="-128"/>
                          <a:ea typeface="游ゴシック" panose="020B0400000000000000" pitchFamily="50" charset="-128"/>
                          <a:cs typeface="游ゴシック"/>
                        </a:rPr>
                        <a:t>第3</a:t>
                      </a:r>
                      <a:r>
                        <a:rPr lang="en-US" sz="2000" b="1" dirty="0">
                          <a:latin typeface="游ゴシック" panose="020B0400000000000000" pitchFamily="50" charset="-128"/>
                          <a:ea typeface="游ゴシック" panose="020B0400000000000000" pitchFamily="50" charset="-128"/>
                          <a:cs typeface="游ゴシック"/>
                        </a:rPr>
                        <a:t>3</a:t>
                      </a:r>
                      <a:r>
                        <a:rPr sz="2000" b="1" dirty="0">
                          <a:latin typeface="游ゴシック" panose="020B0400000000000000" pitchFamily="50" charset="-128"/>
                          <a:ea typeface="游ゴシック" panose="020B0400000000000000" pitchFamily="50" charset="-128"/>
                          <a:cs typeface="游ゴシック"/>
                        </a:rPr>
                        <a:t>条（完全合意）</a:t>
                      </a:r>
                      <a:endParaRPr sz="2000" dirty="0">
                        <a:latin typeface="游ゴシック" panose="020B0400000000000000" pitchFamily="50" charset="-128"/>
                        <a:ea typeface="游ゴシック" panose="020B0400000000000000" pitchFamily="50" charset="-128"/>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90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1025"/>
                        </a:spcBef>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r h="500590">
                <a:tc>
                  <a:txBody>
                    <a:bodyPr/>
                    <a:lstStyle/>
                    <a:p>
                      <a:pPr marL="9525">
                        <a:lnSpc>
                          <a:spcPct val="100000"/>
                        </a:lnSpc>
                        <a:spcBef>
                          <a:spcPts val="770"/>
                        </a:spcBef>
                      </a:pPr>
                      <a:r>
                        <a:rPr sz="2000" b="1" dirty="0">
                          <a:latin typeface="游ゴシック" panose="020B0400000000000000" pitchFamily="50" charset="-128"/>
                          <a:ea typeface="游ゴシック" panose="020B0400000000000000" pitchFamily="50" charset="-128"/>
                          <a:cs typeface="游ゴシック"/>
                        </a:rPr>
                        <a:t>第</a:t>
                      </a:r>
                      <a:r>
                        <a:rPr lang="en-US" sz="2000" b="1" dirty="0">
                          <a:latin typeface="游ゴシック" panose="020B0400000000000000" pitchFamily="50" charset="-128"/>
                          <a:ea typeface="游ゴシック" panose="020B0400000000000000" pitchFamily="50" charset="-128"/>
                          <a:cs typeface="游ゴシック"/>
                        </a:rPr>
                        <a:t>34</a:t>
                      </a:r>
                      <a:r>
                        <a:rPr sz="2000" b="1" dirty="0">
                          <a:latin typeface="游ゴシック" panose="020B0400000000000000" pitchFamily="50" charset="-128"/>
                          <a:ea typeface="游ゴシック" panose="020B0400000000000000" pitchFamily="50" charset="-128"/>
                          <a:cs typeface="游ゴシック"/>
                        </a:rPr>
                        <a:t>条（</a:t>
                      </a:r>
                      <a:r>
                        <a:rPr lang="ja-JP" altLang="en-US" sz="2000" b="1" dirty="0">
                          <a:latin typeface="游ゴシック" panose="020B0400000000000000" pitchFamily="50" charset="-128"/>
                          <a:ea typeface="游ゴシック" panose="020B0400000000000000" pitchFamily="50" charset="-128"/>
                          <a:cs typeface="游ゴシック"/>
                        </a:rPr>
                        <a:t>地位に移転、譲渡の禁止</a:t>
                      </a:r>
                      <a:r>
                        <a:rPr sz="2000" b="1" dirty="0">
                          <a:latin typeface="游ゴシック" panose="020B0400000000000000" pitchFamily="50" charset="-128"/>
                          <a:ea typeface="游ゴシック" panose="020B0400000000000000" pitchFamily="50" charset="-128"/>
                          <a:cs typeface="游ゴシック"/>
                        </a:rPr>
                        <a:t>）</a:t>
                      </a:r>
                      <a:endParaRPr sz="2000" dirty="0">
                        <a:latin typeface="游ゴシック" panose="020B0400000000000000" pitchFamily="50" charset="-128"/>
                        <a:ea typeface="游ゴシック" panose="020B0400000000000000" pitchFamily="50" charset="-128"/>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dirty="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795">
                        <a:lnSpc>
                          <a:spcPct val="100000"/>
                        </a:lnSpc>
                        <a:spcBef>
                          <a:spcPts val="1025"/>
                        </a:spcBef>
                      </a:pPr>
                      <a:r>
                        <a:rPr sz="1600" b="1" dirty="0">
                          <a:latin typeface="游ゴシック" panose="020B0400000000000000" pitchFamily="50" charset="-128"/>
                          <a:ea typeface="游ゴシック" panose="020B0400000000000000" pitchFamily="50" charset="-128"/>
                          <a:cs typeface="游ゴシック"/>
                        </a:rPr>
                        <a:t>－</a:t>
                      </a:r>
                      <a:endParaRPr sz="1600" dirty="0">
                        <a:latin typeface="游ゴシック" panose="020B0400000000000000" pitchFamily="50" charset="-128"/>
                        <a:ea typeface="游ゴシック" panose="020B0400000000000000" pitchFamily="50" charset="-128"/>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6"/>
                  </a:ext>
                </a:extLst>
              </a:tr>
              <a:tr h="500737">
                <a:tc>
                  <a:txBody>
                    <a:bodyPr/>
                    <a:lstStyle/>
                    <a:p>
                      <a:pPr marL="9525">
                        <a:lnSpc>
                          <a:spcPct val="100000"/>
                        </a:lnSpc>
                        <a:spcBef>
                          <a:spcPts val="770"/>
                        </a:spcBef>
                      </a:pPr>
                      <a:r>
                        <a:rPr sz="2000" b="1" dirty="0">
                          <a:latin typeface="游ゴシック" panose="020B0400000000000000" pitchFamily="50" charset="-128"/>
                          <a:ea typeface="游ゴシック" panose="020B0400000000000000" pitchFamily="50" charset="-128"/>
                          <a:cs typeface="游ゴシック"/>
                        </a:rPr>
                        <a:t>第</a:t>
                      </a:r>
                      <a:r>
                        <a:rPr lang="en-US" sz="2000" b="1" dirty="0">
                          <a:latin typeface="游ゴシック" panose="020B0400000000000000" pitchFamily="50" charset="-128"/>
                          <a:ea typeface="游ゴシック" panose="020B0400000000000000" pitchFamily="50" charset="-128"/>
                          <a:cs typeface="游ゴシック"/>
                        </a:rPr>
                        <a:t>35</a:t>
                      </a:r>
                      <a:r>
                        <a:rPr sz="2000" b="1" dirty="0">
                          <a:latin typeface="游ゴシック" panose="020B0400000000000000" pitchFamily="50" charset="-128"/>
                          <a:ea typeface="游ゴシック" panose="020B0400000000000000" pitchFamily="50" charset="-128"/>
                          <a:cs typeface="游ゴシック"/>
                        </a:rPr>
                        <a:t>条（</a:t>
                      </a:r>
                      <a:r>
                        <a:rPr lang="ja-JP" altLang="en-US" sz="2000" b="1" dirty="0">
                          <a:latin typeface="游ゴシック" panose="020B0400000000000000" pitchFamily="50" charset="-128"/>
                          <a:ea typeface="游ゴシック" panose="020B0400000000000000" pitchFamily="50" charset="-128"/>
                          <a:cs typeface="游ゴシック"/>
                        </a:rPr>
                        <a:t>第三者のためにする契約</a:t>
                      </a:r>
                      <a:r>
                        <a:rPr sz="2000" b="1" dirty="0">
                          <a:latin typeface="游ゴシック" panose="020B0400000000000000" pitchFamily="50" charset="-128"/>
                          <a:ea typeface="游ゴシック" panose="020B0400000000000000" pitchFamily="50" charset="-128"/>
                          <a:cs typeface="游ゴシック"/>
                        </a:rPr>
                        <a:t>）</a:t>
                      </a:r>
                      <a:endParaRPr sz="2000" dirty="0">
                        <a:latin typeface="游ゴシック" panose="020B0400000000000000" pitchFamily="50" charset="-128"/>
                        <a:ea typeface="游ゴシック" panose="020B0400000000000000" pitchFamily="50" charset="-128"/>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900" dirty="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0795">
                        <a:lnSpc>
                          <a:spcPct val="100000"/>
                        </a:lnSpc>
                        <a:spcBef>
                          <a:spcPts val="1025"/>
                        </a:spcBef>
                      </a:pPr>
                      <a:r>
                        <a:rPr sz="1600" b="1" dirty="0">
                          <a:latin typeface="游ゴシック" panose="020B0400000000000000" pitchFamily="50" charset="-128"/>
                          <a:ea typeface="游ゴシック" panose="020B0400000000000000" pitchFamily="50" charset="-128"/>
                          <a:cs typeface="游ゴシック"/>
                        </a:rPr>
                        <a:t>－</a:t>
                      </a:r>
                      <a:endParaRPr sz="1600">
                        <a:latin typeface="游ゴシック" panose="020B0400000000000000" pitchFamily="50" charset="-128"/>
                        <a:ea typeface="游ゴシック" panose="020B0400000000000000" pitchFamily="50" charset="-128"/>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7"/>
                  </a:ext>
                </a:extLst>
              </a:tr>
              <a:tr h="500689">
                <a:tc>
                  <a:txBody>
                    <a:bodyPr/>
                    <a:lstStyle/>
                    <a:p>
                      <a:pPr marL="9525" marR="0" lvl="0" indent="0" defTabSz="914400" eaLnBrk="1" fontAlgn="auto" latinLnBrk="0" hangingPunct="1">
                        <a:lnSpc>
                          <a:spcPct val="100000"/>
                        </a:lnSpc>
                        <a:spcBef>
                          <a:spcPts val="770"/>
                        </a:spcBef>
                        <a:spcAft>
                          <a:spcPts val="0"/>
                        </a:spcAft>
                        <a:buClrTx/>
                        <a:buSzTx/>
                        <a:buFontTx/>
                        <a:buNone/>
                        <a:tabLst/>
                        <a:defRPr/>
                      </a:pPr>
                      <a:r>
                        <a:rPr lang="zh-TW" altLang="en-US" sz="2000" b="1" dirty="0">
                          <a:latin typeface="游ゴシック" panose="020B0400000000000000" pitchFamily="50" charset="-128"/>
                          <a:ea typeface="游ゴシック" panose="020B0400000000000000" pitchFamily="50" charset="-128"/>
                          <a:cs typeface="游ゴシック"/>
                        </a:rPr>
                        <a:t>第</a:t>
                      </a:r>
                      <a:r>
                        <a:rPr lang="en-US" altLang="zh-TW" sz="2000" b="1" dirty="0">
                          <a:latin typeface="游ゴシック" panose="020B0400000000000000" pitchFamily="50" charset="-128"/>
                          <a:ea typeface="游ゴシック" panose="020B0400000000000000" pitchFamily="50" charset="-128"/>
                          <a:cs typeface="游ゴシック"/>
                        </a:rPr>
                        <a:t>36</a:t>
                      </a:r>
                      <a:r>
                        <a:rPr lang="zh-TW" altLang="en-US" sz="2000" b="1" dirty="0">
                          <a:latin typeface="游ゴシック" panose="020B0400000000000000" pitchFamily="50" charset="-128"/>
                          <a:ea typeface="游ゴシック" panose="020B0400000000000000" pitchFamily="50" charset="-128"/>
                          <a:cs typeface="游ゴシック"/>
                        </a:rPr>
                        <a:t>条（準拠法、合意</a:t>
                      </a:r>
                      <a:r>
                        <a:rPr lang="zh-TW" altLang="en-US" sz="2000" b="1" spc="-15" dirty="0">
                          <a:latin typeface="游ゴシック" panose="020B0400000000000000" pitchFamily="50" charset="-128"/>
                          <a:ea typeface="游ゴシック" panose="020B0400000000000000" pitchFamily="50" charset="-128"/>
                          <a:cs typeface="游ゴシック"/>
                        </a:rPr>
                        <a:t>管</a:t>
                      </a:r>
                      <a:r>
                        <a:rPr lang="zh-TW" altLang="en-US" sz="2000" b="1" dirty="0">
                          <a:latin typeface="游ゴシック" panose="020B0400000000000000" pitchFamily="50" charset="-128"/>
                          <a:ea typeface="游ゴシック" panose="020B0400000000000000" pitchFamily="50" charset="-128"/>
                          <a:cs typeface="游ゴシック"/>
                        </a:rPr>
                        <a:t>轄）</a:t>
                      </a:r>
                    </a:p>
                    <a:p>
                      <a:pPr marL="9525">
                        <a:lnSpc>
                          <a:spcPct val="100000"/>
                        </a:lnSpc>
                        <a:spcBef>
                          <a:spcPts val="770"/>
                        </a:spcBef>
                      </a:pPr>
                      <a:endParaRPr sz="2000" dirty="0">
                        <a:latin typeface="游ゴシック" panose="020B0400000000000000" pitchFamily="50" charset="-128"/>
                        <a:ea typeface="游ゴシック" panose="020B0400000000000000" pitchFamily="50" charset="-128"/>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dirty="0">
                        <a:latin typeface="游ゴシック" panose="020B0400000000000000" pitchFamily="50" charset="-128"/>
                        <a:ea typeface="游ゴシック" panose="020B0400000000000000" pitchFamily="50" charset="-128"/>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795">
                        <a:lnSpc>
                          <a:spcPct val="100000"/>
                        </a:lnSpc>
                        <a:spcBef>
                          <a:spcPts val="1025"/>
                        </a:spcBef>
                      </a:pPr>
                      <a:r>
                        <a:rPr sz="1600" b="1" dirty="0">
                          <a:latin typeface="游ゴシック" panose="020B0400000000000000" pitchFamily="50" charset="-128"/>
                          <a:ea typeface="游ゴシック" panose="020B0400000000000000" pitchFamily="50" charset="-128"/>
                          <a:cs typeface="游ゴシック"/>
                        </a:rPr>
                        <a:t>－</a:t>
                      </a:r>
                      <a:endParaRPr sz="1600" dirty="0">
                        <a:latin typeface="游ゴシック" panose="020B0400000000000000" pitchFamily="50" charset="-128"/>
                        <a:ea typeface="游ゴシック" panose="020B0400000000000000" pitchFamily="50" charset="-128"/>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8"/>
                  </a:ext>
                </a:extLst>
              </a:tr>
            </a:tbl>
          </a:graphicData>
        </a:graphic>
      </p:graphicFrame>
      <p:graphicFrame>
        <p:nvGraphicFramePr>
          <p:cNvPr id="6" name="表 5">
            <a:extLst>
              <a:ext uri="{FF2B5EF4-FFF2-40B4-BE49-F238E27FC236}">
                <a16:creationId xmlns:a16="http://schemas.microsoft.com/office/drawing/2014/main" id="{B567A7DA-F348-49B4-9551-4FE5FD762D88}"/>
              </a:ext>
            </a:extLst>
          </p:cNvPr>
          <p:cNvGraphicFramePr>
            <a:graphicFrameLocks noGrp="1"/>
          </p:cNvGraphicFramePr>
          <p:nvPr>
            <p:extLst>
              <p:ext uri="{D42A27DB-BD31-4B8C-83A1-F6EECF244321}">
                <p14:modId xmlns:p14="http://schemas.microsoft.com/office/powerpoint/2010/main" val="2074499742"/>
              </p:ext>
            </p:extLst>
          </p:nvPr>
        </p:nvGraphicFramePr>
        <p:xfrm>
          <a:off x="206205" y="6064625"/>
          <a:ext cx="11744325" cy="500590"/>
        </p:xfrm>
        <a:graphic>
          <a:graphicData uri="http://schemas.openxmlformats.org/drawingml/2006/table">
            <a:tbl>
              <a:tblPr firstRow="1" bandRow="1">
                <a:tableStyleId>{2D5ABB26-0587-4C30-8999-92F81FD0307C}</a:tableStyleId>
              </a:tblPr>
              <a:tblGrid>
                <a:gridCol w="4427220">
                  <a:extLst>
                    <a:ext uri="{9D8B030D-6E8A-4147-A177-3AD203B41FA5}">
                      <a16:colId xmlns:a16="http://schemas.microsoft.com/office/drawing/2014/main" val="1900365735"/>
                    </a:ext>
                  </a:extLst>
                </a:gridCol>
                <a:gridCol w="5431155">
                  <a:extLst>
                    <a:ext uri="{9D8B030D-6E8A-4147-A177-3AD203B41FA5}">
                      <a16:colId xmlns:a16="http://schemas.microsoft.com/office/drawing/2014/main" val="2851508307"/>
                    </a:ext>
                  </a:extLst>
                </a:gridCol>
                <a:gridCol w="1885950">
                  <a:extLst>
                    <a:ext uri="{9D8B030D-6E8A-4147-A177-3AD203B41FA5}">
                      <a16:colId xmlns:a16="http://schemas.microsoft.com/office/drawing/2014/main" val="861203077"/>
                    </a:ext>
                  </a:extLst>
                </a:gridCol>
              </a:tblGrid>
              <a:tr h="500590">
                <a:tc>
                  <a:txBody>
                    <a:bodyPr/>
                    <a:lstStyle/>
                    <a:p>
                      <a:pPr marL="9525">
                        <a:lnSpc>
                          <a:spcPct val="100000"/>
                        </a:lnSpc>
                        <a:spcBef>
                          <a:spcPts val="770"/>
                        </a:spcBef>
                      </a:pPr>
                      <a:r>
                        <a:rPr lang="ja-JP" altLang="en-US" sz="2000" b="1" dirty="0">
                          <a:latin typeface="游ゴシック"/>
                          <a:cs typeface="游ゴシック"/>
                        </a:rPr>
                        <a:t>第</a:t>
                      </a:r>
                      <a:r>
                        <a:rPr lang="en-US" altLang="ja-JP" sz="2000" b="1" dirty="0">
                          <a:latin typeface="游ゴシック"/>
                          <a:cs typeface="游ゴシック"/>
                        </a:rPr>
                        <a:t>37</a:t>
                      </a:r>
                      <a:r>
                        <a:rPr lang="ja-JP" altLang="en-US" sz="2000" b="1" dirty="0">
                          <a:latin typeface="游ゴシック"/>
                          <a:cs typeface="游ゴシック"/>
                        </a:rPr>
                        <a:t>条  （疑義の解決）</a:t>
                      </a:r>
                      <a:endParaRPr sz="2000" dirty="0">
                        <a:latin typeface="游ゴシック"/>
                        <a:cs typeface="游ゴシック"/>
                      </a:endParaRPr>
                    </a:p>
                  </a:txBody>
                  <a:tcPr marL="0" marR="0" marT="977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dirty="0">
                        <a:latin typeface="Times New Roman"/>
                        <a:cs typeface="Times New Roman"/>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0795">
                        <a:lnSpc>
                          <a:spcPct val="100000"/>
                        </a:lnSpc>
                        <a:spcBef>
                          <a:spcPts val="1025"/>
                        </a:spcBef>
                      </a:pPr>
                      <a:r>
                        <a:rPr sz="1600" b="1" dirty="0">
                          <a:latin typeface="游ゴシック"/>
                          <a:cs typeface="游ゴシック"/>
                        </a:rPr>
                        <a:t>－</a:t>
                      </a:r>
                      <a:endParaRPr sz="1600" dirty="0">
                        <a:latin typeface="游ゴシック"/>
                        <a:cs typeface="游ゴシック"/>
                      </a:endParaRPr>
                    </a:p>
                  </a:txBody>
                  <a:tcPr marL="0" marR="0" marT="130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2806003541"/>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0739755" cy="576580"/>
          </a:xfrm>
          <a:custGeom>
            <a:avLst/>
            <a:gdLst/>
            <a:ahLst/>
            <a:cxnLst/>
            <a:rect l="l" t="t" r="r" b="b"/>
            <a:pathLst>
              <a:path w="10739755" h="576580">
                <a:moveTo>
                  <a:pt x="10739628" y="0"/>
                </a:moveTo>
                <a:lnTo>
                  <a:pt x="9808464" y="0"/>
                </a:lnTo>
                <a:lnTo>
                  <a:pt x="0" y="0"/>
                </a:lnTo>
                <a:lnTo>
                  <a:pt x="0" y="576072"/>
                </a:lnTo>
                <a:lnTo>
                  <a:pt x="9808464" y="576072"/>
                </a:lnTo>
                <a:lnTo>
                  <a:pt x="10739628" y="0"/>
                </a:lnTo>
                <a:close/>
              </a:path>
            </a:pathLst>
          </a:custGeom>
          <a:solidFill>
            <a:srgbClr val="2D89CA"/>
          </a:solidFill>
        </p:spPr>
        <p:txBody>
          <a:bodyPr wrap="square" lIns="0" tIns="0" rIns="0" bIns="0" rtlCol="0"/>
          <a:lstStyle/>
          <a:p>
            <a:endParaRPr/>
          </a:p>
        </p:txBody>
      </p:sp>
      <p:grpSp>
        <p:nvGrpSpPr>
          <p:cNvPr id="3" name="object 3"/>
          <p:cNvGrpSpPr/>
          <p:nvPr/>
        </p:nvGrpSpPr>
        <p:grpSpPr>
          <a:xfrm>
            <a:off x="256031" y="761999"/>
            <a:ext cx="9421369" cy="5554782"/>
            <a:chOff x="332231" y="638555"/>
            <a:chExt cx="11527790" cy="5808345"/>
          </a:xfrm>
        </p:grpSpPr>
        <p:pic>
          <p:nvPicPr>
            <p:cNvPr id="4" name="object 4"/>
            <p:cNvPicPr/>
            <p:nvPr/>
          </p:nvPicPr>
          <p:blipFill>
            <a:blip r:embed="rId2" cstate="print"/>
            <a:stretch>
              <a:fillRect/>
            </a:stretch>
          </p:blipFill>
          <p:spPr>
            <a:xfrm>
              <a:off x="988879" y="5343144"/>
              <a:ext cx="4741299" cy="841500"/>
            </a:xfrm>
            <a:prstGeom prst="rect">
              <a:avLst/>
            </a:prstGeom>
          </p:spPr>
        </p:pic>
        <p:pic>
          <p:nvPicPr>
            <p:cNvPr id="5" name="object 5"/>
            <p:cNvPicPr/>
            <p:nvPr/>
          </p:nvPicPr>
          <p:blipFill>
            <a:blip r:embed="rId3" cstate="print"/>
            <a:stretch>
              <a:fillRect/>
            </a:stretch>
          </p:blipFill>
          <p:spPr>
            <a:xfrm>
              <a:off x="332231" y="638555"/>
              <a:ext cx="11527536" cy="5807964"/>
            </a:xfrm>
            <a:prstGeom prst="rect">
              <a:avLst/>
            </a:prstGeom>
          </p:spPr>
        </p:pic>
      </p:grpSp>
      <p:sp>
        <p:nvSpPr>
          <p:cNvPr id="6" name="object 6"/>
          <p:cNvSpPr txBox="1">
            <a:spLocks noGrp="1"/>
          </p:cNvSpPr>
          <p:nvPr>
            <p:ph type="title"/>
          </p:nvPr>
        </p:nvSpPr>
        <p:spPr>
          <a:xfrm>
            <a:off x="2370835" y="1493011"/>
            <a:ext cx="7130415" cy="635000"/>
          </a:xfrm>
          <a:prstGeom prst="rect">
            <a:avLst/>
          </a:prstGeom>
        </p:spPr>
        <p:txBody>
          <a:bodyPr vert="horz" wrap="square" lIns="0" tIns="12065" rIns="0" bIns="0" rtlCol="0">
            <a:spAutoFit/>
          </a:bodyPr>
          <a:lstStyle/>
          <a:p>
            <a:pPr marL="12700">
              <a:lnSpc>
                <a:spcPct val="100000"/>
              </a:lnSpc>
              <a:spcBef>
                <a:spcPts val="95"/>
              </a:spcBef>
            </a:pPr>
            <a:r>
              <a:rPr sz="4000" spc="-5" dirty="0">
                <a:solidFill>
                  <a:srgbClr val="000000"/>
                </a:solidFill>
              </a:rPr>
              <a:t>ご清聴ありがとうございました</a:t>
            </a:r>
            <a:endParaRPr sz="4000" dirty="0"/>
          </a:p>
        </p:txBody>
      </p:sp>
      <p:pic>
        <p:nvPicPr>
          <p:cNvPr id="1028" name="Picture 4">
            <a:extLst>
              <a:ext uri="{FF2B5EF4-FFF2-40B4-BE49-F238E27FC236}">
                <a16:creationId xmlns:a16="http://schemas.microsoft.com/office/drawing/2014/main" id="{B56E1D1E-4708-44CF-B55F-60141E5942C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29800" y="4800600"/>
            <a:ext cx="1569879" cy="151618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6571487"/>
            <a:ext cx="12192000" cy="287020"/>
          </a:xfrm>
          <a:custGeom>
            <a:avLst/>
            <a:gdLst/>
            <a:ahLst/>
            <a:cxnLst/>
            <a:rect l="l" t="t" r="r" b="b"/>
            <a:pathLst>
              <a:path w="12192000" h="287020">
                <a:moveTo>
                  <a:pt x="12192000" y="0"/>
                </a:moveTo>
                <a:lnTo>
                  <a:pt x="0" y="0"/>
                </a:lnTo>
                <a:lnTo>
                  <a:pt x="0" y="286511"/>
                </a:lnTo>
                <a:lnTo>
                  <a:pt x="12192000" y="286511"/>
                </a:lnTo>
                <a:lnTo>
                  <a:pt x="12192000" y="0"/>
                </a:lnTo>
                <a:close/>
              </a:path>
            </a:pathLst>
          </a:custGeom>
          <a:solidFill>
            <a:srgbClr val="2D89CA"/>
          </a:solidFill>
        </p:spPr>
        <p:txBody>
          <a:bodyPr wrap="square" lIns="0" tIns="0" rIns="0" bIns="0" rtlCol="0"/>
          <a:lstStyle/>
          <a:p>
            <a:endParaRPr/>
          </a:p>
        </p:txBody>
      </p:sp>
      <p:sp>
        <p:nvSpPr>
          <p:cNvPr id="3" name="object 3"/>
          <p:cNvSpPr/>
          <p:nvPr/>
        </p:nvSpPr>
        <p:spPr>
          <a:xfrm>
            <a:off x="0" y="0"/>
            <a:ext cx="10739755" cy="931544"/>
          </a:xfrm>
          <a:custGeom>
            <a:avLst/>
            <a:gdLst/>
            <a:ahLst/>
            <a:cxnLst/>
            <a:rect l="l" t="t" r="r" b="b"/>
            <a:pathLst>
              <a:path w="10739755" h="931544">
                <a:moveTo>
                  <a:pt x="10739628" y="0"/>
                </a:moveTo>
                <a:lnTo>
                  <a:pt x="9808464" y="0"/>
                </a:lnTo>
                <a:lnTo>
                  <a:pt x="0" y="0"/>
                </a:lnTo>
                <a:lnTo>
                  <a:pt x="0" y="931164"/>
                </a:lnTo>
                <a:lnTo>
                  <a:pt x="9808464" y="931164"/>
                </a:lnTo>
                <a:lnTo>
                  <a:pt x="10739628" y="0"/>
                </a:lnTo>
                <a:close/>
              </a:path>
            </a:pathLst>
          </a:custGeom>
          <a:solidFill>
            <a:srgbClr val="2D89CA"/>
          </a:solidFill>
        </p:spPr>
        <p:txBody>
          <a:bodyPr wrap="square" lIns="0" tIns="0" rIns="0" bIns="0" rtlCol="0"/>
          <a:lstStyle/>
          <a:p>
            <a:endParaRPr/>
          </a:p>
        </p:txBody>
      </p:sp>
      <p:pic>
        <p:nvPicPr>
          <p:cNvPr id="4" name="object 4"/>
          <p:cNvPicPr/>
          <p:nvPr/>
        </p:nvPicPr>
        <p:blipFill>
          <a:blip r:embed="rId2" cstate="print"/>
          <a:stretch>
            <a:fillRect/>
          </a:stretch>
        </p:blipFill>
        <p:spPr>
          <a:xfrm>
            <a:off x="11171533" y="162120"/>
            <a:ext cx="763037" cy="763070"/>
          </a:xfrm>
          <a:prstGeom prst="rect">
            <a:avLst/>
          </a:prstGeom>
        </p:spPr>
      </p:pic>
      <p:sp>
        <p:nvSpPr>
          <p:cNvPr id="5" name="object 5"/>
          <p:cNvSpPr txBox="1"/>
          <p:nvPr/>
        </p:nvSpPr>
        <p:spPr>
          <a:xfrm>
            <a:off x="644448" y="157937"/>
            <a:ext cx="1041400" cy="635000"/>
          </a:xfrm>
          <a:prstGeom prst="rect">
            <a:avLst/>
          </a:prstGeom>
        </p:spPr>
        <p:txBody>
          <a:bodyPr vert="horz" wrap="square" lIns="0" tIns="12065" rIns="0" bIns="0" rtlCol="0">
            <a:spAutoFit/>
          </a:bodyPr>
          <a:lstStyle/>
          <a:p>
            <a:pPr marL="12700">
              <a:lnSpc>
                <a:spcPct val="100000"/>
              </a:lnSpc>
              <a:spcBef>
                <a:spcPts val="95"/>
              </a:spcBef>
            </a:pPr>
            <a:r>
              <a:rPr sz="4000" b="1" spc="-5" dirty="0">
                <a:solidFill>
                  <a:srgbClr val="FFFFFF"/>
                </a:solidFill>
                <a:latin typeface="游ゴシック"/>
                <a:cs typeface="游ゴシック"/>
              </a:rPr>
              <a:t>目次</a:t>
            </a:r>
            <a:endParaRPr sz="4000">
              <a:latin typeface="游ゴシック"/>
              <a:cs typeface="游ゴシック"/>
            </a:endParaRPr>
          </a:p>
        </p:txBody>
      </p:sp>
      <p:sp>
        <p:nvSpPr>
          <p:cNvPr id="6" name="object 6"/>
          <p:cNvSpPr txBox="1">
            <a:spLocks noGrp="1"/>
          </p:cNvSpPr>
          <p:nvPr>
            <p:ph type="title"/>
          </p:nvPr>
        </p:nvSpPr>
        <p:spPr>
          <a:xfrm>
            <a:off x="826109" y="1684213"/>
            <a:ext cx="6177915" cy="3012440"/>
          </a:xfrm>
          <a:prstGeom prst="rect">
            <a:avLst/>
          </a:prstGeom>
        </p:spPr>
        <p:txBody>
          <a:bodyPr vert="horz" wrap="square" lIns="0" tIns="12065" rIns="0" bIns="0" rtlCol="0">
            <a:spAutoFit/>
          </a:bodyPr>
          <a:lstStyle/>
          <a:p>
            <a:pPr marL="12700" marR="5080">
              <a:lnSpc>
                <a:spcPct val="111400"/>
              </a:lnSpc>
              <a:spcBef>
                <a:spcPts val="95"/>
              </a:spcBef>
            </a:pPr>
            <a:r>
              <a:rPr sz="4400" dirty="0">
                <a:solidFill>
                  <a:srgbClr val="252525"/>
                </a:solidFill>
              </a:rPr>
              <a:t>１．資金提供契約書とは  ２．コンセプト       </a:t>
            </a:r>
            <a:r>
              <a:rPr sz="4400" spc="65" dirty="0">
                <a:solidFill>
                  <a:srgbClr val="252525"/>
                </a:solidFill>
              </a:rPr>
              <a:t> </a:t>
            </a:r>
            <a:br>
              <a:rPr lang="en-US" sz="4400" spc="65" dirty="0">
                <a:solidFill>
                  <a:srgbClr val="252525"/>
                </a:solidFill>
              </a:rPr>
            </a:br>
            <a:r>
              <a:rPr sz="4400" dirty="0">
                <a:solidFill>
                  <a:srgbClr val="252525"/>
                </a:solidFill>
              </a:rPr>
              <a:t>３．章立て              </a:t>
            </a:r>
            <a:br>
              <a:rPr lang="en-US" sz="4400" dirty="0">
                <a:solidFill>
                  <a:srgbClr val="252525"/>
                </a:solidFill>
              </a:rPr>
            </a:br>
            <a:r>
              <a:rPr sz="4400" dirty="0">
                <a:solidFill>
                  <a:srgbClr val="252525"/>
                </a:solidFill>
              </a:rPr>
              <a:t>４．各条文説明</a:t>
            </a:r>
            <a:endParaRPr sz="4400" dirty="0"/>
          </a:p>
        </p:txBody>
      </p:sp>
      <p:pic>
        <p:nvPicPr>
          <p:cNvPr id="7" name="object 7"/>
          <p:cNvPicPr/>
          <p:nvPr/>
        </p:nvPicPr>
        <p:blipFill>
          <a:blip r:embed="rId3" cstate="print"/>
          <a:stretch>
            <a:fillRect/>
          </a:stretch>
        </p:blipFill>
        <p:spPr>
          <a:xfrm>
            <a:off x="7162800" y="4070648"/>
            <a:ext cx="4407408" cy="2142699"/>
          </a:xfrm>
          <a:prstGeom prst="rect">
            <a:avLst/>
          </a:prstGeom>
        </p:spPr>
      </p:pic>
      <p:sp>
        <p:nvSpPr>
          <p:cNvPr id="8" name="object 8"/>
          <p:cNvSpPr txBox="1"/>
          <p:nvPr/>
        </p:nvSpPr>
        <p:spPr>
          <a:xfrm>
            <a:off x="11168760" y="6575578"/>
            <a:ext cx="322580" cy="294005"/>
          </a:xfrm>
          <a:prstGeom prst="rect">
            <a:avLst/>
          </a:prstGeom>
        </p:spPr>
        <p:txBody>
          <a:bodyPr vert="horz" wrap="square" lIns="0" tIns="0" rIns="0" bIns="0" rtlCol="0">
            <a:spAutoFit/>
          </a:bodyPr>
          <a:lstStyle/>
          <a:p>
            <a:pPr marL="85725">
              <a:lnSpc>
                <a:spcPts val="2045"/>
              </a:lnSpc>
            </a:pPr>
            <a:fld id="{81D60167-4931-47E6-BA6A-407CBD079E47}" type="slidenum">
              <a:rPr sz="1800" b="1" dirty="0">
                <a:solidFill>
                  <a:srgbClr val="FFFFFF"/>
                </a:solidFill>
                <a:latin typeface="游ゴシック"/>
                <a:cs typeface="游ゴシック"/>
              </a:rPr>
              <a:t>2</a:t>
            </a:fld>
            <a:endParaRPr sz="1800">
              <a:latin typeface="游ゴシック"/>
              <a:cs typeface="游ゴシック"/>
            </a:endParaRPr>
          </a:p>
        </p:txBody>
      </p:sp>
      <p:sp>
        <p:nvSpPr>
          <p:cNvPr id="9" name="object 9"/>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504431" y="2657855"/>
            <a:ext cx="5500115" cy="3666744"/>
          </a:xfrm>
          <a:prstGeom prst="rect">
            <a:avLst/>
          </a:prstGeom>
        </p:spPr>
      </p:pic>
      <p:sp>
        <p:nvSpPr>
          <p:cNvPr id="3" name="object 3"/>
          <p:cNvSpPr txBox="1">
            <a:spLocks noGrp="1"/>
          </p:cNvSpPr>
          <p:nvPr>
            <p:ph type="title"/>
          </p:nvPr>
        </p:nvSpPr>
        <p:spPr>
          <a:xfrm>
            <a:off x="459130" y="269494"/>
            <a:ext cx="4904105" cy="513715"/>
          </a:xfrm>
          <a:prstGeom prst="rect">
            <a:avLst/>
          </a:prstGeom>
        </p:spPr>
        <p:txBody>
          <a:bodyPr vert="horz" wrap="square" lIns="0" tIns="12700" rIns="0" bIns="0" rtlCol="0">
            <a:spAutoFit/>
          </a:bodyPr>
          <a:lstStyle/>
          <a:p>
            <a:pPr marL="12700">
              <a:lnSpc>
                <a:spcPct val="100000"/>
              </a:lnSpc>
              <a:spcBef>
                <a:spcPts val="100"/>
              </a:spcBef>
            </a:pPr>
            <a:r>
              <a:rPr spc="-5" dirty="0"/>
              <a:t>１-①.</a:t>
            </a:r>
            <a:r>
              <a:rPr spc="-60" dirty="0"/>
              <a:t> </a:t>
            </a:r>
            <a:r>
              <a:rPr dirty="0"/>
              <a:t>資金提供契約書とは</a:t>
            </a:r>
          </a:p>
        </p:txBody>
      </p:sp>
      <p:sp>
        <p:nvSpPr>
          <p:cNvPr id="5" name="object 5"/>
          <p:cNvSpPr txBox="1"/>
          <p:nvPr/>
        </p:nvSpPr>
        <p:spPr>
          <a:xfrm>
            <a:off x="11168760" y="6575578"/>
            <a:ext cx="322580" cy="294005"/>
          </a:xfrm>
          <a:prstGeom prst="rect">
            <a:avLst/>
          </a:prstGeom>
        </p:spPr>
        <p:txBody>
          <a:bodyPr vert="horz" wrap="square" lIns="0" tIns="0" rIns="0" bIns="0" rtlCol="0">
            <a:spAutoFit/>
          </a:bodyPr>
          <a:lstStyle/>
          <a:p>
            <a:pPr marL="85725">
              <a:lnSpc>
                <a:spcPts val="2045"/>
              </a:lnSpc>
            </a:pPr>
            <a:fld id="{81D60167-4931-47E6-BA6A-407CBD079E47}" type="slidenum">
              <a:rPr sz="1800" b="1" dirty="0">
                <a:solidFill>
                  <a:srgbClr val="FFFFFF"/>
                </a:solidFill>
                <a:latin typeface="游ゴシック"/>
                <a:cs typeface="游ゴシック"/>
              </a:rPr>
              <a:t>3</a:t>
            </a:fld>
            <a:endParaRPr sz="1800">
              <a:latin typeface="游ゴシック"/>
              <a:cs typeface="游ゴシック"/>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4" name="object 4"/>
          <p:cNvSpPr txBox="1"/>
          <p:nvPr/>
        </p:nvSpPr>
        <p:spPr>
          <a:xfrm>
            <a:off x="347573" y="1229613"/>
            <a:ext cx="11400790" cy="5211042"/>
          </a:xfrm>
          <a:prstGeom prst="rect">
            <a:avLst/>
          </a:prstGeom>
        </p:spPr>
        <p:txBody>
          <a:bodyPr vert="horz" wrap="square" lIns="0" tIns="12065" rIns="0" bIns="0" rtlCol="0">
            <a:spAutoFit/>
          </a:bodyPr>
          <a:lstStyle/>
          <a:p>
            <a:pPr marL="12700" marR="5080" algn="just">
              <a:lnSpc>
                <a:spcPct val="100000"/>
              </a:lnSpc>
              <a:spcBef>
                <a:spcPts val="95"/>
              </a:spcBef>
            </a:pPr>
            <a:r>
              <a:rPr lang="ja-JP" altLang="en-US" sz="2800" b="1" spc="-5" dirty="0">
                <a:solidFill>
                  <a:srgbClr val="006FC0"/>
                </a:solidFill>
                <a:latin typeface="游ゴシック" panose="020B0400000000000000" pitchFamily="50" charset="-128"/>
                <a:ea typeface="游ゴシック" panose="020B0400000000000000" pitchFamily="50" charset="-128"/>
                <a:cs typeface="游ゴシック"/>
              </a:rPr>
              <a:t>・「</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資金分</a:t>
            </a:r>
            <a:r>
              <a:rPr sz="2800" b="1" dirty="0" err="1">
                <a:solidFill>
                  <a:srgbClr val="006FC0"/>
                </a:solidFill>
                <a:latin typeface="游ゴシック" panose="020B0400000000000000" pitchFamily="50" charset="-128"/>
                <a:ea typeface="游ゴシック" panose="020B0400000000000000" pitchFamily="50" charset="-128"/>
                <a:cs typeface="游ゴシック"/>
              </a:rPr>
              <a:t>配</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団体</a:t>
            </a:r>
            <a:r>
              <a:rPr lang="ja-JP" altLang="en-US" sz="2800" b="1" spc="-5" dirty="0">
                <a:solidFill>
                  <a:srgbClr val="006FC0"/>
                </a:solidFill>
                <a:latin typeface="游ゴシック" panose="020B0400000000000000" pitchFamily="50" charset="-128"/>
                <a:ea typeface="游ゴシック" panose="020B0400000000000000" pitchFamily="50" charset="-128"/>
                <a:cs typeface="游ゴシック"/>
              </a:rPr>
              <a:t>」</a:t>
            </a:r>
            <a:r>
              <a:rPr sz="2800" b="1" dirty="0">
                <a:solidFill>
                  <a:srgbClr val="006FC0"/>
                </a:solidFill>
                <a:latin typeface="游ゴシック" panose="020B0400000000000000" pitchFamily="50" charset="-128"/>
                <a:ea typeface="游ゴシック" panose="020B0400000000000000" pitchFamily="50" charset="-128"/>
                <a:cs typeface="游ゴシック"/>
              </a:rPr>
              <a:t>と</a:t>
            </a:r>
            <a:r>
              <a:rPr lang="ja-JP" altLang="en-US" sz="2800" b="1" dirty="0">
                <a:solidFill>
                  <a:srgbClr val="006FC0"/>
                </a:solidFill>
                <a:latin typeface="游ゴシック" panose="020B0400000000000000" pitchFamily="50" charset="-128"/>
                <a:ea typeface="游ゴシック" panose="020B0400000000000000" pitchFamily="50" charset="-128"/>
                <a:cs typeface="游ゴシック"/>
              </a:rPr>
              <a:t>「</a:t>
            </a:r>
            <a:r>
              <a:rPr lang="ja-JP" altLang="en-US" sz="2800" b="1" spc="-5" dirty="0">
                <a:solidFill>
                  <a:srgbClr val="006FC0"/>
                </a:solidFill>
                <a:latin typeface="游ゴシック" panose="020B0400000000000000" pitchFamily="50" charset="-128"/>
                <a:ea typeface="游ゴシック" panose="020B0400000000000000" pitchFamily="50" charset="-128"/>
                <a:cs typeface="游ゴシック"/>
              </a:rPr>
              <a:t>実行</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団</a:t>
            </a:r>
            <a:r>
              <a:rPr sz="2800" b="1" dirty="0" err="1">
                <a:solidFill>
                  <a:srgbClr val="006FC0"/>
                </a:solidFill>
                <a:latin typeface="游ゴシック" panose="020B0400000000000000" pitchFamily="50" charset="-128"/>
                <a:ea typeface="游ゴシック" panose="020B0400000000000000" pitchFamily="50" charset="-128"/>
                <a:cs typeface="游ゴシック"/>
              </a:rPr>
              <a:t>体</a:t>
            </a:r>
            <a:r>
              <a:rPr lang="ja-JP" altLang="en-US" sz="2800" b="1" dirty="0">
                <a:solidFill>
                  <a:srgbClr val="006FC0"/>
                </a:solidFill>
                <a:latin typeface="游ゴシック" panose="020B0400000000000000" pitchFamily="50" charset="-128"/>
                <a:ea typeface="游ゴシック" panose="020B0400000000000000" pitchFamily="50" charset="-128"/>
                <a:cs typeface="游ゴシック"/>
              </a:rPr>
              <a:t>」</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の間</a:t>
            </a:r>
            <a:r>
              <a:rPr sz="2800" b="1" dirty="0" err="1">
                <a:solidFill>
                  <a:srgbClr val="006FC0"/>
                </a:solidFill>
                <a:latin typeface="游ゴシック" panose="020B0400000000000000" pitchFamily="50" charset="-128"/>
                <a:ea typeface="游ゴシック" panose="020B0400000000000000" pitchFamily="50" charset="-128"/>
                <a:cs typeface="游ゴシック"/>
              </a:rPr>
              <a:t>で</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a:t>
            </a:r>
            <a:r>
              <a:rPr sz="2800" b="1" spc="-5" dirty="0" err="1">
                <a:solidFill>
                  <a:srgbClr val="006FC0"/>
                </a:solidFill>
                <a:highlight>
                  <a:srgbClr val="FFFF00"/>
                </a:highlight>
                <a:latin typeface="游ゴシック" panose="020B0400000000000000" pitchFamily="50" charset="-128"/>
                <a:ea typeface="游ゴシック" panose="020B0400000000000000" pitchFamily="50" charset="-128"/>
                <a:cs typeface="游ゴシック"/>
              </a:rPr>
              <a:t>助</a:t>
            </a:r>
            <a:r>
              <a:rPr sz="2800" b="1" dirty="0" err="1">
                <a:solidFill>
                  <a:srgbClr val="006FC0"/>
                </a:solidFill>
                <a:highlight>
                  <a:srgbClr val="FFFF00"/>
                </a:highlight>
                <a:latin typeface="游ゴシック" panose="020B0400000000000000" pitchFamily="50" charset="-128"/>
                <a:ea typeface="游ゴシック" panose="020B0400000000000000" pitchFamily="50" charset="-128"/>
                <a:cs typeface="游ゴシック"/>
              </a:rPr>
              <a:t>成</a:t>
            </a:r>
            <a:r>
              <a:rPr sz="2800" b="1" spc="-5" dirty="0" err="1">
                <a:solidFill>
                  <a:srgbClr val="006FC0"/>
                </a:solidFill>
                <a:highlight>
                  <a:srgbClr val="FFFF00"/>
                </a:highlight>
                <a:latin typeface="游ゴシック" panose="020B0400000000000000" pitchFamily="50" charset="-128"/>
                <a:ea typeface="游ゴシック" panose="020B0400000000000000" pitchFamily="50" charset="-128"/>
                <a:cs typeface="游ゴシック"/>
              </a:rPr>
              <a:t>金の提供</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a:t>
            </a:r>
            <a:r>
              <a:rPr sz="2800" b="1" spc="-5" dirty="0" err="1">
                <a:solidFill>
                  <a:srgbClr val="006FC0"/>
                </a:solidFill>
                <a:highlight>
                  <a:srgbClr val="FFFF00"/>
                </a:highlight>
                <a:latin typeface="游ゴシック" panose="020B0400000000000000" pitchFamily="50" charset="-128"/>
                <a:ea typeface="游ゴシック" panose="020B0400000000000000" pitchFamily="50" charset="-128"/>
                <a:cs typeface="游ゴシック"/>
              </a:rPr>
              <a:t>事業実施</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にあたって</a:t>
            </a:r>
            <a:r>
              <a:rPr sz="2800" b="1" dirty="0" err="1">
                <a:solidFill>
                  <a:srgbClr val="006FC0"/>
                </a:solidFill>
                <a:latin typeface="游ゴシック" panose="020B0400000000000000" pitchFamily="50" charset="-128"/>
                <a:ea typeface="游ゴシック" panose="020B0400000000000000" pitchFamily="50" charset="-128"/>
                <a:cs typeface="游ゴシック"/>
              </a:rPr>
              <a:t>、</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あ</a:t>
            </a:r>
            <a:r>
              <a:rPr sz="2800" b="1" u="heavy"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ら</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かじ</a:t>
            </a:r>
            <a:r>
              <a:rPr sz="2800" b="1" u="heavy"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め</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確認</a:t>
            </a:r>
            <a:r>
              <a:rPr sz="2800" b="1" u="heavy"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を</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して</a:t>
            </a:r>
            <a:r>
              <a:rPr sz="2800" b="1" u="heavy"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お</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くべ</a:t>
            </a:r>
            <a:r>
              <a:rPr sz="2800" b="1" u="heavy"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き</a:t>
            </a:r>
            <a:r>
              <a:rPr sz="2800" b="1" u="heavy" spc="-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事</a:t>
            </a:r>
            <a:r>
              <a:rPr sz="2800" b="1" u="heavy" spc="15" dirty="0" err="1">
                <a:solidFill>
                  <a:srgbClr val="006FC0"/>
                </a:solidFill>
                <a:uFill>
                  <a:solidFill>
                    <a:srgbClr val="006FC0"/>
                  </a:solidFill>
                </a:uFill>
                <a:latin typeface="游ゴシック" panose="020B0400000000000000" pitchFamily="50" charset="-128"/>
                <a:ea typeface="游ゴシック" panose="020B0400000000000000" pitchFamily="50" charset="-128"/>
                <a:cs typeface="游ゴシック"/>
              </a:rPr>
              <a:t>項</a:t>
            </a:r>
            <a:r>
              <a:rPr sz="2800" b="1" spc="5" dirty="0" err="1">
                <a:solidFill>
                  <a:srgbClr val="006FC0"/>
                </a:solidFill>
                <a:latin typeface="游ゴシック" panose="020B0400000000000000" pitchFamily="50" charset="-128"/>
                <a:ea typeface="游ゴシック" panose="020B0400000000000000" pitchFamily="50" charset="-128"/>
                <a:cs typeface="游ゴシック"/>
              </a:rPr>
              <a:t>を整</a:t>
            </a:r>
            <a:r>
              <a:rPr sz="2800" b="1" spc="-10" dirty="0" err="1">
                <a:solidFill>
                  <a:srgbClr val="006FC0"/>
                </a:solidFill>
                <a:latin typeface="游ゴシック" panose="020B0400000000000000" pitchFamily="50" charset="-128"/>
                <a:ea typeface="游ゴシック" panose="020B0400000000000000" pitchFamily="50" charset="-128"/>
                <a:cs typeface="游ゴシック"/>
              </a:rPr>
              <a:t>理し</a:t>
            </a:r>
            <a:r>
              <a:rPr sz="2800" b="1" spc="-10" dirty="0">
                <a:solidFill>
                  <a:srgbClr val="006FC0"/>
                </a:solidFill>
                <a:latin typeface="游ゴシック" panose="020B0400000000000000" pitchFamily="50" charset="-128"/>
                <a:ea typeface="游ゴシック" panose="020B0400000000000000" pitchFamily="50" charset="-128"/>
                <a:cs typeface="游ゴシック"/>
              </a:rPr>
              <a:t>、「</a:t>
            </a:r>
            <a:r>
              <a:rPr sz="2800" b="1" spc="-10" dirty="0" err="1">
                <a:solidFill>
                  <a:srgbClr val="006FC0"/>
                </a:solidFill>
                <a:latin typeface="游ゴシック" panose="020B0400000000000000" pitchFamily="50" charset="-128"/>
                <a:ea typeface="游ゴシック" panose="020B0400000000000000" pitchFamily="50" charset="-128"/>
                <a:cs typeface="游ゴシック"/>
              </a:rPr>
              <a:t>契約書」という形で条文</a:t>
            </a:r>
            <a:r>
              <a:rPr sz="2800" b="1" dirty="0" err="1">
                <a:solidFill>
                  <a:srgbClr val="006FC0"/>
                </a:solidFill>
                <a:latin typeface="游ゴシック" panose="020B0400000000000000" pitchFamily="50" charset="-128"/>
                <a:ea typeface="游ゴシック" panose="020B0400000000000000" pitchFamily="50" charset="-128"/>
                <a:cs typeface="游ゴシック"/>
              </a:rPr>
              <a:t>化</a:t>
            </a:r>
            <a:r>
              <a:rPr sz="2800" b="1" spc="-10" dirty="0" err="1">
                <a:solidFill>
                  <a:srgbClr val="006FC0"/>
                </a:solidFill>
                <a:latin typeface="游ゴシック" panose="020B0400000000000000" pitchFamily="50" charset="-128"/>
                <a:ea typeface="游ゴシック" panose="020B0400000000000000" pitchFamily="50" charset="-128"/>
                <a:cs typeface="游ゴシック"/>
              </a:rPr>
              <a:t>した</a:t>
            </a:r>
            <a:r>
              <a:rPr sz="2800" b="1" dirty="0" err="1">
                <a:solidFill>
                  <a:srgbClr val="006FC0"/>
                </a:solidFill>
                <a:latin typeface="游ゴシック" panose="020B0400000000000000" pitchFamily="50" charset="-128"/>
                <a:ea typeface="游ゴシック" panose="020B0400000000000000" pitchFamily="50" charset="-128"/>
                <a:cs typeface="游ゴシック"/>
              </a:rPr>
              <a:t>も</a:t>
            </a:r>
            <a:r>
              <a:rPr sz="2800" b="1" spc="-10" dirty="0" err="1">
                <a:solidFill>
                  <a:srgbClr val="006FC0"/>
                </a:solidFill>
                <a:latin typeface="游ゴシック" panose="020B0400000000000000" pitchFamily="50" charset="-128"/>
                <a:ea typeface="游ゴシック" panose="020B0400000000000000" pitchFamily="50" charset="-128"/>
                <a:cs typeface="游ゴシック"/>
              </a:rPr>
              <a:t>の</a:t>
            </a:r>
            <a:r>
              <a:rPr sz="2800" b="1" spc="-10" dirty="0">
                <a:solidFill>
                  <a:srgbClr val="006FC0"/>
                </a:solidFill>
                <a:latin typeface="游ゴシック" panose="020B0400000000000000" pitchFamily="50" charset="-128"/>
                <a:ea typeface="游ゴシック" panose="020B0400000000000000" pitchFamily="50" charset="-128"/>
                <a:cs typeface="游ゴシック"/>
              </a:rPr>
              <a:t>。</a:t>
            </a:r>
            <a:endParaRPr lang="en-US" sz="2800" b="1" spc="-10" dirty="0">
              <a:solidFill>
                <a:srgbClr val="006FC0"/>
              </a:solidFill>
              <a:latin typeface="游ゴシック" panose="020B0400000000000000" pitchFamily="50" charset="-128"/>
              <a:ea typeface="游ゴシック" panose="020B0400000000000000" pitchFamily="50" charset="-128"/>
              <a:cs typeface="游ゴシック"/>
            </a:endParaRPr>
          </a:p>
          <a:p>
            <a:pPr marL="12700" marR="5080" algn="just">
              <a:lnSpc>
                <a:spcPct val="100000"/>
              </a:lnSpc>
              <a:spcBef>
                <a:spcPts val="95"/>
              </a:spcBef>
            </a:pPr>
            <a:r>
              <a:rPr lang="ja-JP" altLang="en-US" sz="2800" b="1" spc="-10" dirty="0">
                <a:solidFill>
                  <a:srgbClr val="006FC0"/>
                </a:solidFill>
                <a:latin typeface="游ゴシック" panose="020B0400000000000000" pitchFamily="50" charset="-128"/>
                <a:ea typeface="游ゴシック" panose="020B0400000000000000" pitchFamily="50" charset="-128"/>
                <a:cs typeface="游ゴシック"/>
              </a:rPr>
              <a:t>・</a:t>
            </a:r>
            <a:r>
              <a:rPr lang="ja-JP" altLang="en-US" sz="2800" b="1" spc="-10" dirty="0">
                <a:solidFill>
                  <a:srgbClr val="006FC0"/>
                </a:solidFill>
                <a:highlight>
                  <a:srgbClr val="FFFF00"/>
                </a:highlight>
                <a:latin typeface="游ゴシック" panose="020B0400000000000000" pitchFamily="50" charset="-128"/>
                <a:ea typeface="游ゴシック" panose="020B0400000000000000" pitchFamily="50" charset="-128"/>
                <a:cs typeface="游ゴシック"/>
              </a:rPr>
              <a:t>「契約」は法律行為の一つ</a:t>
            </a:r>
            <a:r>
              <a:rPr lang="ja-JP" altLang="en-US" sz="2800" b="1" spc="-10" dirty="0">
                <a:solidFill>
                  <a:srgbClr val="006FC0"/>
                </a:solidFill>
                <a:latin typeface="游ゴシック" panose="020B0400000000000000" pitchFamily="50" charset="-128"/>
                <a:ea typeface="游ゴシック" panose="020B0400000000000000" pitchFamily="50" charset="-128"/>
                <a:cs typeface="游ゴシック"/>
              </a:rPr>
              <a:t>です。</a:t>
            </a:r>
            <a:endParaRPr lang="en-US" sz="2800" b="1" spc="-10" dirty="0">
              <a:solidFill>
                <a:srgbClr val="006FC0"/>
              </a:solidFill>
              <a:latin typeface="游ゴシック" panose="020B0400000000000000" pitchFamily="50" charset="-128"/>
              <a:ea typeface="游ゴシック" panose="020B0400000000000000" pitchFamily="50" charset="-128"/>
              <a:cs typeface="游ゴシック"/>
            </a:endParaRPr>
          </a:p>
          <a:p>
            <a:pPr marL="12700">
              <a:lnSpc>
                <a:spcPct val="100000"/>
              </a:lnSpc>
            </a:pPr>
            <a:endParaRPr lang="en-US" sz="2800" b="1" spc="-5" dirty="0">
              <a:solidFill>
                <a:srgbClr val="252525"/>
              </a:solidFill>
              <a:latin typeface="游ゴシック"/>
              <a:cs typeface="游ゴシック"/>
            </a:endParaRPr>
          </a:p>
          <a:p>
            <a:pPr marL="12700">
              <a:lnSpc>
                <a:spcPct val="100000"/>
              </a:lnSpc>
            </a:pPr>
            <a:endParaRPr lang="en-US" sz="2800" b="1" spc="-5" dirty="0">
              <a:solidFill>
                <a:srgbClr val="252525"/>
              </a:solidFill>
              <a:latin typeface="游ゴシック"/>
              <a:cs typeface="游ゴシック"/>
            </a:endParaRPr>
          </a:p>
          <a:p>
            <a:pPr marL="12700">
              <a:lnSpc>
                <a:spcPct val="100000"/>
              </a:lnSpc>
            </a:pPr>
            <a:r>
              <a:rPr lang="ja-JP" altLang="en-US" sz="2400" b="1" spc="-5" dirty="0">
                <a:solidFill>
                  <a:srgbClr val="252525"/>
                </a:solidFill>
                <a:latin typeface="游ゴシック" panose="020B0400000000000000" pitchFamily="50" charset="-128"/>
                <a:ea typeface="游ゴシック" panose="020B0400000000000000" pitchFamily="50" charset="-128"/>
                <a:cs typeface="游ゴシック"/>
              </a:rPr>
              <a:t>資</a:t>
            </a:r>
            <a:r>
              <a:rPr sz="2400" b="1" spc="-5" dirty="0" err="1">
                <a:solidFill>
                  <a:srgbClr val="252525"/>
                </a:solidFill>
                <a:latin typeface="游ゴシック" panose="020B0400000000000000" pitchFamily="50" charset="-128"/>
                <a:ea typeface="游ゴシック" panose="020B0400000000000000" pitchFamily="50" charset="-128"/>
                <a:cs typeface="游ゴシック"/>
              </a:rPr>
              <a:t>金提供契約書にて定める（とい</a:t>
            </a:r>
            <a:r>
              <a:rPr sz="2400" b="1" dirty="0" err="1">
                <a:solidFill>
                  <a:srgbClr val="252525"/>
                </a:solidFill>
                <a:latin typeface="游ゴシック" panose="020B0400000000000000" pitchFamily="50" charset="-128"/>
                <a:ea typeface="游ゴシック" panose="020B0400000000000000" pitchFamily="50" charset="-128"/>
                <a:cs typeface="游ゴシック"/>
              </a:rPr>
              <a:t>っ</a:t>
            </a:r>
            <a:r>
              <a:rPr sz="2400" b="1" spc="-5" dirty="0" err="1">
                <a:solidFill>
                  <a:srgbClr val="252525"/>
                </a:solidFill>
                <a:latin typeface="游ゴシック" panose="020B0400000000000000" pitchFamily="50" charset="-128"/>
                <a:ea typeface="游ゴシック" panose="020B0400000000000000" pitchFamily="50" charset="-128"/>
                <a:cs typeface="游ゴシック"/>
              </a:rPr>
              <a:t>た表</a:t>
            </a:r>
            <a:r>
              <a:rPr sz="2400" b="1" dirty="0" err="1">
                <a:solidFill>
                  <a:srgbClr val="252525"/>
                </a:solidFill>
                <a:latin typeface="游ゴシック" panose="020B0400000000000000" pitchFamily="50" charset="-128"/>
                <a:ea typeface="游ゴシック" panose="020B0400000000000000" pitchFamily="50" charset="-128"/>
                <a:cs typeface="游ゴシック"/>
              </a:rPr>
              <a:t>記</a:t>
            </a:r>
            <a:r>
              <a:rPr sz="2400" b="1" spc="-5" dirty="0">
                <a:solidFill>
                  <a:srgbClr val="252525"/>
                </a:solidFill>
                <a:latin typeface="游ゴシック" panose="020B0400000000000000" pitchFamily="50" charset="-128"/>
                <a:ea typeface="游ゴシック" panose="020B0400000000000000" pitchFamily="50" charset="-128"/>
                <a:cs typeface="游ゴシック"/>
              </a:rPr>
              <a:t>）・</a:t>
            </a:r>
            <a:r>
              <a:rPr sz="2400" b="1" dirty="0">
                <a:solidFill>
                  <a:srgbClr val="252525"/>
                </a:solidFill>
                <a:latin typeface="游ゴシック" panose="020B0400000000000000" pitchFamily="50" charset="-128"/>
                <a:ea typeface="游ゴシック" panose="020B0400000000000000" pitchFamily="50" charset="-128"/>
                <a:cs typeface="游ゴシック"/>
              </a:rPr>
              <a:t>・</a:t>
            </a:r>
            <a:r>
              <a:rPr sz="2400" b="1" spc="-5" dirty="0">
                <a:solidFill>
                  <a:srgbClr val="252525"/>
                </a:solidFill>
                <a:latin typeface="游ゴシック" panose="020B0400000000000000" pitchFamily="50" charset="-128"/>
                <a:ea typeface="游ゴシック" panose="020B0400000000000000" pitchFamily="50" charset="-128"/>
                <a:cs typeface="游ゴシック"/>
              </a:rPr>
              <a:t>・記</a:t>
            </a:r>
            <a:r>
              <a:rPr sz="2400" b="1" dirty="0">
                <a:solidFill>
                  <a:srgbClr val="252525"/>
                </a:solidFill>
                <a:latin typeface="游ゴシック" panose="020B0400000000000000" pitchFamily="50" charset="-128"/>
                <a:ea typeface="游ゴシック" panose="020B0400000000000000" pitchFamily="50" charset="-128"/>
                <a:cs typeface="游ゴシック"/>
              </a:rPr>
              <a:t>載</a:t>
            </a:r>
            <a:r>
              <a:rPr sz="2400" b="1" spc="-5" dirty="0">
                <a:solidFill>
                  <a:srgbClr val="252525"/>
                </a:solidFill>
                <a:latin typeface="游ゴシック" panose="020B0400000000000000" pitchFamily="50" charset="-128"/>
                <a:ea typeface="游ゴシック" panose="020B0400000000000000" pitchFamily="50" charset="-128"/>
                <a:cs typeface="游ゴシック"/>
              </a:rPr>
              <a:t>のあ</a:t>
            </a:r>
            <a:r>
              <a:rPr sz="2400" b="1" dirty="0">
                <a:solidFill>
                  <a:srgbClr val="252525"/>
                </a:solidFill>
                <a:latin typeface="游ゴシック" panose="020B0400000000000000" pitchFamily="50" charset="-128"/>
                <a:ea typeface="游ゴシック" panose="020B0400000000000000" pitchFamily="50" charset="-128"/>
                <a:cs typeface="游ゴシック"/>
              </a:rPr>
              <a:t>る</a:t>
            </a:r>
            <a:r>
              <a:rPr sz="2400" b="1" spc="-5" dirty="0">
                <a:solidFill>
                  <a:srgbClr val="252525"/>
                </a:solidFill>
                <a:latin typeface="游ゴシック" panose="020B0400000000000000" pitchFamily="50" charset="-128"/>
                <a:ea typeface="游ゴシック" panose="020B0400000000000000" pitchFamily="50" charset="-128"/>
                <a:cs typeface="游ゴシック"/>
              </a:rPr>
              <a:t>ところ</a:t>
            </a:r>
            <a:endParaRPr sz="2400" dirty="0">
              <a:latin typeface="游ゴシック" panose="020B0400000000000000" pitchFamily="50" charset="-128"/>
              <a:ea typeface="游ゴシック" panose="020B0400000000000000" pitchFamily="50" charset="-128"/>
              <a:cs typeface="游ゴシック"/>
            </a:endParaRPr>
          </a:p>
          <a:p>
            <a:pPr marL="363220" indent="-351155">
              <a:lnSpc>
                <a:spcPct val="100000"/>
              </a:lnSpc>
              <a:spcBef>
                <a:spcPts val="600"/>
              </a:spcBef>
              <a:buSzPct val="96428"/>
              <a:buFont typeface="Wingdings"/>
              <a:buChar char=""/>
              <a:tabLst>
                <a:tab pos="363855" algn="l"/>
              </a:tabLst>
            </a:pPr>
            <a:r>
              <a:rPr sz="2400" b="1" spc="-5" dirty="0">
                <a:solidFill>
                  <a:srgbClr val="FF0000"/>
                </a:solidFill>
                <a:latin typeface="游ゴシック" panose="020B0400000000000000" pitchFamily="50" charset="-128"/>
                <a:ea typeface="游ゴシック" panose="020B0400000000000000" pitchFamily="50" charset="-128"/>
                <a:cs typeface="游ゴシック"/>
              </a:rPr>
              <a:t>休眠預金等交付金に係る資金の活</a:t>
            </a:r>
            <a:r>
              <a:rPr sz="2400" b="1" dirty="0">
                <a:solidFill>
                  <a:srgbClr val="FF0000"/>
                </a:solidFill>
                <a:latin typeface="游ゴシック" panose="020B0400000000000000" pitchFamily="50" charset="-128"/>
                <a:ea typeface="游ゴシック" panose="020B0400000000000000" pitchFamily="50" charset="-128"/>
                <a:cs typeface="游ゴシック"/>
              </a:rPr>
              <a:t>用</a:t>
            </a:r>
            <a:r>
              <a:rPr sz="2400" b="1" spc="-5" dirty="0">
                <a:solidFill>
                  <a:srgbClr val="FF0000"/>
                </a:solidFill>
                <a:latin typeface="游ゴシック" panose="020B0400000000000000" pitchFamily="50" charset="-128"/>
                <a:ea typeface="游ゴシック" panose="020B0400000000000000" pitchFamily="50" charset="-128"/>
                <a:cs typeface="游ゴシック"/>
              </a:rPr>
              <a:t>に関</a:t>
            </a:r>
            <a:r>
              <a:rPr sz="2400" b="1" dirty="0">
                <a:solidFill>
                  <a:srgbClr val="FF0000"/>
                </a:solidFill>
                <a:latin typeface="游ゴシック" panose="020B0400000000000000" pitchFamily="50" charset="-128"/>
                <a:ea typeface="游ゴシック" panose="020B0400000000000000" pitchFamily="50" charset="-128"/>
                <a:cs typeface="游ゴシック"/>
              </a:rPr>
              <a:t>す</a:t>
            </a:r>
            <a:r>
              <a:rPr sz="2400" b="1" spc="-5" dirty="0">
                <a:solidFill>
                  <a:srgbClr val="FF0000"/>
                </a:solidFill>
                <a:latin typeface="游ゴシック" panose="020B0400000000000000" pitchFamily="50" charset="-128"/>
                <a:ea typeface="游ゴシック" panose="020B0400000000000000" pitchFamily="50" charset="-128"/>
                <a:cs typeface="游ゴシック"/>
              </a:rPr>
              <a:t>る基</a:t>
            </a:r>
            <a:r>
              <a:rPr sz="2400" b="1" dirty="0">
                <a:solidFill>
                  <a:srgbClr val="FF0000"/>
                </a:solidFill>
                <a:latin typeface="游ゴシック" panose="020B0400000000000000" pitchFamily="50" charset="-128"/>
                <a:ea typeface="游ゴシック" panose="020B0400000000000000" pitchFamily="50" charset="-128"/>
                <a:cs typeface="游ゴシック"/>
              </a:rPr>
              <a:t>本</a:t>
            </a:r>
            <a:r>
              <a:rPr sz="2400" b="1" spc="-5" dirty="0">
                <a:solidFill>
                  <a:srgbClr val="FF0000"/>
                </a:solidFill>
                <a:latin typeface="游ゴシック" panose="020B0400000000000000" pitchFamily="50" charset="-128"/>
                <a:ea typeface="游ゴシック" panose="020B0400000000000000" pitchFamily="50" charset="-128"/>
                <a:cs typeface="游ゴシック"/>
              </a:rPr>
              <a:t>方針</a:t>
            </a:r>
            <a:endParaRPr sz="2400" dirty="0">
              <a:latin typeface="游ゴシック" panose="020B0400000000000000" pitchFamily="50" charset="-128"/>
              <a:ea typeface="游ゴシック" panose="020B0400000000000000" pitchFamily="50" charset="-128"/>
              <a:cs typeface="游ゴシック"/>
            </a:endParaRPr>
          </a:p>
          <a:p>
            <a:pPr marL="363220" indent="-351155">
              <a:lnSpc>
                <a:spcPct val="100000"/>
              </a:lnSpc>
              <a:spcBef>
                <a:spcPts val="600"/>
              </a:spcBef>
              <a:buSzPct val="96428"/>
              <a:buFont typeface="Wingdings"/>
              <a:buChar char=""/>
              <a:tabLst>
                <a:tab pos="363855" algn="l"/>
              </a:tabLst>
            </a:pPr>
            <a:r>
              <a:rPr sz="2400" b="1" spc="-5" dirty="0">
                <a:solidFill>
                  <a:srgbClr val="FF0000"/>
                </a:solidFill>
                <a:latin typeface="游ゴシック" panose="020B0400000000000000" pitchFamily="50" charset="-128"/>
                <a:ea typeface="游ゴシック" panose="020B0400000000000000" pitchFamily="50" charset="-128"/>
                <a:cs typeface="游ゴシック"/>
              </a:rPr>
              <a:t>民間公益活動促進業務規程</a:t>
            </a:r>
            <a:endParaRPr sz="2400" dirty="0">
              <a:latin typeface="游ゴシック" panose="020B0400000000000000" pitchFamily="50" charset="-128"/>
              <a:ea typeface="游ゴシック" panose="020B0400000000000000" pitchFamily="50" charset="-128"/>
              <a:cs typeface="游ゴシック"/>
            </a:endParaRPr>
          </a:p>
          <a:p>
            <a:pPr marL="363855" indent="-351790">
              <a:lnSpc>
                <a:spcPct val="100000"/>
              </a:lnSpc>
              <a:spcBef>
                <a:spcPts val="600"/>
              </a:spcBef>
              <a:buSzPct val="96428"/>
              <a:buFont typeface="Wingdings"/>
              <a:buChar char=""/>
              <a:tabLst>
                <a:tab pos="364490" algn="l"/>
              </a:tabLst>
            </a:pPr>
            <a:r>
              <a:rPr sz="2400" b="1" spc="-5" dirty="0">
                <a:solidFill>
                  <a:srgbClr val="FF0000"/>
                </a:solidFill>
                <a:latin typeface="游ゴシック" panose="020B0400000000000000" pitchFamily="50" charset="-128"/>
                <a:ea typeface="游ゴシック" panose="020B0400000000000000" pitchFamily="50" charset="-128"/>
                <a:cs typeface="游ゴシック"/>
              </a:rPr>
              <a:t>2020</a:t>
            </a:r>
            <a:r>
              <a:rPr sz="2400" b="1" spc="-10" dirty="0">
                <a:solidFill>
                  <a:srgbClr val="FF0000"/>
                </a:solidFill>
                <a:latin typeface="游ゴシック" panose="020B0400000000000000" pitchFamily="50" charset="-128"/>
                <a:ea typeface="游ゴシック" panose="020B0400000000000000" pitchFamily="50" charset="-128"/>
                <a:cs typeface="游ゴシック"/>
              </a:rPr>
              <a:t>年度事業計画書</a:t>
            </a:r>
            <a:endParaRPr lang="en-US" sz="2400" b="1" spc="-10" dirty="0">
              <a:solidFill>
                <a:srgbClr val="FF0000"/>
              </a:solidFill>
              <a:latin typeface="游ゴシック" panose="020B0400000000000000" pitchFamily="50" charset="-128"/>
              <a:ea typeface="游ゴシック" panose="020B0400000000000000" pitchFamily="50" charset="-128"/>
              <a:cs typeface="游ゴシック"/>
            </a:endParaRPr>
          </a:p>
          <a:p>
            <a:pPr marL="363855" indent="-351790">
              <a:spcBef>
                <a:spcPts val="600"/>
              </a:spcBef>
              <a:buSzPct val="96428"/>
              <a:buFont typeface="Wingdings"/>
              <a:buChar char=""/>
              <a:tabLst>
                <a:tab pos="364490" algn="l"/>
              </a:tabLst>
            </a:pPr>
            <a:r>
              <a:rPr lang="ja-JP" altLang="en-US" sz="2400" b="1" spc="-5" dirty="0">
                <a:solidFill>
                  <a:srgbClr val="FF0000"/>
                </a:solidFill>
                <a:latin typeface="游ゴシック" panose="020B0400000000000000" pitchFamily="50" charset="-128"/>
                <a:ea typeface="游ゴシック" panose="020B0400000000000000" pitchFamily="50" charset="-128"/>
                <a:cs typeface="游ゴシック"/>
              </a:rPr>
              <a:t>実行団体公募要領ひな型</a:t>
            </a:r>
            <a:endParaRPr lang="zh-TW" altLang="en-US" sz="2400" b="1" spc="-10" dirty="0">
              <a:solidFill>
                <a:srgbClr val="FF0000"/>
              </a:solidFill>
              <a:latin typeface="游ゴシック" panose="020B0400000000000000" pitchFamily="50" charset="-128"/>
              <a:ea typeface="游ゴシック" panose="020B0400000000000000" pitchFamily="50" charset="-128"/>
              <a:cs typeface="游ゴシック"/>
            </a:endParaRPr>
          </a:p>
          <a:p>
            <a:pPr marL="363855" indent="-351790">
              <a:lnSpc>
                <a:spcPct val="100000"/>
              </a:lnSpc>
              <a:spcBef>
                <a:spcPts val="600"/>
              </a:spcBef>
              <a:buSzPct val="96428"/>
              <a:buFont typeface="Wingdings"/>
              <a:buChar char=""/>
              <a:tabLst>
                <a:tab pos="364490" algn="l"/>
              </a:tabLst>
            </a:pPr>
            <a:endParaRPr sz="2400" dirty="0">
              <a:latin typeface="游ゴシック"/>
              <a:cs typeface="游ゴシック"/>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641080" y="3146496"/>
            <a:ext cx="3550920" cy="3392987"/>
          </a:xfrm>
          <a:prstGeom prst="rect">
            <a:avLst/>
          </a:prstGeom>
        </p:spPr>
      </p:pic>
      <p:sp>
        <p:nvSpPr>
          <p:cNvPr id="3" name="object 3"/>
          <p:cNvSpPr txBox="1"/>
          <p:nvPr/>
        </p:nvSpPr>
        <p:spPr>
          <a:xfrm>
            <a:off x="228600" y="1175447"/>
            <a:ext cx="11734800" cy="4949945"/>
          </a:xfrm>
          <a:prstGeom prst="rect">
            <a:avLst/>
          </a:prstGeom>
        </p:spPr>
        <p:txBody>
          <a:bodyPr vert="horz" wrap="square" lIns="0" tIns="12700" rIns="0" bIns="0" rtlCol="0" anchor="t">
            <a:spAutoFit/>
          </a:bodyPr>
          <a:lstStyle/>
          <a:p>
            <a:pPr marL="241300" indent="-228600">
              <a:lnSpc>
                <a:spcPct val="100000"/>
              </a:lnSpc>
              <a:spcBef>
                <a:spcPts val="100"/>
              </a:spcBef>
              <a:buFont typeface="Arial"/>
              <a:buChar char="•"/>
              <a:tabLst>
                <a:tab pos="241300" algn="l"/>
              </a:tabLst>
            </a:pPr>
            <a:r>
              <a:rPr sz="2400" dirty="0" err="1">
                <a:latin typeface="游ゴシック" panose="020B0400000000000000" pitchFamily="50" charset="-128"/>
                <a:ea typeface="游ゴシック" panose="020B0400000000000000" pitchFamily="50" charset="-128"/>
                <a:cs typeface="游ゴシック"/>
              </a:rPr>
              <a:t>資金分配団体はＪＡＮＰＩＡが作成し</a:t>
            </a:r>
            <a:r>
              <a:rPr sz="2400" spc="5" dirty="0" err="1">
                <a:latin typeface="游ゴシック" panose="020B0400000000000000" pitchFamily="50" charset="-128"/>
                <a:ea typeface="游ゴシック" panose="020B0400000000000000" pitchFamily="50" charset="-128"/>
                <a:cs typeface="游ゴシック"/>
              </a:rPr>
              <a:t>た</a:t>
            </a:r>
            <a:r>
              <a:rPr sz="2400" b="1" u="heavy" dirty="0" err="1">
                <a:highlight>
                  <a:srgbClr val="FFFF00"/>
                </a:highlight>
                <a:uFill>
                  <a:solidFill>
                    <a:srgbClr val="000000"/>
                  </a:solidFill>
                </a:uFill>
                <a:latin typeface="游ゴシック" panose="020B0400000000000000" pitchFamily="50" charset="-128"/>
                <a:ea typeface="游ゴシック" panose="020B0400000000000000" pitchFamily="50" charset="-128"/>
                <a:cs typeface="游ゴシック"/>
              </a:rPr>
              <a:t>資金提供契約書</a:t>
            </a:r>
            <a:r>
              <a:rPr lang="ja-JP" altLang="en-US" sz="2400" b="1" u="heavy" dirty="0">
                <a:highlight>
                  <a:srgbClr val="FFFF00"/>
                </a:highlight>
                <a:uFill>
                  <a:solidFill>
                    <a:srgbClr val="000000"/>
                  </a:solidFill>
                </a:uFill>
                <a:latin typeface="游ゴシック" panose="020B0400000000000000" pitchFamily="50" charset="-128"/>
                <a:ea typeface="游ゴシック" panose="020B0400000000000000" pitchFamily="50" charset="-128"/>
                <a:cs typeface="游ゴシック"/>
              </a:rPr>
              <a:t>ひな</a:t>
            </a:r>
            <a:r>
              <a:rPr sz="2400" b="1" u="heavy" spc="-20" dirty="0" err="1">
                <a:highlight>
                  <a:srgbClr val="FFFF00"/>
                </a:highlight>
                <a:uFill>
                  <a:solidFill>
                    <a:srgbClr val="000000"/>
                  </a:solidFill>
                </a:uFill>
                <a:latin typeface="游ゴシック" panose="020B0400000000000000" pitchFamily="50" charset="-128"/>
                <a:ea typeface="游ゴシック" panose="020B0400000000000000" pitchFamily="50" charset="-128"/>
                <a:cs typeface="游ゴシック"/>
              </a:rPr>
              <a:t>形</a:t>
            </a:r>
            <a:r>
              <a:rPr sz="2400" dirty="0" err="1">
                <a:highlight>
                  <a:srgbClr val="FFFF00"/>
                </a:highlight>
                <a:latin typeface="游ゴシック" panose="020B0400000000000000" pitchFamily="50" charset="-128"/>
                <a:ea typeface="游ゴシック" panose="020B0400000000000000" pitchFamily="50" charset="-128"/>
                <a:cs typeface="游ゴシック"/>
              </a:rPr>
              <a:t>を元に契約を締結</a:t>
            </a:r>
            <a:r>
              <a:rPr sz="2400" dirty="0" err="1">
                <a:latin typeface="游ゴシック" panose="020B0400000000000000" pitchFamily="50" charset="-128"/>
                <a:ea typeface="游ゴシック" panose="020B0400000000000000" pitchFamily="50" charset="-128"/>
                <a:cs typeface="游ゴシック"/>
              </a:rPr>
              <a:t>します</a:t>
            </a:r>
            <a:r>
              <a:rPr sz="2400" dirty="0">
                <a:latin typeface="游ゴシック" panose="020B0400000000000000" pitchFamily="50" charset="-128"/>
                <a:ea typeface="游ゴシック" panose="020B0400000000000000" pitchFamily="50" charset="-128"/>
                <a:cs typeface="游ゴシック"/>
              </a:rPr>
              <a:t>。</a:t>
            </a:r>
          </a:p>
          <a:p>
            <a:pPr>
              <a:lnSpc>
                <a:spcPct val="100000"/>
              </a:lnSpc>
              <a:spcBef>
                <a:spcPts val="5"/>
              </a:spcBef>
              <a:buFont typeface="Arial"/>
              <a:buChar char="•"/>
            </a:pPr>
            <a:endParaRPr sz="1850" dirty="0">
              <a:latin typeface="游ゴシック" panose="020B0400000000000000" pitchFamily="50" charset="-128"/>
              <a:ea typeface="游ゴシック" panose="020B0400000000000000" pitchFamily="50" charset="-128"/>
              <a:cs typeface="游ゴシック"/>
            </a:endParaRPr>
          </a:p>
          <a:p>
            <a:pPr marL="241300" indent="-228600">
              <a:lnSpc>
                <a:spcPct val="100000"/>
              </a:lnSpc>
              <a:buFont typeface="Arial"/>
              <a:buChar char="•"/>
              <a:tabLst>
                <a:tab pos="241300" algn="l"/>
              </a:tabLst>
            </a:pPr>
            <a:r>
              <a:rPr sz="2400" dirty="0" err="1">
                <a:latin typeface="游ゴシック" panose="020B0400000000000000" pitchFamily="50" charset="-128"/>
                <a:ea typeface="游ゴシック" panose="020B0400000000000000" pitchFamily="50" charset="-128"/>
                <a:cs typeface="游ゴシック"/>
              </a:rPr>
              <a:t>資金提供契約書</a:t>
            </a:r>
            <a:r>
              <a:rPr lang="ja-JP" altLang="en-US" sz="2400" dirty="0">
                <a:latin typeface="游ゴシック" panose="020B0400000000000000" pitchFamily="50" charset="-128"/>
                <a:ea typeface="游ゴシック" panose="020B0400000000000000" pitchFamily="50" charset="-128"/>
                <a:cs typeface="游ゴシック"/>
              </a:rPr>
              <a:t>ひな</a:t>
            </a:r>
            <a:r>
              <a:rPr sz="2400" dirty="0" err="1">
                <a:latin typeface="游ゴシック" panose="020B0400000000000000" pitchFamily="50" charset="-128"/>
                <a:ea typeface="游ゴシック" panose="020B0400000000000000" pitchFamily="50" charset="-128"/>
                <a:cs typeface="游ゴシック"/>
              </a:rPr>
              <a:t>形は、休眠預金等活用法、休眠預金等交付金に係る資金の活用</a:t>
            </a:r>
            <a:endParaRPr sz="2400" dirty="0">
              <a:latin typeface="游ゴシック" panose="020B0400000000000000" pitchFamily="50" charset="-128"/>
              <a:ea typeface="游ゴシック" panose="020B0400000000000000" pitchFamily="50" charset="-128"/>
              <a:cs typeface="游ゴシック"/>
            </a:endParaRPr>
          </a:p>
          <a:p>
            <a:pPr marL="317500" marR="471805">
              <a:lnSpc>
                <a:spcPct val="110800"/>
              </a:lnSpc>
            </a:pPr>
            <a:r>
              <a:rPr sz="2400" dirty="0">
                <a:latin typeface="游ゴシック" panose="020B0400000000000000" pitchFamily="50" charset="-128"/>
                <a:ea typeface="游ゴシック" panose="020B0400000000000000" pitchFamily="50" charset="-128"/>
                <a:cs typeface="游ゴシック"/>
              </a:rPr>
              <a:t>に関する基本方針、ＪＡＮＰＩ</a:t>
            </a:r>
            <a:r>
              <a:rPr sz="2400" spc="5" dirty="0">
                <a:latin typeface="游ゴシック" panose="020B0400000000000000" pitchFamily="50" charset="-128"/>
                <a:ea typeface="游ゴシック" panose="020B0400000000000000" pitchFamily="50" charset="-128"/>
                <a:cs typeface="游ゴシック"/>
              </a:rPr>
              <a:t>Ａ</a:t>
            </a:r>
            <a:r>
              <a:rPr sz="2400" spc="-5" dirty="0">
                <a:latin typeface="游ゴシック" panose="020B0400000000000000" pitchFamily="50" charset="-128"/>
                <a:ea typeface="游ゴシック" panose="020B0400000000000000" pitchFamily="50" charset="-128"/>
                <a:cs typeface="游ゴシック"/>
              </a:rPr>
              <a:t>2020</a:t>
            </a:r>
            <a:r>
              <a:rPr sz="2400" dirty="0">
                <a:latin typeface="游ゴシック" panose="020B0400000000000000" pitchFamily="50" charset="-128"/>
                <a:ea typeface="游ゴシック" panose="020B0400000000000000" pitchFamily="50" charset="-128"/>
                <a:cs typeface="游ゴシック"/>
              </a:rPr>
              <a:t>年度事業計画、民間公益活動促進業務規程、 公募要領等に基づき作成した内容となりますので</a:t>
            </a:r>
            <a:r>
              <a:rPr sz="2400" spc="5" dirty="0">
                <a:latin typeface="游ゴシック" panose="020B0400000000000000" pitchFamily="50" charset="-128"/>
                <a:ea typeface="游ゴシック" panose="020B0400000000000000" pitchFamily="50" charset="-128"/>
                <a:cs typeface="游ゴシック"/>
              </a:rPr>
              <a:t>、</a:t>
            </a:r>
            <a:r>
              <a:rPr sz="2400" b="1" u="heavy" dirty="0">
                <a:highlight>
                  <a:srgbClr val="FFFF00"/>
                </a:highlight>
                <a:uFill>
                  <a:solidFill>
                    <a:srgbClr val="000000"/>
                  </a:solidFill>
                </a:uFill>
                <a:latin typeface="游ゴシック" panose="020B0400000000000000" pitchFamily="50" charset="-128"/>
                <a:ea typeface="游ゴシック" panose="020B0400000000000000" pitchFamily="50" charset="-128"/>
                <a:cs typeface="游ゴシック"/>
              </a:rPr>
              <a:t>原則内容の変更はできませ</a:t>
            </a:r>
            <a:r>
              <a:rPr sz="2400" b="1" u="heavy" spc="5" dirty="0">
                <a:highlight>
                  <a:srgbClr val="FFFF00"/>
                </a:highlight>
                <a:uFill>
                  <a:solidFill>
                    <a:srgbClr val="000000"/>
                  </a:solidFill>
                </a:uFill>
                <a:latin typeface="游ゴシック" panose="020B0400000000000000" pitchFamily="50" charset="-128"/>
                <a:ea typeface="游ゴシック" panose="020B0400000000000000" pitchFamily="50" charset="-128"/>
                <a:cs typeface="游ゴシック"/>
              </a:rPr>
              <a:t>ん</a:t>
            </a:r>
            <a:r>
              <a:rPr sz="2400" dirty="0">
                <a:highlight>
                  <a:srgbClr val="FFFF00"/>
                </a:highlight>
                <a:latin typeface="游ゴシック" panose="020B0400000000000000" pitchFamily="50" charset="-128"/>
                <a:ea typeface="游ゴシック" panose="020B0400000000000000" pitchFamily="50" charset="-128"/>
                <a:cs typeface="游ゴシック"/>
              </a:rPr>
              <a:t>。</a:t>
            </a:r>
          </a:p>
          <a:p>
            <a:pPr>
              <a:lnSpc>
                <a:spcPct val="100000"/>
              </a:lnSpc>
              <a:spcBef>
                <a:spcPts val="75"/>
              </a:spcBef>
            </a:pPr>
            <a:endParaRPr sz="1650" dirty="0">
              <a:latin typeface="游ゴシック" panose="020B0400000000000000" pitchFamily="50" charset="-128"/>
              <a:ea typeface="游ゴシック" panose="020B0400000000000000" pitchFamily="50" charset="-128"/>
              <a:cs typeface="游ゴシック"/>
            </a:endParaRPr>
          </a:p>
          <a:p>
            <a:pPr marL="241300" marR="309880" indent="-241300">
              <a:lnSpc>
                <a:spcPct val="110800"/>
              </a:lnSpc>
              <a:buFont typeface="Arial"/>
              <a:buChar char="•"/>
              <a:tabLst>
                <a:tab pos="241300" algn="l"/>
              </a:tabLst>
            </a:pPr>
            <a:r>
              <a:rPr sz="2400" dirty="0" err="1">
                <a:latin typeface="游ゴシック" panose="020B0400000000000000" pitchFamily="50" charset="-128"/>
                <a:ea typeface="游ゴシック" panose="020B0400000000000000" pitchFamily="50" charset="-128"/>
                <a:cs typeface="游ゴシック"/>
              </a:rPr>
              <a:t>資金提供契約書には、</a:t>
            </a:r>
            <a:r>
              <a:rPr sz="2400" b="1" u="heavy" dirty="0" err="1">
                <a:uFill>
                  <a:solidFill>
                    <a:srgbClr val="000000"/>
                  </a:solidFill>
                </a:uFill>
                <a:latin typeface="游ゴシック" panose="020B0400000000000000" pitchFamily="50" charset="-128"/>
                <a:ea typeface="游ゴシック" panose="020B0400000000000000" pitchFamily="50" charset="-128"/>
                <a:cs typeface="游ゴシック"/>
              </a:rPr>
              <a:t>別紙として事業計画、資金計画書、評価計画</a:t>
            </a:r>
            <a:r>
              <a:rPr sz="2400" b="1" u="heavy" spc="5" dirty="0" err="1">
                <a:uFill>
                  <a:solidFill>
                    <a:srgbClr val="000000"/>
                  </a:solidFill>
                </a:uFill>
                <a:latin typeface="游ゴシック" panose="020B0400000000000000" pitchFamily="50" charset="-128"/>
                <a:ea typeface="游ゴシック" panose="020B0400000000000000" pitchFamily="50" charset="-128"/>
                <a:cs typeface="游ゴシック"/>
              </a:rPr>
              <a:t>書</a:t>
            </a:r>
            <a:r>
              <a:rPr sz="2400" dirty="0" err="1">
                <a:latin typeface="游ゴシック" panose="020B0400000000000000" pitchFamily="50" charset="-128"/>
                <a:ea typeface="游ゴシック" panose="020B0400000000000000" pitchFamily="50" charset="-128"/>
                <a:cs typeface="游ゴシック"/>
              </a:rPr>
              <a:t>を添付します</a:t>
            </a:r>
            <a:r>
              <a:rPr sz="2400" dirty="0">
                <a:latin typeface="游ゴシック" panose="020B0400000000000000" pitchFamily="50" charset="-128"/>
                <a:ea typeface="游ゴシック" panose="020B0400000000000000" pitchFamily="50" charset="-128"/>
                <a:cs typeface="游ゴシック"/>
              </a:rPr>
              <a:t>。</a:t>
            </a:r>
            <a:endParaRPr sz="1650" dirty="0">
              <a:latin typeface="游ゴシック" panose="020B0400000000000000" pitchFamily="50" charset="-128"/>
              <a:ea typeface="游ゴシック" panose="020B0400000000000000" pitchFamily="50" charset="-128"/>
              <a:cs typeface="游ゴシック"/>
            </a:endParaRPr>
          </a:p>
          <a:p>
            <a:pPr marL="241300" marR="5715" indent="-241300">
              <a:lnSpc>
                <a:spcPct val="110800"/>
              </a:lnSpc>
              <a:buFont typeface="Arial"/>
              <a:buChar char="•"/>
              <a:tabLst>
                <a:tab pos="241300" algn="l"/>
              </a:tabLst>
            </a:pPr>
            <a:r>
              <a:rPr sz="2400" b="1" u="heavy" dirty="0" err="1">
                <a:uFill>
                  <a:solidFill>
                    <a:srgbClr val="000000"/>
                  </a:solidFill>
                </a:uFill>
                <a:latin typeface="游ゴシック" panose="020B0400000000000000" pitchFamily="50" charset="-128"/>
                <a:ea typeface="游ゴシック" panose="020B0400000000000000" pitchFamily="50" charset="-128"/>
                <a:cs typeface="游ゴシック"/>
              </a:rPr>
              <a:t>コンソーシアム方式</a:t>
            </a:r>
            <a:r>
              <a:rPr sz="2400" dirty="0" err="1">
                <a:latin typeface="游ゴシック" panose="020B0400000000000000" pitchFamily="50" charset="-128"/>
                <a:ea typeface="游ゴシック" panose="020B0400000000000000" pitchFamily="50" charset="-128"/>
                <a:cs typeface="游ゴシック"/>
              </a:rPr>
              <a:t>をとる場合は、構成団体がコンソーシアム協定書を締結したうえ</a:t>
            </a:r>
            <a:r>
              <a:rPr sz="2400" dirty="0">
                <a:latin typeface="游ゴシック" panose="020B0400000000000000" pitchFamily="50" charset="-128"/>
                <a:ea typeface="游ゴシック" panose="020B0400000000000000" pitchFamily="50" charset="-128"/>
                <a:cs typeface="游ゴシック"/>
              </a:rPr>
              <a:t>、 </a:t>
            </a:r>
            <a:r>
              <a:rPr sz="2400" dirty="0" err="1">
                <a:latin typeface="游ゴシック" panose="020B0400000000000000" pitchFamily="50" charset="-128"/>
                <a:ea typeface="游ゴシック" panose="020B0400000000000000" pitchFamily="50" charset="-128"/>
                <a:cs typeface="游ゴシック"/>
              </a:rPr>
              <a:t>副本を</a:t>
            </a:r>
            <a:r>
              <a:rPr lang="ja-JP" altLang="en-US" sz="2400" dirty="0">
                <a:latin typeface="游ゴシック" panose="020B0400000000000000" pitchFamily="50" charset="-128"/>
                <a:ea typeface="游ゴシック" panose="020B0400000000000000" pitchFamily="50" charset="-128"/>
                <a:cs typeface="游ゴシック"/>
              </a:rPr>
              <a:t>資金分配団体</a:t>
            </a:r>
            <a:r>
              <a:rPr sz="2400" dirty="0" err="1">
                <a:latin typeface="游ゴシック" panose="020B0400000000000000" pitchFamily="50" charset="-128"/>
                <a:ea typeface="游ゴシック" panose="020B0400000000000000" pitchFamily="50" charset="-128"/>
                <a:cs typeface="游ゴシック"/>
              </a:rPr>
              <a:t>へ提出してください</a:t>
            </a:r>
            <a:r>
              <a:rPr sz="2400" dirty="0">
                <a:latin typeface="游ゴシック" panose="020B0400000000000000" pitchFamily="50" charset="-128"/>
                <a:ea typeface="游ゴシック" panose="020B0400000000000000" pitchFamily="50" charset="-128"/>
                <a:cs typeface="游ゴシック"/>
              </a:rPr>
              <a:t>。</a:t>
            </a:r>
          </a:p>
          <a:p>
            <a:pPr marL="317500">
              <a:lnSpc>
                <a:spcPct val="100000"/>
              </a:lnSpc>
              <a:spcBef>
                <a:spcPts val="310"/>
              </a:spcBef>
            </a:pPr>
            <a:r>
              <a:rPr sz="2400" spc="-5" dirty="0" err="1">
                <a:latin typeface="游ゴシック" panose="020B0400000000000000" pitchFamily="50" charset="-128"/>
                <a:ea typeface="游ゴシック" panose="020B0400000000000000" pitchFamily="50" charset="-128"/>
                <a:cs typeface="游ゴシック"/>
              </a:rPr>
              <a:t>コンソーシアム協定書</a:t>
            </a:r>
            <a:r>
              <a:rPr sz="2400" dirty="0" err="1">
                <a:latin typeface="游ゴシック" panose="020B0400000000000000" pitchFamily="50" charset="-128"/>
                <a:ea typeface="游ゴシック" panose="020B0400000000000000" pitchFamily="50" charset="-128"/>
                <a:cs typeface="游ゴシック"/>
              </a:rPr>
              <a:t>の</a:t>
            </a:r>
            <a:r>
              <a:rPr lang="ja-JP" altLang="en-US" sz="2400" b="1" u="heavy" spc="-5" dirty="0">
                <a:uFill>
                  <a:solidFill>
                    <a:srgbClr val="000000"/>
                  </a:solidFill>
                </a:uFill>
                <a:latin typeface="游ゴシック" panose="020B0400000000000000" pitchFamily="50" charset="-128"/>
                <a:ea typeface="游ゴシック" panose="020B0400000000000000" pitchFamily="50" charset="-128"/>
                <a:cs typeface="游ゴシック"/>
              </a:rPr>
              <a:t>ひな</a:t>
            </a:r>
            <a:r>
              <a:rPr sz="2400" b="1" u="heavy" spc="-5" dirty="0" err="1">
                <a:uFill>
                  <a:solidFill>
                    <a:srgbClr val="000000"/>
                  </a:solidFill>
                </a:uFill>
                <a:latin typeface="游ゴシック" panose="020B0400000000000000" pitchFamily="50" charset="-128"/>
                <a:ea typeface="游ゴシック" panose="020B0400000000000000" pitchFamily="50" charset="-128"/>
                <a:cs typeface="游ゴシック"/>
              </a:rPr>
              <a:t>形はＪＡＮＰＩＡが提供しま</a:t>
            </a:r>
            <a:r>
              <a:rPr sz="2400" b="1" u="heavy" dirty="0" err="1">
                <a:uFill>
                  <a:solidFill>
                    <a:srgbClr val="000000"/>
                  </a:solidFill>
                </a:uFill>
                <a:latin typeface="游ゴシック" panose="020B0400000000000000" pitchFamily="50" charset="-128"/>
                <a:ea typeface="游ゴシック" panose="020B0400000000000000" pitchFamily="50" charset="-128"/>
                <a:cs typeface="游ゴシック"/>
              </a:rPr>
              <a:t>す</a:t>
            </a:r>
            <a:r>
              <a:rPr sz="2400" dirty="0">
                <a:latin typeface="游ゴシック" panose="020B0400000000000000" pitchFamily="50" charset="-128"/>
                <a:ea typeface="游ゴシック" panose="020B0400000000000000" pitchFamily="50" charset="-128"/>
                <a:cs typeface="游ゴシック"/>
              </a:rPr>
              <a:t>。</a:t>
            </a:r>
          </a:p>
        </p:txBody>
      </p:sp>
      <p:sp>
        <p:nvSpPr>
          <p:cNvPr id="4" name="object 4"/>
          <p:cNvSpPr txBox="1"/>
          <p:nvPr/>
        </p:nvSpPr>
        <p:spPr>
          <a:xfrm>
            <a:off x="5245100" y="6563359"/>
            <a:ext cx="1668780" cy="208915"/>
          </a:xfrm>
          <a:prstGeom prst="rect">
            <a:avLst/>
          </a:prstGeom>
        </p:spPr>
        <p:txBody>
          <a:bodyPr vert="horz" wrap="square" lIns="0" tIns="12700" rIns="0" bIns="0" rtlCol="0">
            <a:spAutoFit/>
          </a:bodyPr>
          <a:lstStyle/>
          <a:p>
            <a:pPr marL="12700">
              <a:lnSpc>
                <a:spcPct val="100000"/>
              </a:lnSpc>
              <a:spcBef>
                <a:spcPts val="100"/>
              </a:spcBef>
            </a:pPr>
            <a:r>
              <a:rPr sz="1200" spc="-5" dirty="0">
                <a:solidFill>
                  <a:srgbClr val="FFFFFF"/>
                </a:solidFill>
                <a:latin typeface="Calibri"/>
                <a:cs typeface="Calibri"/>
              </a:rPr>
              <a:t>Copy</a:t>
            </a:r>
            <a:r>
              <a:rPr sz="1200" spc="-25" dirty="0">
                <a:solidFill>
                  <a:srgbClr val="FFFFFF"/>
                </a:solidFill>
                <a:latin typeface="Calibri"/>
                <a:cs typeface="Calibri"/>
              </a:rPr>
              <a:t> </a:t>
            </a:r>
            <a:r>
              <a:rPr sz="1200" spc="-5" dirty="0">
                <a:solidFill>
                  <a:srgbClr val="FFFFFF"/>
                </a:solidFill>
                <a:latin typeface="Calibri"/>
                <a:cs typeface="Calibri"/>
              </a:rPr>
              <a:t>Right</a:t>
            </a:r>
            <a:r>
              <a:rPr sz="1200" spc="-30" dirty="0">
                <a:solidFill>
                  <a:srgbClr val="FFFFFF"/>
                </a:solidFill>
                <a:latin typeface="Calibri"/>
                <a:cs typeface="Calibri"/>
              </a:rPr>
              <a:t> </a:t>
            </a:r>
            <a:r>
              <a:rPr sz="1200" dirty="0">
                <a:solidFill>
                  <a:srgbClr val="FFFFFF"/>
                </a:solidFill>
                <a:latin typeface="Calibri"/>
                <a:cs typeface="Calibri"/>
              </a:rPr>
              <a:t>©</a:t>
            </a:r>
            <a:r>
              <a:rPr sz="1200" spc="-20" dirty="0">
                <a:solidFill>
                  <a:srgbClr val="FFFFFF"/>
                </a:solidFill>
                <a:latin typeface="Calibri"/>
                <a:cs typeface="Calibri"/>
              </a:rPr>
              <a:t> </a:t>
            </a:r>
            <a:r>
              <a:rPr sz="1200" spc="-5" dirty="0">
                <a:solidFill>
                  <a:srgbClr val="FFFFFF"/>
                </a:solidFill>
                <a:latin typeface="Calibri"/>
                <a:cs typeface="Calibri"/>
              </a:rPr>
              <a:t>JANPIA</a:t>
            </a:r>
            <a:r>
              <a:rPr sz="1200" dirty="0">
                <a:solidFill>
                  <a:srgbClr val="FFFFFF"/>
                </a:solidFill>
                <a:latin typeface="Calibri"/>
                <a:cs typeface="Calibri"/>
              </a:rPr>
              <a:t> 2020</a:t>
            </a:r>
            <a:endParaRPr sz="1200">
              <a:latin typeface="Calibri"/>
              <a:cs typeface="Calibri"/>
            </a:endParaRPr>
          </a:p>
        </p:txBody>
      </p:sp>
      <p:sp>
        <p:nvSpPr>
          <p:cNvPr id="5" name="object 5"/>
          <p:cNvSpPr txBox="1"/>
          <p:nvPr/>
        </p:nvSpPr>
        <p:spPr>
          <a:xfrm>
            <a:off x="11215878" y="6551472"/>
            <a:ext cx="141605" cy="29972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FFFF"/>
                </a:solidFill>
                <a:latin typeface="Calibri"/>
                <a:cs typeface="Calibri"/>
              </a:rPr>
              <a:t>4</a:t>
            </a:r>
            <a:endParaRPr sz="1800">
              <a:latin typeface="Calibri"/>
              <a:cs typeface="Calibri"/>
            </a:endParaRPr>
          </a:p>
        </p:txBody>
      </p:sp>
      <p:sp>
        <p:nvSpPr>
          <p:cNvPr id="6" name="object 6"/>
          <p:cNvSpPr txBox="1">
            <a:spLocks noGrp="1"/>
          </p:cNvSpPr>
          <p:nvPr>
            <p:ph type="title"/>
          </p:nvPr>
        </p:nvSpPr>
        <p:spPr>
          <a:xfrm>
            <a:off x="417068" y="256997"/>
            <a:ext cx="4904105" cy="514350"/>
          </a:xfrm>
          <a:prstGeom prst="rect">
            <a:avLst/>
          </a:prstGeom>
        </p:spPr>
        <p:txBody>
          <a:bodyPr vert="horz" wrap="square" lIns="0" tIns="13335" rIns="0" bIns="0" rtlCol="0">
            <a:spAutoFit/>
          </a:bodyPr>
          <a:lstStyle/>
          <a:p>
            <a:pPr marL="12700">
              <a:lnSpc>
                <a:spcPct val="100000"/>
              </a:lnSpc>
              <a:spcBef>
                <a:spcPts val="105"/>
              </a:spcBef>
            </a:pPr>
            <a:r>
              <a:rPr spc="-5" dirty="0"/>
              <a:t>１-②.</a:t>
            </a:r>
            <a:r>
              <a:rPr spc="-75" dirty="0"/>
              <a:t> </a:t>
            </a:r>
            <a:r>
              <a:rPr dirty="0"/>
              <a:t>資金提供契約書とは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3335" rIns="0" bIns="0" rtlCol="0">
            <a:spAutoFit/>
          </a:bodyPr>
          <a:lstStyle/>
          <a:p>
            <a:pPr marL="12700">
              <a:lnSpc>
                <a:spcPct val="100000"/>
              </a:lnSpc>
              <a:spcBef>
                <a:spcPts val="105"/>
              </a:spcBef>
            </a:pPr>
            <a:r>
              <a:rPr dirty="0"/>
              <a:t>２．コンセプト</a:t>
            </a:r>
          </a:p>
        </p:txBody>
      </p:sp>
      <p:sp>
        <p:nvSpPr>
          <p:cNvPr id="4" name="object 4"/>
          <p:cNvSpPr txBox="1"/>
          <p:nvPr/>
        </p:nvSpPr>
        <p:spPr>
          <a:xfrm>
            <a:off x="11188318" y="6568568"/>
            <a:ext cx="287655" cy="287020"/>
          </a:xfrm>
          <a:prstGeom prst="rect">
            <a:avLst/>
          </a:prstGeom>
        </p:spPr>
        <p:txBody>
          <a:bodyPr vert="horz" wrap="square" lIns="0" tIns="0" rIns="0" bIns="0" rtlCol="0">
            <a:spAutoFit/>
          </a:bodyPr>
          <a:lstStyle/>
          <a:p>
            <a:pPr marL="111125">
              <a:lnSpc>
                <a:spcPts val="2120"/>
              </a:lnSpc>
            </a:pPr>
            <a:fld id="{81D60167-4931-47E6-BA6A-407CBD079E47}" type="slidenum">
              <a:rPr sz="1800" b="1" dirty="0">
                <a:solidFill>
                  <a:srgbClr val="FFFFFF"/>
                </a:solidFill>
                <a:latin typeface="游ゴシック"/>
                <a:cs typeface="游ゴシック"/>
              </a:rPr>
              <a:t>5</a:t>
            </a:fld>
            <a:endParaRPr sz="1800">
              <a:latin typeface="游ゴシック"/>
              <a:cs typeface="游ゴシック"/>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
        <p:nvSpPr>
          <p:cNvPr id="3" name="object 3"/>
          <p:cNvSpPr txBox="1"/>
          <p:nvPr/>
        </p:nvSpPr>
        <p:spPr>
          <a:xfrm>
            <a:off x="346963" y="692649"/>
            <a:ext cx="11409680" cy="5130165"/>
          </a:xfrm>
          <a:prstGeom prst="rect">
            <a:avLst/>
          </a:prstGeom>
        </p:spPr>
        <p:txBody>
          <a:bodyPr vert="horz" wrap="square" lIns="0" tIns="332740" rIns="0" bIns="0" rtlCol="0">
            <a:spAutoFit/>
          </a:bodyPr>
          <a:lstStyle/>
          <a:p>
            <a:pPr marL="175895" algn="ctr">
              <a:lnSpc>
                <a:spcPct val="100000"/>
              </a:lnSpc>
              <a:spcBef>
                <a:spcPts val="2620"/>
              </a:spcBef>
            </a:pPr>
            <a:r>
              <a:rPr sz="4000" b="1" spc="-5" dirty="0">
                <a:solidFill>
                  <a:srgbClr val="FF0000"/>
                </a:solidFill>
                <a:latin typeface="游ゴシック" panose="020B0400000000000000" pitchFamily="50" charset="-128"/>
                <a:ea typeface="游ゴシック" panose="020B0400000000000000" pitchFamily="50" charset="-128"/>
                <a:cs typeface="Meiryo UI"/>
              </a:rPr>
              <a:t>契約書作成にあたって留意したこと</a:t>
            </a:r>
            <a:endParaRPr sz="4000" dirty="0">
              <a:latin typeface="游ゴシック" panose="020B0400000000000000" pitchFamily="50" charset="-128"/>
              <a:ea typeface="游ゴシック" panose="020B0400000000000000" pitchFamily="50" charset="-128"/>
              <a:cs typeface="Meiryo UI"/>
            </a:endParaRPr>
          </a:p>
          <a:p>
            <a:pPr marL="535305" indent="-523240">
              <a:lnSpc>
                <a:spcPct val="100000"/>
              </a:lnSpc>
              <a:spcBef>
                <a:spcPts val="2025"/>
              </a:spcBef>
              <a:buChar char="●"/>
              <a:tabLst>
                <a:tab pos="535940" algn="l"/>
              </a:tabLst>
            </a:pPr>
            <a:r>
              <a:rPr sz="3200" b="1" dirty="0">
                <a:latin typeface="游ゴシック" panose="020B0400000000000000" pitchFamily="50" charset="-128"/>
                <a:ea typeface="游ゴシック" panose="020B0400000000000000" pitchFamily="50" charset="-128"/>
                <a:cs typeface="游ゴシック"/>
              </a:rPr>
              <a:t>網羅的であること</a:t>
            </a:r>
            <a:endParaRPr sz="3200" dirty="0">
              <a:latin typeface="游ゴシック" panose="020B0400000000000000" pitchFamily="50" charset="-128"/>
              <a:ea typeface="游ゴシック" panose="020B0400000000000000" pitchFamily="50" charset="-128"/>
              <a:cs typeface="游ゴシック"/>
            </a:endParaRPr>
          </a:p>
          <a:p>
            <a:pPr marL="535305" indent="-523240">
              <a:lnSpc>
                <a:spcPct val="100000"/>
              </a:lnSpc>
              <a:spcBef>
                <a:spcPts val="2640"/>
              </a:spcBef>
              <a:buChar char="●"/>
              <a:tabLst>
                <a:tab pos="535940" algn="l"/>
              </a:tabLst>
            </a:pPr>
            <a:r>
              <a:rPr sz="3200" b="1" spc="5" dirty="0">
                <a:latin typeface="游ゴシック" panose="020B0400000000000000" pitchFamily="50" charset="-128"/>
                <a:ea typeface="游ゴシック" panose="020B0400000000000000" pitchFamily="50" charset="-128"/>
                <a:cs typeface="游ゴシック"/>
              </a:rPr>
              <a:t>契約当事者双方にと</a:t>
            </a:r>
            <a:r>
              <a:rPr sz="3200" b="1" spc="-10" dirty="0">
                <a:latin typeface="游ゴシック" panose="020B0400000000000000" pitchFamily="50" charset="-128"/>
                <a:ea typeface="游ゴシック" panose="020B0400000000000000" pitchFamily="50" charset="-128"/>
                <a:cs typeface="游ゴシック"/>
              </a:rPr>
              <a:t>っ</a:t>
            </a:r>
            <a:r>
              <a:rPr sz="3200" b="1" spc="5" dirty="0">
                <a:latin typeface="游ゴシック" panose="020B0400000000000000" pitchFamily="50" charset="-128"/>
                <a:ea typeface="游ゴシック" panose="020B0400000000000000" pitchFamily="50" charset="-128"/>
                <a:cs typeface="游ゴシック"/>
              </a:rPr>
              <a:t>て明</a:t>
            </a:r>
            <a:r>
              <a:rPr sz="3200" b="1" spc="-10" dirty="0">
                <a:latin typeface="游ゴシック" panose="020B0400000000000000" pitchFamily="50" charset="-128"/>
                <a:ea typeface="游ゴシック" panose="020B0400000000000000" pitchFamily="50" charset="-128"/>
                <a:cs typeface="游ゴシック"/>
              </a:rPr>
              <a:t>瞭</a:t>
            </a:r>
            <a:r>
              <a:rPr sz="3200" b="1" spc="5" dirty="0">
                <a:latin typeface="游ゴシック" panose="020B0400000000000000" pitchFamily="50" charset="-128"/>
                <a:ea typeface="游ゴシック" panose="020B0400000000000000" pitchFamily="50" charset="-128"/>
                <a:cs typeface="游ゴシック"/>
              </a:rPr>
              <a:t>な内</a:t>
            </a:r>
            <a:r>
              <a:rPr sz="3200" b="1" spc="-10" dirty="0">
                <a:latin typeface="游ゴシック" panose="020B0400000000000000" pitchFamily="50" charset="-128"/>
                <a:ea typeface="游ゴシック" panose="020B0400000000000000" pitchFamily="50" charset="-128"/>
                <a:cs typeface="游ゴシック"/>
              </a:rPr>
              <a:t>容</a:t>
            </a:r>
            <a:r>
              <a:rPr sz="3200" b="1" spc="5" dirty="0">
                <a:latin typeface="游ゴシック" panose="020B0400000000000000" pitchFamily="50" charset="-128"/>
                <a:ea typeface="游ゴシック" panose="020B0400000000000000" pitchFamily="50" charset="-128"/>
                <a:cs typeface="游ゴシック"/>
              </a:rPr>
              <a:t>であ</a:t>
            </a:r>
            <a:r>
              <a:rPr sz="3200" b="1" spc="-10" dirty="0">
                <a:latin typeface="游ゴシック" panose="020B0400000000000000" pitchFamily="50" charset="-128"/>
                <a:ea typeface="游ゴシック" panose="020B0400000000000000" pitchFamily="50" charset="-128"/>
                <a:cs typeface="游ゴシック"/>
              </a:rPr>
              <a:t>る</a:t>
            </a:r>
            <a:r>
              <a:rPr sz="3200" b="1" spc="5" dirty="0">
                <a:latin typeface="游ゴシック" panose="020B0400000000000000" pitchFamily="50" charset="-128"/>
                <a:ea typeface="游ゴシック" panose="020B0400000000000000" pitchFamily="50" charset="-128"/>
                <a:cs typeface="游ゴシック"/>
              </a:rPr>
              <a:t>こと</a:t>
            </a:r>
            <a:endParaRPr sz="3200" dirty="0">
              <a:latin typeface="游ゴシック" panose="020B0400000000000000" pitchFamily="50" charset="-128"/>
              <a:ea typeface="游ゴシック" panose="020B0400000000000000" pitchFamily="50" charset="-128"/>
              <a:cs typeface="游ゴシック"/>
            </a:endParaRPr>
          </a:p>
          <a:p>
            <a:pPr marL="419100">
              <a:lnSpc>
                <a:spcPct val="100000"/>
              </a:lnSpc>
              <a:spcBef>
                <a:spcPts val="605"/>
              </a:spcBef>
            </a:pPr>
            <a:r>
              <a:rPr sz="3200" b="1" dirty="0">
                <a:latin typeface="游ゴシック" panose="020B0400000000000000" pitchFamily="50" charset="-128"/>
                <a:ea typeface="游ゴシック" panose="020B0400000000000000" pitchFamily="50" charset="-128"/>
                <a:cs typeface="游ゴシック"/>
              </a:rPr>
              <a:t>→双方にとって権利</a:t>
            </a:r>
            <a:r>
              <a:rPr sz="3200" b="1" spc="-15" dirty="0">
                <a:latin typeface="游ゴシック" panose="020B0400000000000000" pitchFamily="50" charset="-128"/>
                <a:ea typeface="游ゴシック" panose="020B0400000000000000" pitchFamily="50" charset="-128"/>
                <a:cs typeface="游ゴシック"/>
              </a:rPr>
              <a:t>義</a:t>
            </a:r>
            <a:r>
              <a:rPr sz="3200" b="1" dirty="0">
                <a:latin typeface="游ゴシック" panose="020B0400000000000000" pitchFamily="50" charset="-128"/>
                <a:ea typeface="游ゴシック" panose="020B0400000000000000" pitchFamily="50" charset="-128"/>
                <a:cs typeface="游ゴシック"/>
              </a:rPr>
              <a:t>務が</a:t>
            </a:r>
            <a:r>
              <a:rPr sz="3200" b="1" spc="-15" dirty="0">
                <a:latin typeface="游ゴシック" panose="020B0400000000000000" pitchFamily="50" charset="-128"/>
                <a:ea typeface="游ゴシック" panose="020B0400000000000000" pitchFamily="50" charset="-128"/>
                <a:cs typeface="游ゴシック"/>
              </a:rPr>
              <a:t>明</a:t>
            </a:r>
            <a:r>
              <a:rPr sz="3200" b="1" dirty="0">
                <a:latin typeface="游ゴシック" panose="020B0400000000000000" pitchFamily="50" charset="-128"/>
                <a:ea typeface="游ゴシック" panose="020B0400000000000000" pitchFamily="50" charset="-128"/>
                <a:cs typeface="游ゴシック"/>
              </a:rPr>
              <a:t>確に</a:t>
            </a:r>
            <a:r>
              <a:rPr sz="3200" b="1" spc="-15" dirty="0">
                <a:latin typeface="游ゴシック" panose="020B0400000000000000" pitchFamily="50" charset="-128"/>
                <a:ea typeface="游ゴシック" panose="020B0400000000000000" pitchFamily="50" charset="-128"/>
                <a:cs typeface="游ゴシック"/>
              </a:rPr>
              <a:t>な</a:t>
            </a:r>
            <a:r>
              <a:rPr sz="3200" b="1" dirty="0">
                <a:latin typeface="游ゴシック" panose="020B0400000000000000" pitchFamily="50" charset="-128"/>
                <a:ea typeface="游ゴシック" panose="020B0400000000000000" pitchFamily="50" charset="-128"/>
                <a:cs typeface="游ゴシック"/>
              </a:rPr>
              <a:t>って</a:t>
            </a:r>
            <a:r>
              <a:rPr sz="3200" b="1" spc="-15" dirty="0">
                <a:latin typeface="游ゴシック" panose="020B0400000000000000" pitchFamily="50" charset="-128"/>
                <a:ea typeface="游ゴシック" panose="020B0400000000000000" pitchFamily="50" charset="-128"/>
                <a:cs typeface="游ゴシック"/>
              </a:rPr>
              <a:t>い</a:t>
            </a:r>
            <a:r>
              <a:rPr sz="3200" b="1" dirty="0">
                <a:latin typeface="游ゴシック" panose="020B0400000000000000" pitchFamily="50" charset="-128"/>
                <a:ea typeface="游ゴシック" panose="020B0400000000000000" pitchFamily="50" charset="-128"/>
                <a:cs typeface="游ゴシック"/>
              </a:rPr>
              <a:t>るか？</a:t>
            </a:r>
            <a:endParaRPr sz="3200" dirty="0">
              <a:latin typeface="游ゴシック" panose="020B0400000000000000" pitchFamily="50" charset="-128"/>
              <a:ea typeface="游ゴシック" panose="020B0400000000000000" pitchFamily="50" charset="-128"/>
              <a:cs typeface="游ゴシック"/>
            </a:endParaRPr>
          </a:p>
          <a:p>
            <a:pPr marL="419100">
              <a:lnSpc>
                <a:spcPct val="100000"/>
              </a:lnSpc>
              <a:spcBef>
                <a:spcPts val="600"/>
              </a:spcBef>
            </a:pPr>
            <a:r>
              <a:rPr sz="3200" b="1" dirty="0">
                <a:latin typeface="游ゴシック" panose="020B0400000000000000" pitchFamily="50" charset="-128"/>
                <a:ea typeface="游ゴシック" panose="020B0400000000000000" pitchFamily="50" charset="-128"/>
                <a:cs typeface="游ゴシック"/>
              </a:rPr>
              <a:t>→誰が何をやるのか</a:t>
            </a:r>
            <a:r>
              <a:rPr sz="3200" b="1" spc="-15" dirty="0">
                <a:latin typeface="游ゴシック" panose="020B0400000000000000" pitchFamily="50" charset="-128"/>
                <a:ea typeface="游ゴシック" panose="020B0400000000000000" pitchFamily="50" charset="-128"/>
                <a:cs typeface="游ゴシック"/>
              </a:rPr>
              <a:t>不</a:t>
            </a:r>
            <a:r>
              <a:rPr sz="3200" b="1" dirty="0">
                <a:latin typeface="游ゴシック" panose="020B0400000000000000" pitchFamily="50" charset="-128"/>
                <a:ea typeface="游ゴシック" panose="020B0400000000000000" pitchFamily="50" charset="-128"/>
                <a:cs typeface="游ゴシック"/>
              </a:rPr>
              <a:t>明確</a:t>
            </a:r>
            <a:r>
              <a:rPr sz="3200" b="1" spc="-15" dirty="0">
                <a:latin typeface="游ゴシック" panose="020B0400000000000000" pitchFamily="50" charset="-128"/>
                <a:ea typeface="游ゴシック" panose="020B0400000000000000" pitchFamily="50" charset="-128"/>
                <a:cs typeface="游ゴシック"/>
              </a:rPr>
              <a:t>な</a:t>
            </a:r>
            <a:r>
              <a:rPr sz="3200" b="1" dirty="0">
                <a:latin typeface="游ゴシック" panose="020B0400000000000000" pitchFamily="50" charset="-128"/>
                <a:ea typeface="游ゴシック" panose="020B0400000000000000" pitchFamily="50" charset="-128"/>
                <a:cs typeface="游ゴシック"/>
              </a:rPr>
              <a:t>とこ</a:t>
            </a:r>
            <a:r>
              <a:rPr sz="3200" b="1" spc="-15" dirty="0">
                <a:latin typeface="游ゴシック" panose="020B0400000000000000" pitchFamily="50" charset="-128"/>
                <a:ea typeface="游ゴシック" panose="020B0400000000000000" pitchFamily="50" charset="-128"/>
                <a:cs typeface="游ゴシック"/>
              </a:rPr>
              <a:t>ろ</a:t>
            </a:r>
            <a:r>
              <a:rPr sz="3200" b="1" dirty="0">
                <a:latin typeface="游ゴシック" panose="020B0400000000000000" pitchFamily="50" charset="-128"/>
                <a:ea typeface="游ゴシック" panose="020B0400000000000000" pitchFamily="50" charset="-128"/>
                <a:cs typeface="游ゴシック"/>
              </a:rPr>
              <a:t>はな</a:t>
            </a:r>
            <a:r>
              <a:rPr sz="3200" b="1" spc="-15" dirty="0">
                <a:latin typeface="游ゴシック" panose="020B0400000000000000" pitchFamily="50" charset="-128"/>
                <a:ea typeface="游ゴシック" panose="020B0400000000000000" pitchFamily="50" charset="-128"/>
                <a:cs typeface="游ゴシック"/>
              </a:rPr>
              <a:t>い</a:t>
            </a:r>
            <a:r>
              <a:rPr sz="3200" b="1" dirty="0">
                <a:latin typeface="游ゴシック" panose="020B0400000000000000" pitchFamily="50" charset="-128"/>
                <a:ea typeface="游ゴシック" panose="020B0400000000000000" pitchFamily="50" charset="-128"/>
                <a:cs typeface="游ゴシック"/>
              </a:rPr>
              <a:t>か？</a:t>
            </a:r>
            <a:endParaRPr sz="3200" dirty="0">
              <a:latin typeface="游ゴシック" panose="020B0400000000000000" pitchFamily="50" charset="-128"/>
              <a:ea typeface="游ゴシック" panose="020B0400000000000000" pitchFamily="50" charset="-128"/>
              <a:cs typeface="游ゴシック"/>
            </a:endParaRPr>
          </a:p>
          <a:p>
            <a:pPr marL="419100" marR="5080" indent="-407034">
              <a:lnSpc>
                <a:spcPct val="115599"/>
              </a:lnSpc>
              <a:spcBef>
                <a:spcPts val="2760"/>
              </a:spcBef>
            </a:pPr>
            <a:r>
              <a:rPr sz="3200" b="1" dirty="0">
                <a:latin typeface="游ゴシック" panose="020B0400000000000000" pitchFamily="50" charset="-128"/>
                <a:ea typeface="游ゴシック" panose="020B0400000000000000" pitchFamily="50" charset="-128"/>
                <a:cs typeface="游ゴシック"/>
              </a:rPr>
              <a:t>●助成金の原資の特性</a:t>
            </a:r>
            <a:r>
              <a:rPr sz="3200" b="1" spc="-15" dirty="0">
                <a:latin typeface="游ゴシック" panose="020B0400000000000000" pitchFamily="50" charset="-128"/>
                <a:ea typeface="游ゴシック" panose="020B0400000000000000" pitchFamily="50" charset="-128"/>
                <a:cs typeface="游ゴシック"/>
              </a:rPr>
              <a:t>（</a:t>
            </a:r>
            <a:r>
              <a:rPr sz="3200" b="1" dirty="0">
                <a:latin typeface="游ゴシック" panose="020B0400000000000000" pitchFamily="50" charset="-128"/>
                <a:ea typeface="游ゴシック" panose="020B0400000000000000" pitchFamily="50" charset="-128"/>
                <a:cs typeface="游ゴシック"/>
              </a:rPr>
              <a:t>休眠</a:t>
            </a:r>
            <a:r>
              <a:rPr sz="3200" b="1" spc="-15" dirty="0">
                <a:latin typeface="游ゴシック" panose="020B0400000000000000" pitchFamily="50" charset="-128"/>
                <a:ea typeface="游ゴシック" panose="020B0400000000000000" pitchFamily="50" charset="-128"/>
                <a:cs typeface="游ゴシック"/>
              </a:rPr>
              <a:t>預</a:t>
            </a:r>
            <a:r>
              <a:rPr sz="3200" b="1" dirty="0">
                <a:latin typeface="游ゴシック" panose="020B0400000000000000" pitchFamily="50" charset="-128"/>
                <a:ea typeface="游ゴシック" panose="020B0400000000000000" pitchFamily="50" charset="-128"/>
                <a:cs typeface="游ゴシック"/>
              </a:rPr>
              <a:t>金で</a:t>
            </a:r>
            <a:r>
              <a:rPr sz="3200" b="1" spc="-15" dirty="0">
                <a:latin typeface="游ゴシック" panose="020B0400000000000000" pitchFamily="50" charset="-128"/>
                <a:ea typeface="游ゴシック" panose="020B0400000000000000" pitchFamily="50" charset="-128"/>
                <a:cs typeface="游ゴシック"/>
              </a:rPr>
              <a:t>あ</a:t>
            </a:r>
            <a:r>
              <a:rPr sz="3200" b="1" dirty="0">
                <a:latin typeface="游ゴシック" panose="020B0400000000000000" pitchFamily="50" charset="-128"/>
                <a:ea typeface="游ゴシック" panose="020B0400000000000000" pitchFamily="50" charset="-128"/>
                <a:cs typeface="游ゴシック"/>
              </a:rPr>
              <a:t>るこ</a:t>
            </a:r>
            <a:r>
              <a:rPr sz="3200" b="1" spc="-15" dirty="0">
                <a:latin typeface="游ゴシック" panose="020B0400000000000000" pitchFamily="50" charset="-128"/>
                <a:ea typeface="游ゴシック" panose="020B0400000000000000" pitchFamily="50" charset="-128"/>
                <a:cs typeface="游ゴシック"/>
              </a:rPr>
              <a:t>と</a:t>
            </a:r>
            <a:r>
              <a:rPr sz="3200" b="1" dirty="0">
                <a:latin typeface="游ゴシック" panose="020B0400000000000000" pitchFamily="50" charset="-128"/>
                <a:ea typeface="游ゴシック" panose="020B0400000000000000" pitchFamily="50" charset="-128"/>
                <a:cs typeface="游ゴシック"/>
              </a:rPr>
              <a:t>）を</a:t>
            </a:r>
            <a:r>
              <a:rPr sz="3200" b="1" spc="-15" dirty="0">
                <a:latin typeface="游ゴシック" panose="020B0400000000000000" pitchFamily="50" charset="-128"/>
                <a:ea typeface="游ゴシック" panose="020B0400000000000000" pitchFamily="50" charset="-128"/>
                <a:cs typeface="游ゴシック"/>
              </a:rPr>
              <a:t>ふ</a:t>
            </a:r>
            <a:r>
              <a:rPr sz="3200" b="1" dirty="0">
                <a:latin typeface="游ゴシック" panose="020B0400000000000000" pitchFamily="50" charset="-128"/>
                <a:ea typeface="游ゴシック" panose="020B0400000000000000" pitchFamily="50" charset="-128"/>
                <a:cs typeface="游ゴシック"/>
              </a:rPr>
              <a:t>まえ</a:t>
            </a:r>
            <a:r>
              <a:rPr sz="3200" b="1" spc="-15" dirty="0">
                <a:latin typeface="游ゴシック" panose="020B0400000000000000" pitchFamily="50" charset="-128"/>
                <a:ea typeface="游ゴシック" panose="020B0400000000000000" pitchFamily="50" charset="-128"/>
                <a:cs typeface="游ゴシック"/>
              </a:rPr>
              <a:t>た</a:t>
            </a:r>
            <a:r>
              <a:rPr sz="3200" b="1" dirty="0">
                <a:latin typeface="游ゴシック" panose="020B0400000000000000" pitchFamily="50" charset="-128"/>
                <a:ea typeface="游ゴシック" panose="020B0400000000000000" pitchFamily="50" charset="-128"/>
                <a:cs typeface="游ゴシック"/>
              </a:rPr>
              <a:t>事業 実施の透明性を確保</a:t>
            </a:r>
            <a:r>
              <a:rPr sz="3200" b="1" spc="-15" dirty="0">
                <a:latin typeface="游ゴシック" panose="020B0400000000000000" pitchFamily="50" charset="-128"/>
                <a:ea typeface="游ゴシック" panose="020B0400000000000000" pitchFamily="50" charset="-128"/>
                <a:cs typeface="游ゴシック"/>
              </a:rPr>
              <a:t>す</a:t>
            </a:r>
            <a:r>
              <a:rPr sz="3200" b="1" dirty="0">
                <a:latin typeface="游ゴシック" panose="020B0400000000000000" pitchFamily="50" charset="-128"/>
                <a:ea typeface="游ゴシック" panose="020B0400000000000000" pitchFamily="50" charset="-128"/>
                <a:cs typeface="游ゴシック"/>
              </a:rPr>
              <a:t>るに</a:t>
            </a:r>
            <a:r>
              <a:rPr sz="3200" b="1" spc="-15" dirty="0">
                <a:latin typeface="游ゴシック" panose="020B0400000000000000" pitchFamily="50" charset="-128"/>
                <a:ea typeface="游ゴシック" panose="020B0400000000000000" pitchFamily="50" charset="-128"/>
                <a:cs typeface="游ゴシック"/>
              </a:rPr>
              <a:t>資</a:t>
            </a:r>
            <a:r>
              <a:rPr sz="3200" b="1" dirty="0">
                <a:latin typeface="游ゴシック" panose="020B0400000000000000" pitchFamily="50" charset="-128"/>
                <a:ea typeface="游ゴシック" panose="020B0400000000000000" pitchFamily="50" charset="-128"/>
                <a:cs typeface="游ゴシック"/>
              </a:rPr>
              <a:t>する</a:t>
            </a:r>
            <a:r>
              <a:rPr sz="3200" b="1" spc="-15" dirty="0">
                <a:latin typeface="游ゴシック" panose="020B0400000000000000" pitchFamily="50" charset="-128"/>
                <a:ea typeface="游ゴシック" panose="020B0400000000000000" pitchFamily="50" charset="-128"/>
                <a:cs typeface="游ゴシック"/>
              </a:rPr>
              <a:t>内</a:t>
            </a:r>
            <a:r>
              <a:rPr sz="3200" b="1" dirty="0">
                <a:latin typeface="游ゴシック" panose="020B0400000000000000" pitchFamily="50" charset="-128"/>
                <a:ea typeface="游ゴシック" panose="020B0400000000000000" pitchFamily="50" charset="-128"/>
                <a:cs typeface="游ゴシック"/>
              </a:rPr>
              <a:t>容と</a:t>
            </a:r>
            <a:r>
              <a:rPr sz="3200" b="1" spc="-15" dirty="0">
                <a:latin typeface="游ゴシック" panose="020B0400000000000000" pitchFamily="50" charset="-128"/>
                <a:ea typeface="游ゴシック" panose="020B0400000000000000" pitchFamily="50" charset="-128"/>
                <a:cs typeface="游ゴシック"/>
              </a:rPr>
              <a:t>す</a:t>
            </a:r>
            <a:r>
              <a:rPr sz="3200" b="1" dirty="0">
                <a:latin typeface="游ゴシック" panose="020B0400000000000000" pitchFamily="50" charset="-128"/>
                <a:ea typeface="游ゴシック" panose="020B0400000000000000" pitchFamily="50" charset="-128"/>
                <a:cs typeface="游ゴシック"/>
              </a:rPr>
              <a:t>ること</a:t>
            </a:r>
            <a:endParaRPr sz="3200" dirty="0">
              <a:latin typeface="游ゴシック" panose="020B0400000000000000" pitchFamily="50" charset="-128"/>
              <a:ea typeface="游ゴシック" panose="020B0400000000000000" pitchFamily="50" charset="-128"/>
              <a:cs typeface="游ゴシック"/>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94817" y="186893"/>
            <a:ext cx="2562860" cy="635000"/>
          </a:xfrm>
          <a:prstGeom prst="rect">
            <a:avLst/>
          </a:prstGeom>
        </p:spPr>
        <p:txBody>
          <a:bodyPr vert="horz" wrap="square" lIns="0" tIns="12065" rIns="0" bIns="0" rtlCol="0">
            <a:spAutoFit/>
          </a:bodyPr>
          <a:lstStyle/>
          <a:p>
            <a:pPr marL="12700">
              <a:lnSpc>
                <a:spcPct val="100000"/>
              </a:lnSpc>
              <a:spcBef>
                <a:spcPts val="95"/>
              </a:spcBef>
            </a:pPr>
            <a:r>
              <a:rPr sz="4000" b="1" spc="-10" dirty="0">
                <a:solidFill>
                  <a:srgbClr val="FFFFFF"/>
                </a:solidFill>
                <a:latin typeface="游ゴシック"/>
                <a:cs typeface="游ゴシック"/>
              </a:rPr>
              <a:t>３．章立て</a:t>
            </a:r>
            <a:endParaRPr sz="4000" dirty="0">
              <a:latin typeface="游ゴシック"/>
              <a:cs typeface="游ゴシック"/>
            </a:endParaRPr>
          </a:p>
        </p:txBody>
      </p:sp>
      <p:sp>
        <p:nvSpPr>
          <p:cNvPr id="3" name="object 3"/>
          <p:cNvSpPr txBox="1"/>
          <p:nvPr/>
        </p:nvSpPr>
        <p:spPr>
          <a:xfrm>
            <a:off x="533400" y="1524000"/>
            <a:ext cx="1549400" cy="4085093"/>
          </a:xfrm>
          <a:prstGeom prst="rect">
            <a:avLst/>
          </a:prstGeom>
        </p:spPr>
        <p:txBody>
          <a:bodyPr vert="horz" wrap="square" lIns="0" tIns="12065" rIns="0" bIns="0" rtlCol="0">
            <a:spAutoFit/>
          </a:bodyPr>
          <a:lstStyle/>
          <a:p>
            <a:pPr marL="12700" marR="5080" algn="just">
              <a:lnSpc>
                <a:spcPct val="110900"/>
              </a:lnSpc>
              <a:spcBef>
                <a:spcPts val="95"/>
              </a:spcBef>
            </a:pPr>
            <a:r>
              <a:rPr sz="4000" b="1" spc="-5" dirty="0">
                <a:latin typeface="游ゴシック"/>
                <a:cs typeface="游ゴシック"/>
              </a:rPr>
              <a:t>第１章 第２章 第３章 第４章 第５章 第６章</a:t>
            </a:r>
            <a:endParaRPr sz="4000" dirty="0">
              <a:latin typeface="游ゴシック"/>
              <a:cs typeface="游ゴシック"/>
            </a:endParaRPr>
          </a:p>
        </p:txBody>
      </p:sp>
      <p:sp>
        <p:nvSpPr>
          <p:cNvPr id="4" name="object 4"/>
          <p:cNvSpPr txBox="1"/>
          <p:nvPr/>
        </p:nvSpPr>
        <p:spPr>
          <a:xfrm>
            <a:off x="3124200" y="1524000"/>
            <a:ext cx="5103495" cy="4082143"/>
          </a:xfrm>
          <a:prstGeom prst="rect">
            <a:avLst/>
          </a:prstGeom>
        </p:spPr>
        <p:txBody>
          <a:bodyPr vert="horz" wrap="square" lIns="0" tIns="12700" rIns="0" bIns="0" rtlCol="0">
            <a:spAutoFit/>
          </a:bodyPr>
          <a:lstStyle/>
          <a:p>
            <a:pPr marL="12700" marR="1528445">
              <a:lnSpc>
                <a:spcPct val="110800"/>
              </a:lnSpc>
              <a:spcBef>
                <a:spcPts val="100"/>
              </a:spcBef>
            </a:pPr>
            <a:r>
              <a:rPr sz="4000" b="1" spc="-5" dirty="0">
                <a:latin typeface="游ゴシック"/>
                <a:cs typeface="游ゴシック"/>
              </a:rPr>
              <a:t>助成対象事業等 助成金</a:t>
            </a:r>
            <a:endParaRPr sz="4000" dirty="0">
              <a:latin typeface="游ゴシック"/>
              <a:cs typeface="游ゴシック"/>
            </a:endParaRPr>
          </a:p>
          <a:p>
            <a:pPr marL="12700">
              <a:lnSpc>
                <a:spcPct val="100000"/>
              </a:lnSpc>
              <a:spcBef>
                <a:spcPts val="530"/>
              </a:spcBef>
            </a:pPr>
            <a:r>
              <a:rPr sz="4000" b="1" spc="-5" dirty="0">
                <a:latin typeface="游ゴシック"/>
                <a:cs typeface="游ゴシック"/>
              </a:rPr>
              <a:t>ガバナンス体制等</a:t>
            </a:r>
            <a:endParaRPr sz="4000" dirty="0">
              <a:latin typeface="游ゴシック"/>
              <a:cs typeface="游ゴシック"/>
            </a:endParaRPr>
          </a:p>
          <a:p>
            <a:pPr marL="12700" marR="5080">
              <a:lnSpc>
                <a:spcPct val="110800"/>
              </a:lnSpc>
            </a:pPr>
            <a:r>
              <a:rPr sz="4000" b="1" spc="-5" dirty="0" err="1">
                <a:latin typeface="游ゴシック"/>
                <a:cs typeface="游ゴシック"/>
              </a:rPr>
              <a:t>成果評価</a:t>
            </a:r>
            <a:endParaRPr sz="4000" dirty="0">
              <a:latin typeface="游ゴシック"/>
              <a:cs typeface="游ゴシック"/>
            </a:endParaRPr>
          </a:p>
          <a:p>
            <a:pPr marL="12700" marR="5080">
              <a:lnSpc>
                <a:spcPct val="110800"/>
              </a:lnSpc>
              <a:spcBef>
                <a:spcPts val="10"/>
              </a:spcBef>
            </a:pPr>
            <a:r>
              <a:rPr sz="4000" b="1" spc="-5" dirty="0">
                <a:latin typeface="游ゴシック"/>
                <a:cs typeface="游ゴシック"/>
              </a:rPr>
              <a:t>監督・選定取り消し等 雑則</a:t>
            </a:r>
            <a:endParaRPr sz="4000" dirty="0">
              <a:latin typeface="游ゴシック"/>
              <a:cs typeface="游ゴシック"/>
            </a:endParaRPr>
          </a:p>
        </p:txBody>
      </p:sp>
      <p:pic>
        <p:nvPicPr>
          <p:cNvPr id="5" name="object 5"/>
          <p:cNvPicPr/>
          <p:nvPr/>
        </p:nvPicPr>
        <p:blipFill>
          <a:blip r:embed="rId2" cstate="print"/>
          <a:stretch>
            <a:fillRect/>
          </a:stretch>
        </p:blipFill>
        <p:spPr>
          <a:xfrm>
            <a:off x="8610600" y="3724655"/>
            <a:ext cx="3581400" cy="2872740"/>
          </a:xfrm>
          <a:prstGeom prst="rect">
            <a:avLst/>
          </a:prstGeom>
        </p:spPr>
      </p:pic>
      <p:sp>
        <p:nvSpPr>
          <p:cNvPr id="6" name="object 6"/>
          <p:cNvSpPr txBox="1"/>
          <p:nvPr/>
        </p:nvSpPr>
        <p:spPr>
          <a:xfrm>
            <a:off x="11188318" y="6568568"/>
            <a:ext cx="287655" cy="287020"/>
          </a:xfrm>
          <a:prstGeom prst="rect">
            <a:avLst/>
          </a:prstGeom>
        </p:spPr>
        <p:txBody>
          <a:bodyPr vert="horz" wrap="square" lIns="0" tIns="0" rIns="0" bIns="0" rtlCol="0">
            <a:spAutoFit/>
          </a:bodyPr>
          <a:lstStyle/>
          <a:p>
            <a:pPr marL="111125">
              <a:lnSpc>
                <a:spcPts val="2120"/>
              </a:lnSpc>
            </a:pPr>
            <a:fld id="{81D60167-4931-47E6-BA6A-407CBD079E47}" type="slidenum">
              <a:rPr sz="1800" b="1" dirty="0">
                <a:solidFill>
                  <a:srgbClr val="FFFFFF"/>
                </a:solidFill>
                <a:latin typeface="游ゴシック"/>
                <a:cs typeface="游ゴシック"/>
              </a:rPr>
              <a:t>6</a:t>
            </a:fld>
            <a:endParaRPr sz="1800">
              <a:latin typeface="游ゴシック"/>
              <a:cs typeface="游ゴシック"/>
            </a:endParaRPr>
          </a:p>
        </p:txBody>
      </p:sp>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83540" y="19050"/>
            <a:ext cx="7691755" cy="696595"/>
          </a:xfrm>
          <a:prstGeom prst="rect">
            <a:avLst/>
          </a:prstGeom>
        </p:spPr>
        <p:txBody>
          <a:bodyPr vert="horz" wrap="square" lIns="0" tIns="12700" rIns="0" bIns="0" rtlCol="0">
            <a:spAutoFit/>
          </a:bodyPr>
          <a:lstStyle/>
          <a:p>
            <a:pPr marL="12700">
              <a:lnSpc>
                <a:spcPct val="100000"/>
              </a:lnSpc>
              <a:spcBef>
                <a:spcPts val="100"/>
              </a:spcBef>
              <a:tabLst>
                <a:tab pos="2088514" algn="l"/>
                <a:tab pos="4323080" algn="l"/>
              </a:tabLst>
            </a:pPr>
            <a:r>
              <a:rPr sz="4400" dirty="0"/>
              <a:t>４-①	第１章	助成対象事業</a:t>
            </a:r>
          </a:p>
        </p:txBody>
      </p:sp>
      <p:sp>
        <p:nvSpPr>
          <p:cNvPr id="4" name="object 4"/>
          <p:cNvSpPr txBox="1"/>
          <p:nvPr/>
        </p:nvSpPr>
        <p:spPr>
          <a:xfrm>
            <a:off x="11188318" y="6568568"/>
            <a:ext cx="287655" cy="287020"/>
          </a:xfrm>
          <a:prstGeom prst="rect">
            <a:avLst/>
          </a:prstGeom>
        </p:spPr>
        <p:txBody>
          <a:bodyPr vert="horz" wrap="square" lIns="0" tIns="0" rIns="0" bIns="0" rtlCol="0">
            <a:spAutoFit/>
          </a:bodyPr>
          <a:lstStyle/>
          <a:p>
            <a:pPr marL="111125">
              <a:lnSpc>
                <a:spcPts val="2120"/>
              </a:lnSpc>
            </a:pPr>
            <a:fld id="{81D60167-4931-47E6-BA6A-407CBD079E47}" type="slidenum">
              <a:rPr sz="1800" b="1" dirty="0">
                <a:solidFill>
                  <a:srgbClr val="FFFFFF"/>
                </a:solidFill>
                <a:latin typeface="游ゴシック"/>
                <a:cs typeface="游ゴシック"/>
              </a:rPr>
              <a:t>7</a:t>
            </a:fld>
            <a:endParaRPr sz="1800">
              <a:latin typeface="游ゴシック"/>
              <a:cs typeface="游ゴシック"/>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graphicFrame>
        <p:nvGraphicFramePr>
          <p:cNvPr id="3" name="object 3"/>
          <p:cNvGraphicFramePr>
            <a:graphicFrameLocks noGrp="1"/>
          </p:cNvGraphicFramePr>
          <p:nvPr>
            <p:extLst>
              <p:ext uri="{D42A27DB-BD31-4B8C-83A1-F6EECF244321}">
                <p14:modId xmlns:p14="http://schemas.microsoft.com/office/powerpoint/2010/main" val="3310331692"/>
              </p:ext>
            </p:extLst>
          </p:nvPr>
        </p:nvGraphicFramePr>
        <p:xfrm>
          <a:off x="152400" y="998855"/>
          <a:ext cx="11849798" cy="5407061"/>
        </p:xfrm>
        <a:graphic>
          <a:graphicData uri="http://schemas.openxmlformats.org/drawingml/2006/table">
            <a:tbl>
              <a:tblPr firstRow="1" bandRow="1">
                <a:tableStyleId>{2D5ABB26-0587-4C30-8999-92F81FD0307C}</a:tableStyleId>
              </a:tblPr>
              <a:tblGrid>
                <a:gridCol w="3366198">
                  <a:extLst>
                    <a:ext uri="{9D8B030D-6E8A-4147-A177-3AD203B41FA5}">
                      <a16:colId xmlns:a16="http://schemas.microsoft.com/office/drawing/2014/main" val="20000"/>
                    </a:ext>
                  </a:extLst>
                </a:gridCol>
                <a:gridCol w="6229985">
                  <a:extLst>
                    <a:ext uri="{9D8B030D-6E8A-4147-A177-3AD203B41FA5}">
                      <a16:colId xmlns:a16="http://schemas.microsoft.com/office/drawing/2014/main" val="20001"/>
                    </a:ext>
                  </a:extLst>
                </a:gridCol>
                <a:gridCol w="2253615">
                  <a:extLst>
                    <a:ext uri="{9D8B030D-6E8A-4147-A177-3AD203B41FA5}">
                      <a16:colId xmlns:a16="http://schemas.microsoft.com/office/drawing/2014/main" val="20002"/>
                    </a:ext>
                  </a:extLst>
                </a:gridCol>
              </a:tblGrid>
              <a:tr h="417068">
                <a:tc>
                  <a:txBody>
                    <a:bodyPr/>
                    <a:lstStyle/>
                    <a:p>
                      <a:pPr algn="ctr">
                        <a:lnSpc>
                          <a:spcPct val="100000"/>
                        </a:lnSpc>
                        <a:spcBef>
                          <a:spcPts val="515"/>
                        </a:spcBef>
                      </a:pPr>
                      <a:r>
                        <a:rPr sz="1800" b="1" dirty="0">
                          <a:solidFill>
                            <a:srgbClr val="FFFFFF"/>
                          </a:solidFill>
                          <a:latin typeface="游ゴシック"/>
                          <a:cs typeface="游ゴシック"/>
                        </a:rPr>
                        <a:t>条項</a:t>
                      </a:r>
                      <a:endParaRPr sz="1800" dirty="0">
                        <a:latin typeface="游ゴシック"/>
                        <a:cs typeface="游ゴシック"/>
                      </a:endParaRPr>
                    </a:p>
                  </a:txBody>
                  <a:tcPr marL="0" marR="0" marT="654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gn="ctr">
                        <a:lnSpc>
                          <a:spcPct val="100000"/>
                        </a:lnSpc>
                        <a:spcBef>
                          <a:spcPts val="515"/>
                        </a:spcBef>
                      </a:pPr>
                      <a:r>
                        <a:rPr sz="1800" b="1" spc="-5" dirty="0">
                          <a:solidFill>
                            <a:srgbClr val="FFFFFF"/>
                          </a:solidFill>
                          <a:latin typeface="游ゴシック"/>
                          <a:cs typeface="游ゴシック"/>
                        </a:rPr>
                        <a:t>概要</a:t>
                      </a:r>
                      <a:endParaRPr sz="1800">
                        <a:latin typeface="游ゴシック"/>
                        <a:cs typeface="游ゴシック"/>
                      </a:endParaRPr>
                    </a:p>
                  </a:txBody>
                  <a:tcPr marL="0" marR="0" marT="654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515"/>
                        </a:spcBef>
                      </a:pPr>
                      <a:r>
                        <a:rPr sz="1800" b="1" spc="-5" dirty="0">
                          <a:solidFill>
                            <a:srgbClr val="FFFFFF"/>
                          </a:solidFill>
                          <a:latin typeface="游ゴシック"/>
                          <a:cs typeface="游ゴシック"/>
                        </a:rPr>
                        <a:t>参照元</a:t>
                      </a:r>
                      <a:endParaRPr sz="1800">
                        <a:latin typeface="游ゴシック"/>
                        <a:cs typeface="游ゴシック"/>
                      </a:endParaRPr>
                    </a:p>
                  </a:txBody>
                  <a:tcPr marL="0" marR="0" marT="6540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417067">
                <a:tc>
                  <a:txBody>
                    <a:bodyPr/>
                    <a:lstStyle/>
                    <a:p>
                      <a:pPr marL="15875">
                        <a:lnSpc>
                          <a:spcPct val="100000"/>
                        </a:lnSpc>
                        <a:spcBef>
                          <a:spcPts val="390"/>
                        </a:spcBef>
                      </a:pPr>
                      <a:r>
                        <a:rPr sz="2000" b="1" dirty="0">
                          <a:latin typeface="游ゴシック"/>
                          <a:cs typeface="游ゴシック"/>
                        </a:rPr>
                        <a:t>第1条（助成対象事業）</a:t>
                      </a:r>
                      <a:endParaRPr sz="2000">
                        <a:latin typeface="游ゴシック"/>
                        <a:cs typeface="游ゴシック"/>
                      </a:endParaRPr>
                    </a:p>
                  </a:txBody>
                  <a:tcPr marL="0" marR="0" marT="4953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6510">
                        <a:lnSpc>
                          <a:spcPct val="100000"/>
                        </a:lnSpc>
                        <a:spcBef>
                          <a:spcPts val="245"/>
                        </a:spcBef>
                      </a:pPr>
                      <a:r>
                        <a:rPr sz="3000" b="1" baseline="-4166" dirty="0">
                          <a:latin typeface="游ゴシック"/>
                          <a:cs typeface="游ゴシック"/>
                        </a:rPr>
                        <a:t>助成対象事業</a:t>
                      </a:r>
                      <a:r>
                        <a:rPr sz="1600" b="1" dirty="0">
                          <a:latin typeface="游ゴシック"/>
                          <a:cs typeface="游ゴシック"/>
                        </a:rPr>
                        <a:t>（</a:t>
                      </a:r>
                      <a:r>
                        <a:rPr sz="1600" b="1" dirty="0">
                          <a:highlight>
                            <a:srgbClr val="FFFF00"/>
                          </a:highlight>
                          <a:latin typeface="游ゴシック"/>
                          <a:cs typeface="游ゴシック"/>
                        </a:rPr>
                        <a:t>事業計画に定める事業を対象とする</a:t>
                      </a:r>
                      <a:r>
                        <a:rPr sz="1600" b="1" dirty="0">
                          <a:latin typeface="游ゴシック"/>
                          <a:cs typeface="游ゴシック"/>
                        </a:rPr>
                        <a:t>）</a:t>
                      </a:r>
                      <a:endParaRPr sz="1600" dirty="0">
                        <a:latin typeface="游ゴシック"/>
                        <a:cs typeface="游ゴシック"/>
                      </a:endParaRPr>
                    </a:p>
                  </a:txBody>
                  <a:tcPr marL="0" marR="0" marT="3111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7145">
                        <a:lnSpc>
                          <a:spcPct val="100000"/>
                        </a:lnSpc>
                        <a:spcBef>
                          <a:spcPts val="520"/>
                        </a:spcBef>
                      </a:pPr>
                      <a:r>
                        <a:rPr sz="1800" dirty="0">
                          <a:latin typeface="游ゴシック"/>
                          <a:cs typeface="游ゴシック"/>
                        </a:rPr>
                        <a:t>－</a:t>
                      </a:r>
                      <a:endParaRPr sz="1800">
                        <a:latin typeface="游ゴシック"/>
                        <a:cs typeface="游ゴシック"/>
                      </a:endParaRPr>
                    </a:p>
                  </a:txBody>
                  <a:tcPr marL="0" marR="0" marT="6604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1235202">
                <a:tc>
                  <a:txBody>
                    <a:bodyPr/>
                    <a:lstStyle/>
                    <a:p>
                      <a:pPr>
                        <a:lnSpc>
                          <a:spcPct val="100000"/>
                        </a:lnSpc>
                        <a:spcBef>
                          <a:spcPts val="50"/>
                        </a:spcBef>
                      </a:pPr>
                      <a:endParaRPr sz="3100">
                        <a:latin typeface="Times New Roman"/>
                        <a:cs typeface="Times New Roman"/>
                      </a:endParaRPr>
                    </a:p>
                    <a:p>
                      <a:pPr marL="15875">
                        <a:lnSpc>
                          <a:spcPct val="100000"/>
                        </a:lnSpc>
                      </a:pPr>
                      <a:r>
                        <a:rPr sz="2000" b="1" dirty="0">
                          <a:latin typeface="游ゴシック"/>
                          <a:cs typeface="游ゴシック"/>
                        </a:rPr>
                        <a:t>第2条（事業の適正な実</a:t>
                      </a:r>
                      <a:r>
                        <a:rPr sz="2000" b="1" spc="-10" dirty="0">
                          <a:latin typeface="游ゴシック"/>
                          <a:cs typeface="游ゴシック"/>
                        </a:rPr>
                        <a:t>施</a:t>
                      </a:r>
                      <a:r>
                        <a:rPr sz="2000" b="1" spc="5" dirty="0">
                          <a:latin typeface="游ゴシック"/>
                          <a:cs typeface="游ゴシック"/>
                        </a:rPr>
                        <a:t>）</a:t>
                      </a:r>
                      <a:endParaRPr sz="200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6510" marR="612140">
                        <a:lnSpc>
                          <a:spcPct val="100000"/>
                        </a:lnSpc>
                        <a:spcBef>
                          <a:spcPts val="15"/>
                        </a:spcBef>
                      </a:pPr>
                      <a:r>
                        <a:rPr sz="2000" b="1" dirty="0">
                          <a:latin typeface="游ゴシック"/>
                          <a:cs typeface="游ゴシック"/>
                        </a:rPr>
                        <a:t>乙は法令等を遵守して</a:t>
                      </a:r>
                      <a:r>
                        <a:rPr sz="2000" b="1" spc="-15" dirty="0">
                          <a:latin typeface="游ゴシック"/>
                          <a:cs typeface="游ゴシック"/>
                        </a:rPr>
                        <a:t>、</a:t>
                      </a:r>
                      <a:r>
                        <a:rPr sz="2000" b="1" dirty="0">
                          <a:latin typeface="游ゴシック"/>
                          <a:cs typeface="游ゴシック"/>
                        </a:rPr>
                        <a:t>善良</a:t>
                      </a:r>
                      <a:r>
                        <a:rPr sz="2000" b="1" spc="-15" dirty="0">
                          <a:latin typeface="游ゴシック"/>
                          <a:cs typeface="游ゴシック"/>
                        </a:rPr>
                        <a:t>な</a:t>
                      </a:r>
                      <a:r>
                        <a:rPr sz="2000" b="1" dirty="0">
                          <a:latin typeface="游ゴシック"/>
                          <a:cs typeface="游ゴシック"/>
                        </a:rPr>
                        <a:t>る管</a:t>
                      </a:r>
                      <a:r>
                        <a:rPr sz="2000" b="1" spc="-15" dirty="0">
                          <a:latin typeface="游ゴシック"/>
                          <a:cs typeface="游ゴシック"/>
                        </a:rPr>
                        <a:t>理</a:t>
                      </a:r>
                      <a:r>
                        <a:rPr sz="2000" b="1" dirty="0">
                          <a:latin typeface="游ゴシック"/>
                          <a:cs typeface="游ゴシック"/>
                        </a:rPr>
                        <a:t>者の</a:t>
                      </a:r>
                      <a:r>
                        <a:rPr sz="2000" b="1" spc="-15" dirty="0">
                          <a:latin typeface="游ゴシック"/>
                          <a:cs typeface="游ゴシック"/>
                        </a:rPr>
                        <a:t>注</a:t>
                      </a:r>
                      <a:r>
                        <a:rPr sz="2000" b="1" dirty="0">
                          <a:latin typeface="游ゴシック"/>
                          <a:cs typeface="游ゴシック"/>
                        </a:rPr>
                        <a:t>意を もって事業を適正に実</a:t>
                      </a:r>
                      <a:r>
                        <a:rPr sz="2000" b="1" spc="-15" dirty="0">
                          <a:latin typeface="游ゴシック"/>
                          <a:cs typeface="游ゴシック"/>
                        </a:rPr>
                        <a:t>施</a:t>
                      </a:r>
                      <a:r>
                        <a:rPr sz="2000" b="1" dirty="0">
                          <a:latin typeface="游ゴシック"/>
                          <a:cs typeface="游ゴシック"/>
                        </a:rPr>
                        <a:t>する。</a:t>
                      </a:r>
                      <a:endParaRPr sz="2000" dirty="0">
                        <a:latin typeface="游ゴシック"/>
                        <a:cs typeface="游ゴシック"/>
                      </a:endParaRPr>
                    </a:p>
                    <a:p>
                      <a:pPr marL="16510">
                        <a:lnSpc>
                          <a:spcPct val="100000"/>
                        </a:lnSpc>
                      </a:pPr>
                      <a:r>
                        <a:rPr sz="2000" b="1" u="sng" spc="-5" dirty="0" err="1">
                          <a:highlight>
                            <a:srgbClr val="FFFF00"/>
                          </a:highlight>
                          <a:uFill>
                            <a:solidFill>
                              <a:srgbClr val="000000"/>
                            </a:solidFill>
                          </a:uFill>
                          <a:latin typeface="游ゴシック"/>
                          <a:cs typeface="游ゴシック"/>
                        </a:rPr>
                        <a:t>進捗の報告はシステム</a:t>
                      </a:r>
                      <a:r>
                        <a:rPr sz="2000" b="1" u="sng" spc="-15" dirty="0" err="1">
                          <a:highlight>
                            <a:srgbClr val="FFFF00"/>
                          </a:highlight>
                          <a:uFill>
                            <a:solidFill>
                              <a:srgbClr val="000000"/>
                            </a:solidFill>
                          </a:uFill>
                          <a:latin typeface="游ゴシック"/>
                          <a:cs typeface="游ゴシック"/>
                        </a:rPr>
                        <a:t>を</a:t>
                      </a:r>
                      <a:r>
                        <a:rPr sz="2000" b="1" u="sng" spc="-5" dirty="0" err="1">
                          <a:highlight>
                            <a:srgbClr val="FFFF00"/>
                          </a:highlight>
                          <a:uFill>
                            <a:solidFill>
                              <a:srgbClr val="000000"/>
                            </a:solidFill>
                          </a:uFill>
                          <a:latin typeface="游ゴシック"/>
                          <a:cs typeface="游ゴシック"/>
                        </a:rPr>
                        <a:t>通じ</a:t>
                      </a:r>
                      <a:r>
                        <a:rPr sz="2000" b="1" u="sng" spc="-15" dirty="0" err="1">
                          <a:highlight>
                            <a:srgbClr val="FFFF00"/>
                          </a:highlight>
                          <a:uFill>
                            <a:solidFill>
                              <a:srgbClr val="000000"/>
                            </a:solidFill>
                          </a:uFill>
                          <a:latin typeface="游ゴシック"/>
                          <a:cs typeface="游ゴシック"/>
                        </a:rPr>
                        <a:t>て</a:t>
                      </a:r>
                      <a:r>
                        <a:rPr sz="2000" b="1" u="sng" spc="-5" dirty="0" err="1">
                          <a:highlight>
                            <a:srgbClr val="FFFF00"/>
                          </a:highlight>
                          <a:uFill>
                            <a:solidFill>
                              <a:srgbClr val="000000"/>
                            </a:solidFill>
                          </a:uFill>
                          <a:latin typeface="游ゴシック"/>
                          <a:cs typeface="游ゴシック"/>
                        </a:rPr>
                        <a:t>行う</a:t>
                      </a:r>
                      <a:r>
                        <a:rPr sz="2000" b="1" u="sng" spc="-15" dirty="0" err="1">
                          <a:highlight>
                            <a:srgbClr val="FFFF00"/>
                          </a:highlight>
                          <a:uFill>
                            <a:solidFill>
                              <a:srgbClr val="000000"/>
                            </a:solidFill>
                          </a:uFill>
                          <a:latin typeface="游ゴシック"/>
                          <a:cs typeface="游ゴシック"/>
                        </a:rPr>
                        <a:t>こ</a:t>
                      </a:r>
                      <a:r>
                        <a:rPr sz="2000" b="1" u="sng" spc="-5" dirty="0" err="1">
                          <a:highlight>
                            <a:srgbClr val="FFFF00"/>
                          </a:highlight>
                          <a:uFill>
                            <a:solidFill>
                              <a:srgbClr val="000000"/>
                            </a:solidFill>
                          </a:uFill>
                          <a:latin typeface="游ゴシック"/>
                          <a:cs typeface="游ゴシック"/>
                        </a:rPr>
                        <a:t>と</a:t>
                      </a:r>
                      <a:r>
                        <a:rPr lang="ja-JP" altLang="en-US" sz="2000" b="1" u="sng" spc="-5" dirty="0">
                          <a:highlight>
                            <a:srgbClr val="FFFF00"/>
                          </a:highlight>
                          <a:uFill>
                            <a:solidFill>
                              <a:srgbClr val="000000"/>
                            </a:solidFill>
                          </a:uFill>
                          <a:latin typeface="游ゴシック"/>
                          <a:cs typeface="游ゴシック"/>
                        </a:rPr>
                        <a:t>を原則</a:t>
                      </a:r>
                      <a:r>
                        <a:rPr sz="2000" b="1" u="sng" spc="-5" dirty="0" err="1">
                          <a:highlight>
                            <a:srgbClr val="FFFF00"/>
                          </a:highlight>
                          <a:uFill>
                            <a:solidFill>
                              <a:srgbClr val="000000"/>
                            </a:solidFill>
                          </a:uFill>
                          <a:latin typeface="游ゴシック"/>
                          <a:cs typeface="游ゴシック"/>
                        </a:rPr>
                        <a:t>と</a:t>
                      </a:r>
                      <a:r>
                        <a:rPr sz="2000" b="1" u="sng" spc="-15" dirty="0" err="1">
                          <a:highlight>
                            <a:srgbClr val="FFFF00"/>
                          </a:highlight>
                          <a:uFill>
                            <a:solidFill>
                              <a:srgbClr val="000000"/>
                            </a:solidFill>
                          </a:uFill>
                          <a:latin typeface="游ゴシック"/>
                          <a:cs typeface="游ゴシック"/>
                        </a:rPr>
                        <a:t>し</a:t>
                      </a:r>
                      <a:r>
                        <a:rPr sz="2000" b="1" u="sng" spc="-5" dirty="0" err="1">
                          <a:highlight>
                            <a:srgbClr val="FFFF00"/>
                          </a:highlight>
                          <a:uFill>
                            <a:solidFill>
                              <a:srgbClr val="000000"/>
                            </a:solidFill>
                          </a:uFill>
                          <a:latin typeface="游ゴシック"/>
                          <a:cs typeface="游ゴシック"/>
                        </a:rPr>
                        <a:t>、甲</a:t>
                      </a:r>
                      <a:r>
                        <a:rPr lang="ja-JP" altLang="en-US" sz="2000" b="1" u="sng" spc="-5" dirty="0">
                          <a:highlight>
                            <a:srgbClr val="FFFF00"/>
                          </a:highlight>
                          <a:uFill>
                            <a:solidFill>
                              <a:srgbClr val="000000"/>
                            </a:solidFill>
                          </a:uFill>
                          <a:latin typeface="游ゴシック"/>
                          <a:cs typeface="游ゴシック"/>
                        </a:rPr>
                        <a:t>及び</a:t>
                      </a:r>
                      <a:r>
                        <a:rPr lang="en-US" altLang="ja-JP" sz="2000" b="1" u="sng" spc="-5" dirty="0" err="1">
                          <a:highlight>
                            <a:srgbClr val="FFFF00"/>
                          </a:highlight>
                          <a:uFill>
                            <a:solidFill>
                              <a:srgbClr val="000000"/>
                            </a:solidFill>
                          </a:uFill>
                          <a:latin typeface="游ゴシック"/>
                          <a:cs typeface="游ゴシック"/>
                        </a:rPr>
                        <a:t>JANPIA</a:t>
                      </a:r>
                      <a:r>
                        <a:rPr sz="2000" b="1" u="sng" dirty="0" err="1">
                          <a:highlight>
                            <a:srgbClr val="FFFF00"/>
                          </a:highlight>
                          <a:uFill>
                            <a:solidFill>
                              <a:srgbClr val="000000"/>
                            </a:solidFill>
                          </a:uFill>
                          <a:latin typeface="游ゴシック"/>
                          <a:cs typeface="游ゴシック"/>
                        </a:rPr>
                        <a:t>は当該内容を一般に公</a:t>
                      </a:r>
                      <a:r>
                        <a:rPr sz="2000" b="1" u="sng" spc="-15" dirty="0" err="1">
                          <a:highlight>
                            <a:srgbClr val="FFFF00"/>
                          </a:highlight>
                          <a:uFill>
                            <a:solidFill>
                              <a:srgbClr val="000000"/>
                            </a:solidFill>
                          </a:uFill>
                          <a:latin typeface="游ゴシック"/>
                          <a:cs typeface="游ゴシック"/>
                        </a:rPr>
                        <a:t>開</a:t>
                      </a:r>
                      <a:r>
                        <a:rPr sz="2000" b="1" u="sng" dirty="0" err="1">
                          <a:highlight>
                            <a:srgbClr val="FFFF00"/>
                          </a:highlight>
                          <a:uFill>
                            <a:solidFill>
                              <a:srgbClr val="000000"/>
                            </a:solidFill>
                          </a:uFill>
                          <a:latin typeface="游ゴシック"/>
                          <a:cs typeface="游ゴシック"/>
                        </a:rPr>
                        <a:t>できる</a:t>
                      </a:r>
                      <a:r>
                        <a:rPr lang="ja-JP" altLang="en-US" sz="2000" b="1" u="sng" dirty="0">
                          <a:highlight>
                            <a:srgbClr val="FFFF00"/>
                          </a:highlight>
                          <a:uFill>
                            <a:solidFill>
                              <a:srgbClr val="000000"/>
                            </a:solidFill>
                          </a:uFill>
                          <a:latin typeface="游ゴシック"/>
                          <a:cs typeface="游ゴシック"/>
                        </a:rPr>
                        <a:t>。</a:t>
                      </a:r>
                      <a:endParaRPr sz="2000" dirty="0">
                        <a:highlight>
                          <a:srgbClr val="FFFF00"/>
                        </a:highlight>
                        <a:latin typeface="游ゴシック"/>
                        <a:cs typeface="游ゴシック"/>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7145">
                        <a:lnSpc>
                          <a:spcPct val="100000"/>
                        </a:lnSpc>
                        <a:spcBef>
                          <a:spcPts val="1580"/>
                        </a:spcBef>
                      </a:pPr>
                      <a:r>
                        <a:rPr sz="1800" b="1" dirty="0">
                          <a:latin typeface="游ゴシック"/>
                          <a:cs typeface="游ゴシック"/>
                        </a:rPr>
                        <a:t>休眠預金活用法22条</a:t>
                      </a:r>
                      <a:endParaRPr sz="1800" dirty="0">
                        <a:latin typeface="游ゴシック"/>
                        <a:cs typeface="游ゴシック"/>
                      </a:endParaRPr>
                    </a:p>
                    <a:p>
                      <a:pPr>
                        <a:lnSpc>
                          <a:spcPct val="100000"/>
                        </a:lnSpc>
                        <a:spcBef>
                          <a:spcPts val="35"/>
                        </a:spcBef>
                      </a:pPr>
                      <a:endParaRPr lang="ja-JP" altLang="en-US" sz="1850" dirty="0">
                        <a:latin typeface="Times New Roman"/>
                        <a:cs typeface="Times New Roman"/>
                      </a:endParaRPr>
                    </a:p>
                    <a:p>
                      <a:pPr marL="17145">
                        <a:lnSpc>
                          <a:spcPct val="100000"/>
                        </a:lnSpc>
                      </a:pPr>
                      <a:r>
                        <a:rPr lang="ja-JP" altLang="en-US" sz="1800" b="1" dirty="0">
                          <a:latin typeface="游ゴシック"/>
                          <a:cs typeface="游ゴシック"/>
                        </a:rPr>
                        <a:t>公募要領</a:t>
                      </a:r>
                      <a:r>
                        <a:rPr lang="en-US" altLang="ja-JP" sz="1800" b="1" dirty="0">
                          <a:latin typeface="游ゴシック"/>
                          <a:cs typeface="游ゴシック"/>
                        </a:rPr>
                        <a:t>14</a:t>
                      </a:r>
                      <a:endParaRPr lang="ja-JP" altLang="en-US" sz="1800" dirty="0">
                        <a:latin typeface="游ゴシック"/>
                        <a:cs typeface="游ゴシック"/>
                      </a:endParaRPr>
                    </a:p>
                  </a:txBody>
                  <a:tcPr marL="0" marR="0" marT="2006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1540129">
                <a:tc>
                  <a:txBody>
                    <a:bodyPr/>
                    <a:lstStyle/>
                    <a:p>
                      <a:pPr>
                        <a:lnSpc>
                          <a:spcPct val="100000"/>
                        </a:lnSpc>
                      </a:pPr>
                      <a:endParaRPr sz="2200" dirty="0">
                        <a:latin typeface="Times New Roman"/>
                        <a:cs typeface="Times New Roman"/>
                      </a:endParaRPr>
                    </a:p>
                    <a:p>
                      <a:pPr>
                        <a:lnSpc>
                          <a:spcPct val="100000"/>
                        </a:lnSpc>
                        <a:spcBef>
                          <a:spcPts val="45"/>
                        </a:spcBef>
                      </a:pPr>
                      <a:endParaRPr sz="1950" dirty="0">
                        <a:latin typeface="Times New Roman"/>
                        <a:cs typeface="Times New Roman"/>
                      </a:endParaRPr>
                    </a:p>
                    <a:p>
                      <a:pPr marL="15875">
                        <a:lnSpc>
                          <a:spcPct val="100000"/>
                        </a:lnSpc>
                      </a:pPr>
                      <a:r>
                        <a:rPr sz="2000" b="1" dirty="0">
                          <a:latin typeface="游ゴシック"/>
                          <a:cs typeface="游ゴシック"/>
                        </a:rPr>
                        <a:t>第3条（進捗管理）</a:t>
                      </a:r>
                      <a:endParaRPr sz="20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6510" marR="104775" algn="just">
                        <a:lnSpc>
                          <a:spcPct val="100000"/>
                        </a:lnSpc>
                        <a:spcBef>
                          <a:spcPts val="15"/>
                        </a:spcBef>
                      </a:pPr>
                      <a:r>
                        <a:rPr sz="2000" b="1" dirty="0">
                          <a:latin typeface="游ゴシック"/>
                          <a:cs typeface="游ゴシック"/>
                        </a:rPr>
                        <a:t>乙は甲へ事業の進捗状</a:t>
                      </a:r>
                      <a:r>
                        <a:rPr sz="2000" b="1" spc="-15" dirty="0">
                          <a:latin typeface="游ゴシック"/>
                          <a:cs typeface="游ゴシック"/>
                        </a:rPr>
                        <a:t>況</a:t>
                      </a:r>
                      <a:r>
                        <a:rPr sz="2000" b="1" dirty="0">
                          <a:latin typeface="游ゴシック"/>
                          <a:cs typeface="游ゴシック"/>
                        </a:rPr>
                        <a:t>・成</a:t>
                      </a:r>
                      <a:r>
                        <a:rPr sz="2000" b="1" spc="-15" dirty="0">
                          <a:latin typeface="游ゴシック"/>
                          <a:cs typeface="游ゴシック"/>
                        </a:rPr>
                        <a:t>果</a:t>
                      </a:r>
                      <a:r>
                        <a:rPr sz="2000" b="1" dirty="0">
                          <a:latin typeface="游ゴシック"/>
                          <a:cs typeface="游ゴシック"/>
                        </a:rPr>
                        <a:t>を報</a:t>
                      </a:r>
                      <a:r>
                        <a:rPr sz="2000" b="1" spc="-15" dirty="0">
                          <a:latin typeface="游ゴシック"/>
                          <a:cs typeface="游ゴシック"/>
                        </a:rPr>
                        <a:t>告</a:t>
                      </a:r>
                      <a:r>
                        <a:rPr sz="2000" b="1" dirty="0">
                          <a:latin typeface="游ゴシック"/>
                          <a:cs typeface="游ゴシック"/>
                        </a:rPr>
                        <a:t>する</a:t>
                      </a:r>
                      <a:r>
                        <a:rPr sz="2000" b="1" spc="-15" dirty="0">
                          <a:latin typeface="游ゴシック"/>
                          <a:cs typeface="游ゴシック"/>
                        </a:rPr>
                        <a:t>。</a:t>
                      </a:r>
                      <a:r>
                        <a:rPr sz="2000" b="1" dirty="0">
                          <a:latin typeface="游ゴシック"/>
                          <a:cs typeface="游ゴシック"/>
                        </a:rPr>
                        <a:t>甲乙</a:t>
                      </a:r>
                      <a:r>
                        <a:rPr sz="2000" b="1" spc="-15" dirty="0">
                          <a:latin typeface="游ゴシック"/>
                          <a:cs typeface="游ゴシック"/>
                        </a:rPr>
                        <a:t>は</a:t>
                      </a:r>
                      <a:r>
                        <a:rPr sz="2000" b="1" dirty="0">
                          <a:latin typeface="游ゴシック"/>
                          <a:cs typeface="游ゴシック"/>
                        </a:rPr>
                        <a:t>進 捗状況について</a:t>
                      </a:r>
                      <a:r>
                        <a:rPr sz="2000" b="1" u="sng" dirty="0">
                          <a:highlight>
                            <a:srgbClr val="FFFF00"/>
                          </a:highlight>
                          <a:uFill>
                            <a:solidFill>
                              <a:srgbClr val="000000"/>
                            </a:solidFill>
                          </a:uFill>
                          <a:latin typeface="游ゴシック"/>
                          <a:cs typeface="游ゴシック"/>
                        </a:rPr>
                        <a:t>月１回</a:t>
                      </a:r>
                      <a:r>
                        <a:rPr sz="2000" b="1" u="sng" spc="-15" dirty="0">
                          <a:highlight>
                            <a:srgbClr val="FFFF00"/>
                          </a:highlight>
                          <a:uFill>
                            <a:solidFill>
                              <a:srgbClr val="000000"/>
                            </a:solidFill>
                          </a:uFill>
                          <a:latin typeface="游ゴシック"/>
                          <a:cs typeface="游ゴシック"/>
                        </a:rPr>
                        <a:t>以</a:t>
                      </a:r>
                      <a:r>
                        <a:rPr sz="2000" b="1" u="sng" dirty="0">
                          <a:highlight>
                            <a:srgbClr val="FFFF00"/>
                          </a:highlight>
                          <a:uFill>
                            <a:solidFill>
                              <a:srgbClr val="000000"/>
                            </a:solidFill>
                          </a:uFill>
                          <a:latin typeface="游ゴシック"/>
                          <a:cs typeface="游ゴシック"/>
                        </a:rPr>
                        <a:t>上程</a:t>
                      </a:r>
                      <a:r>
                        <a:rPr sz="2000" b="1" u="sng" spc="-15" dirty="0">
                          <a:highlight>
                            <a:srgbClr val="FFFF00"/>
                          </a:highlight>
                          <a:uFill>
                            <a:solidFill>
                              <a:srgbClr val="000000"/>
                            </a:solidFill>
                          </a:uFill>
                          <a:latin typeface="游ゴシック"/>
                          <a:cs typeface="游ゴシック"/>
                        </a:rPr>
                        <a:t>度</a:t>
                      </a:r>
                      <a:r>
                        <a:rPr sz="2000" b="1" u="sng" dirty="0">
                          <a:highlight>
                            <a:srgbClr val="FFFF00"/>
                          </a:highlight>
                          <a:uFill>
                            <a:solidFill>
                              <a:srgbClr val="000000"/>
                            </a:solidFill>
                          </a:uFill>
                          <a:latin typeface="游ゴシック"/>
                          <a:cs typeface="游ゴシック"/>
                        </a:rPr>
                        <a:t>、対</a:t>
                      </a:r>
                      <a:r>
                        <a:rPr sz="2000" b="1" u="sng" spc="-15" dirty="0">
                          <a:highlight>
                            <a:srgbClr val="FFFF00"/>
                          </a:highlight>
                          <a:uFill>
                            <a:solidFill>
                              <a:srgbClr val="000000"/>
                            </a:solidFill>
                          </a:uFill>
                          <a:latin typeface="游ゴシック"/>
                          <a:cs typeface="游ゴシック"/>
                        </a:rPr>
                        <a:t>面</a:t>
                      </a:r>
                      <a:r>
                        <a:rPr sz="2000" b="1" u="sng" dirty="0">
                          <a:highlight>
                            <a:srgbClr val="FFFF00"/>
                          </a:highlight>
                          <a:uFill>
                            <a:solidFill>
                              <a:srgbClr val="000000"/>
                            </a:solidFill>
                          </a:uFill>
                          <a:latin typeface="游ゴシック"/>
                          <a:cs typeface="游ゴシック"/>
                        </a:rPr>
                        <a:t>形式</a:t>
                      </a:r>
                      <a:r>
                        <a:rPr lang="ja-JP" altLang="en-US" sz="2000" b="1" u="sng" dirty="0">
                          <a:highlight>
                            <a:srgbClr val="FFFF00"/>
                          </a:highlight>
                          <a:uFill>
                            <a:solidFill>
                              <a:srgbClr val="000000"/>
                            </a:solidFill>
                          </a:uFill>
                          <a:latin typeface="游ゴシック"/>
                          <a:cs typeface="游ゴシック"/>
                        </a:rPr>
                        <a:t>（オンライン含む）</a:t>
                      </a:r>
                      <a:r>
                        <a:rPr sz="2000" b="1" u="sng" spc="-15" dirty="0" err="1">
                          <a:highlight>
                            <a:srgbClr val="FFFF00"/>
                          </a:highlight>
                          <a:uFill>
                            <a:solidFill>
                              <a:srgbClr val="000000"/>
                            </a:solidFill>
                          </a:uFill>
                          <a:latin typeface="游ゴシック"/>
                          <a:cs typeface="游ゴシック"/>
                        </a:rPr>
                        <a:t>に</a:t>
                      </a:r>
                      <a:r>
                        <a:rPr sz="2000" b="1" u="sng" dirty="0" err="1">
                          <a:highlight>
                            <a:srgbClr val="FFFF00"/>
                          </a:highlight>
                          <a:uFill>
                            <a:solidFill>
                              <a:srgbClr val="000000"/>
                            </a:solidFill>
                          </a:uFill>
                          <a:latin typeface="游ゴシック"/>
                          <a:cs typeface="游ゴシック"/>
                        </a:rPr>
                        <a:t>より</a:t>
                      </a:r>
                      <a:r>
                        <a:rPr sz="2000" b="1" u="sng" spc="-15" dirty="0" err="1">
                          <a:highlight>
                            <a:srgbClr val="FFFF00"/>
                          </a:highlight>
                          <a:uFill>
                            <a:solidFill>
                              <a:srgbClr val="000000"/>
                            </a:solidFill>
                          </a:uFill>
                          <a:latin typeface="游ゴシック"/>
                          <a:cs typeface="游ゴシック"/>
                        </a:rPr>
                        <a:t>協</a:t>
                      </a:r>
                      <a:r>
                        <a:rPr sz="2000" b="1" u="sng" dirty="0" err="1">
                          <a:highlight>
                            <a:srgbClr val="FFFF00"/>
                          </a:highlight>
                          <a:uFill>
                            <a:solidFill>
                              <a:srgbClr val="000000"/>
                            </a:solidFill>
                          </a:uFill>
                          <a:latin typeface="游ゴシック"/>
                          <a:cs typeface="游ゴシック"/>
                        </a:rPr>
                        <a:t>議</a:t>
                      </a:r>
                      <a:r>
                        <a:rPr sz="2000" b="1" u="sng" dirty="0">
                          <a:highlight>
                            <a:srgbClr val="FFFF00"/>
                          </a:highlight>
                          <a:uFill>
                            <a:solidFill>
                              <a:srgbClr val="000000"/>
                            </a:solidFill>
                          </a:uFill>
                          <a:latin typeface="游ゴシック"/>
                          <a:cs typeface="游ゴシック"/>
                        </a:rPr>
                        <a:t> する。</a:t>
                      </a:r>
                      <a:endParaRPr sz="2000" dirty="0">
                        <a:highlight>
                          <a:srgbClr val="FFFF00"/>
                        </a:highlight>
                        <a:latin typeface="游ゴシック"/>
                        <a:cs typeface="游ゴシック"/>
                      </a:endParaRPr>
                    </a:p>
                    <a:p>
                      <a:pPr marL="16510">
                        <a:lnSpc>
                          <a:spcPct val="100000"/>
                        </a:lnSpc>
                      </a:pPr>
                      <a:r>
                        <a:rPr sz="2000" b="1" u="sng" spc="-5" dirty="0">
                          <a:uFill>
                            <a:solidFill>
                              <a:srgbClr val="000000"/>
                            </a:solidFill>
                          </a:uFill>
                          <a:latin typeface="游ゴシック"/>
                          <a:cs typeface="游ゴシック"/>
                        </a:rPr>
                        <a:t>乙は甲へ、過去</a:t>
                      </a:r>
                      <a:r>
                        <a:rPr sz="2000" b="1" u="sng" dirty="0">
                          <a:uFill>
                            <a:solidFill>
                              <a:srgbClr val="000000"/>
                            </a:solidFill>
                          </a:uFill>
                          <a:latin typeface="游ゴシック"/>
                          <a:cs typeface="游ゴシック"/>
                        </a:rPr>
                        <a:t>6か月</a:t>
                      </a:r>
                      <a:r>
                        <a:rPr sz="2000" b="1" u="sng" spc="-10" dirty="0">
                          <a:uFill>
                            <a:solidFill>
                              <a:srgbClr val="000000"/>
                            </a:solidFill>
                          </a:uFill>
                          <a:latin typeface="游ゴシック"/>
                          <a:cs typeface="游ゴシック"/>
                        </a:rPr>
                        <a:t>間</a:t>
                      </a:r>
                      <a:r>
                        <a:rPr sz="2000" b="1" u="sng" spc="-15" dirty="0">
                          <a:uFill>
                            <a:solidFill>
                              <a:srgbClr val="000000"/>
                            </a:solidFill>
                          </a:uFill>
                          <a:latin typeface="游ゴシック"/>
                          <a:cs typeface="游ゴシック"/>
                        </a:rPr>
                        <a:t>に</a:t>
                      </a:r>
                      <a:r>
                        <a:rPr sz="2000" b="1" u="sng" dirty="0">
                          <a:uFill>
                            <a:solidFill>
                              <a:srgbClr val="000000"/>
                            </a:solidFill>
                          </a:uFill>
                          <a:latin typeface="游ゴシック"/>
                          <a:cs typeface="游ゴシック"/>
                        </a:rPr>
                        <a:t>実施</a:t>
                      </a:r>
                      <a:r>
                        <a:rPr sz="2000" b="1" u="sng" spc="-25" dirty="0">
                          <a:uFill>
                            <a:solidFill>
                              <a:srgbClr val="000000"/>
                            </a:solidFill>
                          </a:uFill>
                          <a:latin typeface="游ゴシック"/>
                          <a:cs typeface="游ゴシック"/>
                        </a:rPr>
                        <a:t>し</a:t>
                      </a:r>
                      <a:r>
                        <a:rPr sz="2000" b="1" u="sng" dirty="0">
                          <a:uFill>
                            <a:solidFill>
                              <a:srgbClr val="000000"/>
                            </a:solidFill>
                          </a:uFill>
                          <a:latin typeface="游ゴシック"/>
                          <a:cs typeface="游ゴシック"/>
                        </a:rPr>
                        <a:t>た事</a:t>
                      </a:r>
                      <a:r>
                        <a:rPr sz="2000" b="1" u="sng" spc="-25" dirty="0">
                          <a:uFill>
                            <a:solidFill>
                              <a:srgbClr val="000000"/>
                            </a:solidFill>
                          </a:uFill>
                          <a:latin typeface="游ゴシック"/>
                          <a:cs typeface="游ゴシック"/>
                        </a:rPr>
                        <a:t>業</a:t>
                      </a:r>
                      <a:r>
                        <a:rPr sz="2000" b="1" u="sng" dirty="0">
                          <a:uFill>
                            <a:solidFill>
                              <a:srgbClr val="000000"/>
                            </a:solidFill>
                          </a:uFill>
                          <a:latin typeface="游ゴシック"/>
                          <a:cs typeface="游ゴシック"/>
                        </a:rPr>
                        <a:t>内容</a:t>
                      </a:r>
                      <a:r>
                        <a:rPr sz="2000" b="1" u="sng" spc="-25" dirty="0">
                          <a:uFill>
                            <a:solidFill>
                              <a:srgbClr val="000000"/>
                            </a:solidFill>
                          </a:uFill>
                          <a:latin typeface="游ゴシック"/>
                          <a:cs typeface="游ゴシック"/>
                        </a:rPr>
                        <a:t>等</a:t>
                      </a:r>
                      <a:r>
                        <a:rPr sz="2000" b="1" u="sng" dirty="0">
                          <a:uFill>
                            <a:solidFill>
                              <a:srgbClr val="000000"/>
                            </a:solidFill>
                          </a:uFill>
                          <a:latin typeface="游ゴシック"/>
                          <a:cs typeface="游ゴシック"/>
                        </a:rPr>
                        <a:t>を報告</a:t>
                      </a:r>
                      <a:endParaRPr sz="2000" dirty="0">
                        <a:latin typeface="游ゴシック"/>
                        <a:cs typeface="游ゴシック"/>
                      </a:endParaRPr>
                    </a:p>
                    <a:p>
                      <a:pPr marL="16510">
                        <a:lnSpc>
                          <a:spcPct val="100000"/>
                        </a:lnSpc>
                        <a:spcBef>
                          <a:spcPts val="5"/>
                        </a:spcBef>
                      </a:pPr>
                      <a:r>
                        <a:rPr sz="2000" b="1" u="sng" dirty="0" err="1">
                          <a:uFill>
                            <a:solidFill>
                              <a:srgbClr val="000000"/>
                            </a:solidFill>
                          </a:uFill>
                          <a:latin typeface="游ゴシック"/>
                          <a:cs typeface="游ゴシック"/>
                        </a:rPr>
                        <a:t>する</a:t>
                      </a:r>
                      <a:r>
                        <a:rPr lang="ja-JP" altLang="en-US" sz="2000" b="1" u="sng" dirty="0">
                          <a:uFill>
                            <a:solidFill>
                              <a:srgbClr val="000000"/>
                            </a:solidFill>
                          </a:uFill>
                          <a:latin typeface="游ゴシック"/>
                          <a:cs typeface="游ゴシック"/>
                        </a:rPr>
                        <a:t>。</a:t>
                      </a:r>
                      <a:endParaRPr sz="2000" dirty="0">
                        <a:latin typeface="游ゴシック"/>
                        <a:cs typeface="游ゴシック"/>
                      </a:endParaRPr>
                    </a:p>
                  </a:txBody>
                  <a:tcPr marL="0" marR="0" marT="190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25"/>
                        </a:spcBef>
                      </a:pPr>
                      <a:endParaRPr sz="2400" dirty="0">
                        <a:latin typeface="Times New Roman"/>
                        <a:cs typeface="Times New Roman"/>
                      </a:endParaRPr>
                    </a:p>
                    <a:p>
                      <a:pPr marL="17145">
                        <a:lnSpc>
                          <a:spcPct val="100000"/>
                        </a:lnSpc>
                      </a:pPr>
                      <a:r>
                        <a:rPr sz="1800" b="1" dirty="0">
                          <a:latin typeface="游ゴシック"/>
                          <a:cs typeface="游ゴシック"/>
                        </a:rPr>
                        <a:t>基本方針P.</a:t>
                      </a:r>
                      <a:r>
                        <a:rPr sz="1800" b="1" spc="5" dirty="0">
                          <a:latin typeface="游ゴシック"/>
                          <a:cs typeface="游ゴシック"/>
                        </a:rPr>
                        <a:t>1</a:t>
                      </a:r>
                      <a:r>
                        <a:rPr sz="1800" b="1" dirty="0">
                          <a:latin typeface="游ゴシック"/>
                          <a:cs typeface="游ゴシック"/>
                        </a:rPr>
                        <a:t>6</a:t>
                      </a:r>
                      <a:endParaRPr sz="1800" dirty="0">
                        <a:latin typeface="游ゴシック"/>
                        <a:cs typeface="游ゴシック"/>
                      </a:endParaRPr>
                    </a:p>
                    <a:p>
                      <a:pPr>
                        <a:lnSpc>
                          <a:spcPct val="100000"/>
                        </a:lnSpc>
                        <a:spcBef>
                          <a:spcPts val="30"/>
                        </a:spcBef>
                      </a:pPr>
                      <a:endParaRPr sz="1850" dirty="0">
                        <a:latin typeface="Times New Roman"/>
                        <a:cs typeface="Times New Roman"/>
                      </a:endParaRPr>
                    </a:p>
                    <a:p>
                      <a:pPr marL="17145">
                        <a:lnSpc>
                          <a:spcPct val="100000"/>
                        </a:lnSpc>
                      </a:pPr>
                      <a:r>
                        <a:rPr lang="ja-JP" altLang="en-US" sz="1800" b="1" spc="-5" dirty="0">
                          <a:latin typeface="游ゴシック"/>
                          <a:cs typeface="游ゴシック"/>
                        </a:rPr>
                        <a:t>公募要領</a:t>
                      </a:r>
                      <a:r>
                        <a:rPr lang="en-US" altLang="ja-JP" sz="1800" b="1" dirty="0">
                          <a:latin typeface="游ゴシック"/>
                          <a:cs typeface="游ゴシック"/>
                        </a:rPr>
                        <a:t>14</a:t>
                      </a:r>
                      <a:endParaRPr sz="1800" dirty="0">
                        <a:latin typeface="游ゴシック"/>
                        <a:cs typeface="游ゴシック"/>
                      </a:endParaRPr>
                    </a:p>
                  </a:txBody>
                  <a:tcPr marL="0" marR="0" marT="317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738250">
                <a:tc>
                  <a:txBody>
                    <a:bodyPr/>
                    <a:lstStyle/>
                    <a:p>
                      <a:pPr marL="15875">
                        <a:lnSpc>
                          <a:spcPct val="100000"/>
                        </a:lnSpc>
                        <a:spcBef>
                          <a:spcPts val="1660"/>
                        </a:spcBef>
                      </a:pPr>
                      <a:r>
                        <a:rPr sz="2000" b="1" dirty="0">
                          <a:latin typeface="游ゴシック"/>
                          <a:cs typeface="游ゴシック"/>
                        </a:rPr>
                        <a:t>第4条（第三者への委託）</a:t>
                      </a:r>
                      <a:endParaRPr sz="2000">
                        <a:latin typeface="游ゴシック"/>
                        <a:cs typeface="游ゴシック"/>
                      </a:endParaRPr>
                    </a:p>
                  </a:txBody>
                  <a:tcPr marL="0" marR="0" marT="21082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6510">
                        <a:lnSpc>
                          <a:spcPct val="100000"/>
                        </a:lnSpc>
                        <a:spcBef>
                          <a:spcPts val="459"/>
                        </a:spcBef>
                      </a:pPr>
                      <a:r>
                        <a:rPr sz="2000" b="1" spc="-5" dirty="0">
                          <a:latin typeface="游ゴシック"/>
                          <a:cs typeface="游ゴシック"/>
                        </a:rPr>
                        <a:t>乙は事業の</a:t>
                      </a:r>
                      <a:r>
                        <a:rPr sz="2000" b="1" spc="-5" dirty="0">
                          <a:highlight>
                            <a:srgbClr val="FFFF00"/>
                          </a:highlight>
                          <a:latin typeface="游ゴシック"/>
                          <a:cs typeface="游ゴシック"/>
                        </a:rPr>
                        <a:t>一部を第三</a:t>
                      </a:r>
                      <a:r>
                        <a:rPr sz="2000" b="1" spc="-15" dirty="0">
                          <a:highlight>
                            <a:srgbClr val="FFFF00"/>
                          </a:highlight>
                          <a:latin typeface="游ゴシック"/>
                          <a:cs typeface="游ゴシック"/>
                        </a:rPr>
                        <a:t>者</a:t>
                      </a:r>
                      <a:r>
                        <a:rPr sz="2000" b="1" spc="-5" dirty="0">
                          <a:highlight>
                            <a:srgbClr val="FFFF00"/>
                          </a:highlight>
                          <a:latin typeface="游ゴシック"/>
                          <a:cs typeface="游ゴシック"/>
                        </a:rPr>
                        <a:t>へ委</a:t>
                      </a:r>
                      <a:r>
                        <a:rPr sz="2000" b="1" spc="-15" dirty="0">
                          <a:highlight>
                            <a:srgbClr val="FFFF00"/>
                          </a:highlight>
                          <a:latin typeface="游ゴシック"/>
                          <a:cs typeface="游ゴシック"/>
                        </a:rPr>
                        <a:t>託</a:t>
                      </a:r>
                      <a:r>
                        <a:rPr sz="2000" b="1" spc="-5" dirty="0">
                          <a:highlight>
                            <a:srgbClr val="FFFF00"/>
                          </a:highlight>
                          <a:latin typeface="游ゴシック"/>
                          <a:cs typeface="游ゴシック"/>
                        </a:rPr>
                        <a:t>する</a:t>
                      </a:r>
                      <a:r>
                        <a:rPr sz="2000" b="1" spc="-15" dirty="0">
                          <a:highlight>
                            <a:srgbClr val="FFFF00"/>
                          </a:highlight>
                          <a:latin typeface="游ゴシック"/>
                          <a:cs typeface="游ゴシック"/>
                        </a:rPr>
                        <a:t>場</a:t>
                      </a:r>
                      <a:r>
                        <a:rPr sz="2000" b="1" spc="-5" dirty="0">
                          <a:highlight>
                            <a:srgbClr val="FFFF00"/>
                          </a:highlight>
                          <a:latin typeface="游ゴシック"/>
                          <a:cs typeface="游ゴシック"/>
                        </a:rPr>
                        <a:t>合、</a:t>
                      </a:r>
                      <a:r>
                        <a:rPr sz="2000" b="1" spc="-15" dirty="0">
                          <a:highlight>
                            <a:srgbClr val="FFFF00"/>
                          </a:highlight>
                          <a:latin typeface="游ゴシック"/>
                          <a:cs typeface="游ゴシック"/>
                        </a:rPr>
                        <a:t>事</a:t>
                      </a:r>
                      <a:r>
                        <a:rPr sz="2000" b="1" spc="-5" dirty="0">
                          <a:highlight>
                            <a:srgbClr val="FFFF00"/>
                          </a:highlight>
                          <a:latin typeface="游ゴシック"/>
                          <a:cs typeface="游ゴシック"/>
                        </a:rPr>
                        <a:t>前に</a:t>
                      </a:r>
                      <a:r>
                        <a:rPr sz="2000" b="1" spc="-15" dirty="0">
                          <a:highlight>
                            <a:srgbClr val="FFFF00"/>
                          </a:highlight>
                          <a:latin typeface="游ゴシック"/>
                          <a:cs typeface="游ゴシック"/>
                        </a:rPr>
                        <a:t>甲</a:t>
                      </a:r>
                      <a:r>
                        <a:rPr sz="2000" b="1" dirty="0">
                          <a:highlight>
                            <a:srgbClr val="FFFF00"/>
                          </a:highlight>
                          <a:latin typeface="游ゴシック"/>
                          <a:cs typeface="游ゴシック"/>
                        </a:rPr>
                        <a:t>の</a:t>
                      </a:r>
                      <a:endParaRPr sz="2000" dirty="0">
                        <a:highlight>
                          <a:srgbClr val="FFFF00"/>
                        </a:highlight>
                        <a:latin typeface="游ゴシック"/>
                        <a:cs typeface="游ゴシック"/>
                      </a:endParaRPr>
                    </a:p>
                    <a:p>
                      <a:pPr marL="16510">
                        <a:lnSpc>
                          <a:spcPct val="100000"/>
                        </a:lnSpc>
                        <a:spcBef>
                          <a:spcPts val="5"/>
                        </a:spcBef>
                      </a:pPr>
                      <a:r>
                        <a:rPr sz="2000" b="1" dirty="0">
                          <a:highlight>
                            <a:srgbClr val="FFFF00"/>
                          </a:highlight>
                          <a:latin typeface="游ゴシック"/>
                          <a:cs typeface="游ゴシック"/>
                        </a:rPr>
                        <a:t>承諾を得る。</a:t>
                      </a:r>
                      <a:endParaRPr sz="2000" dirty="0">
                        <a:highlight>
                          <a:srgbClr val="FFFF00"/>
                        </a:highlight>
                        <a:latin typeface="游ゴシック"/>
                        <a:cs typeface="游ゴシック"/>
                      </a:endParaRPr>
                    </a:p>
                  </a:txBody>
                  <a:tcPr marL="0" marR="0" marT="5841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7145">
                        <a:lnSpc>
                          <a:spcPct val="100000"/>
                        </a:lnSpc>
                        <a:spcBef>
                          <a:spcPts val="1790"/>
                        </a:spcBef>
                      </a:pPr>
                      <a:r>
                        <a:rPr sz="1800" dirty="0">
                          <a:latin typeface="游ゴシック"/>
                          <a:cs typeface="游ゴシック"/>
                        </a:rPr>
                        <a:t>－</a:t>
                      </a:r>
                    </a:p>
                  </a:txBody>
                  <a:tcPr marL="0" marR="0" marT="22733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4"/>
                  </a:ext>
                </a:extLst>
              </a:tr>
              <a:tr h="1059345">
                <a:tc>
                  <a:txBody>
                    <a:bodyPr/>
                    <a:lstStyle/>
                    <a:p>
                      <a:pPr>
                        <a:lnSpc>
                          <a:spcPct val="100000"/>
                        </a:lnSpc>
                        <a:spcBef>
                          <a:spcPts val="50"/>
                        </a:spcBef>
                      </a:pPr>
                      <a:endParaRPr sz="2500" dirty="0">
                        <a:latin typeface="Times New Roman"/>
                        <a:cs typeface="Times New Roman"/>
                      </a:endParaRPr>
                    </a:p>
                    <a:p>
                      <a:pPr marL="15875">
                        <a:lnSpc>
                          <a:spcPct val="100000"/>
                        </a:lnSpc>
                        <a:spcBef>
                          <a:spcPts val="5"/>
                        </a:spcBef>
                      </a:pPr>
                      <a:r>
                        <a:rPr sz="2000" b="1" dirty="0">
                          <a:latin typeface="游ゴシック"/>
                          <a:cs typeface="游ゴシック"/>
                        </a:rPr>
                        <a:t>第5条（事業計画等）</a:t>
                      </a:r>
                      <a:endParaRPr sz="2000" dirty="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6510" marR="104775">
                        <a:lnSpc>
                          <a:spcPct val="100000"/>
                        </a:lnSpc>
                        <a:spcBef>
                          <a:spcPts val="530"/>
                        </a:spcBef>
                      </a:pPr>
                      <a:r>
                        <a:rPr lang="ja-JP" altLang="en-US" sz="2000" b="1" dirty="0">
                          <a:latin typeface="游ゴシック"/>
                          <a:cs typeface="游ゴシック"/>
                        </a:rPr>
                        <a:t>甲の指定する期日</a:t>
                      </a:r>
                      <a:r>
                        <a:rPr sz="2000" b="1" dirty="0" err="1">
                          <a:latin typeface="游ゴシック"/>
                          <a:cs typeface="游ゴシック"/>
                        </a:rPr>
                        <a:t>までに精算見込</a:t>
                      </a:r>
                      <a:r>
                        <a:rPr sz="2000" b="1" spc="-15" dirty="0" err="1">
                          <a:latin typeface="游ゴシック"/>
                          <a:cs typeface="游ゴシック"/>
                        </a:rPr>
                        <a:t>み</a:t>
                      </a:r>
                      <a:r>
                        <a:rPr sz="2000" b="1" dirty="0">
                          <a:latin typeface="游ゴシック"/>
                          <a:cs typeface="游ゴシック"/>
                        </a:rPr>
                        <a:t>、</a:t>
                      </a:r>
                      <a:r>
                        <a:rPr lang="ja-JP" altLang="en-US" sz="2000" b="1" dirty="0">
                          <a:latin typeface="游ゴシック"/>
                          <a:cs typeface="游ゴシック"/>
                        </a:rPr>
                        <a:t>翌事業年度の</a:t>
                      </a:r>
                      <a:r>
                        <a:rPr sz="2000" b="1" dirty="0" err="1">
                          <a:latin typeface="游ゴシック"/>
                          <a:cs typeface="游ゴシック"/>
                        </a:rPr>
                        <a:t>資</a:t>
                      </a:r>
                      <a:r>
                        <a:rPr sz="2000" b="1" spc="-15" dirty="0" err="1">
                          <a:latin typeface="游ゴシック"/>
                          <a:cs typeface="游ゴシック"/>
                        </a:rPr>
                        <a:t>金</a:t>
                      </a:r>
                      <a:r>
                        <a:rPr sz="2000" b="1" dirty="0" err="1">
                          <a:latin typeface="游ゴシック"/>
                          <a:cs typeface="游ゴシック"/>
                        </a:rPr>
                        <a:t>計画</a:t>
                      </a:r>
                      <a:r>
                        <a:rPr sz="2000" b="1" spc="-15" dirty="0" err="1">
                          <a:latin typeface="游ゴシック"/>
                          <a:cs typeface="游ゴシック"/>
                        </a:rPr>
                        <a:t>書</a:t>
                      </a:r>
                      <a:r>
                        <a:rPr sz="2000" b="1" dirty="0" err="1">
                          <a:latin typeface="游ゴシック"/>
                          <a:cs typeface="游ゴシック"/>
                        </a:rPr>
                        <a:t>を提</a:t>
                      </a:r>
                      <a:r>
                        <a:rPr sz="2000" b="1" spc="-15" dirty="0" err="1">
                          <a:latin typeface="游ゴシック"/>
                          <a:cs typeface="游ゴシック"/>
                        </a:rPr>
                        <a:t>出</a:t>
                      </a:r>
                      <a:r>
                        <a:rPr sz="2000" b="1" dirty="0" err="1">
                          <a:latin typeface="游ゴシック"/>
                          <a:cs typeface="游ゴシック"/>
                        </a:rPr>
                        <a:t>する</a:t>
                      </a:r>
                      <a:r>
                        <a:rPr sz="2000" b="1" dirty="0">
                          <a:latin typeface="游ゴシック"/>
                          <a:cs typeface="游ゴシック"/>
                        </a:rPr>
                        <a:t>。 </a:t>
                      </a:r>
                      <a:r>
                        <a:rPr sz="2000" b="1" dirty="0">
                          <a:highlight>
                            <a:srgbClr val="FFFF00"/>
                          </a:highlight>
                          <a:latin typeface="游ゴシック"/>
                          <a:cs typeface="游ゴシック"/>
                        </a:rPr>
                        <a:t>甲</a:t>
                      </a:r>
                      <a:r>
                        <a:rPr lang="ja-JP" altLang="en-US" sz="2000" b="1" dirty="0">
                          <a:highlight>
                            <a:srgbClr val="FFFF00"/>
                          </a:highlight>
                          <a:latin typeface="游ゴシック"/>
                          <a:cs typeface="游ゴシック"/>
                        </a:rPr>
                        <a:t>及び</a:t>
                      </a:r>
                      <a:r>
                        <a:rPr lang="en-US" altLang="ja-JP" sz="2000" b="1" dirty="0" err="1">
                          <a:highlight>
                            <a:srgbClr val="FFFF00"/>
                          </a:highlight>
                          <a:latin typeface="游ゴシック"/>
                          <a:cs typeface="游ゴシック"/>
                        </a:rPr>
                        <a:t>JANPIA</a:t>
                      </a:r>
                      <a:r>
                        <a:rPr sz="2000" b="1" dirty="0" err="1">
                          <a:highlight>
                            <a:srgbClr val="FFFF00"/>
                          </a:highlight>
                          <a:latin typeface="游ゴシック"/>
                          <a:cs typeface="游ゴシック"/>
                        </a:rPr>
                        <a:t>の</a:t>
                      </a:r>
                      <a:r>
                        <a:rPr lang="ja-JP" altLang="en-US" sz="2000" b="1" dirty="0">
                          <a:highlight>
                            <a:srgbClr val="FFFF00"/>
                          </a:highlight>
                          <a:latin typeface="游ゴシック"/>
                          <a:cs typeface="游ゴシック"/>
                        </a:rPr>
                        <a:t>事前の確認</a:t>
                      </a:r>
                      <a:r>
                        <a:rPr sz="2000" b="1" dirty="0" err="1">
                          <a:highlight>
                            <a:srgbClr val="FFFF00"/>
                          </a:highlight>
                          <a:latin typeface="游ゴシック"/>
                          <a:cs typeface="游ゴシック"/>
                        </a:rPr>
                        <a:t>を得て事業計</a:t>
                      </a:r>
                      <a:r>
                        <a:rPr sz="2000" b="1" spc="-15" dirty="0" err="1">
                          <a:highlight>
                            <a:srgbClr val="FFFF00"/>
                          </a:highlight>
                          <a:latin typeface="游ゴシック"/>
                          <a:cs typeface="游ゴシック"/>
                        </a:rPr>
                        <a:t>画</a:t>
                      </a:r>
                      <a:r>
                        <a:rPr sz="2000" b="1" dirty="0" err="1">
                          <a:highlight>
                            <a:srgbClr val="FFFF00"/>
                          </a:highlight>
                          <a:latin typeface="游ゴシック"/>
                          <a:cs typeface="游ゴシック"/>
                        </a:rPr>
                        <a:t>、資</a:t>
                      </a:r>
                      <a:r>
                        <a:rPr sz="2000" b="1" spc="-15" dirty="0" err="1">
                          <a:highlight>
                            <a:srgbClr val="FFFF00"/>
                          </a:highlight>
                          <a:latin typeface="游ゴシック"/>
                          <a:cs typeface="游ゴシック"/>
                        </a:rPr>
                        <a:t>金</a:t>
                      </a:r>
                      <a:r>
                        <a:rPr sz="2000" b="1" dirty="0" err="1">
                          <a:highlight>
                            <a:srgbClr val="FFFF00"/>
                          </a:highlight>
                          <a:latin typeface="游ゴシック"/>
                          <a:cs typeface="游ゴシック"/>
                        </a:rPr>
                        <a:t>計画</a:t>
                      </a:r>
                      <a:r>
                        <a:rPr sz="2000" b="1" spc="-15" dirty="0" err="1">
                          <a:highlight>
                            <a:srgbClr val="FFFF00"/>
                          </a:highlight>
                          <a:latin typeface="游ゴシック"/>
                          <a:cs typeface="游ゴシック"/>
                        </a:rPr>
                        <a:t>を</a:t>
                      </a:r>
                      <a:r>
                        <a:rPr sz="2000" b="1" dirty="0" err="1">
                          <a:highlight>
                            <a:srgbClr val="FFFF00"/>
                          </a:highlight>
                          <a:latin typeface="游ゴシック"/>
                          <a:cs typeface="游ゴシック"/>
                        </a:rPr>
                        <a:t>変更</a:t>
                      </a:r>
                      <a:r>
                        <a:rPr sz="2000" b="1" spc="-15" dirty="0" err="1">
                          <a:highlight>
                            <a:srgbClr val="FFFF00"/>
                          </a:highlight>
                          <a:latin typeface="游ゴシック"/>
                          <a:cs typeface="游ゴシック"/>
                        </a:rPr>
                        <a:t>す</a:t>
                      </a:r>
                      <a:r>
                        <a:rPr sz="2000" b="1" dirty="0" err="1">
                          <a:highlight>
                            <a:srgbClr val="FFFF00"/>
                          </a:highlight>
                          <a:latin typeface="游ゴシック"/>
                          <a:cs typeface="游ゴシック"/>
                        </a:rPr>
                        <a:t>るこ</a:t>
                      </a:r>
                      <a:r>
                        <a:rPr sz="2000" b="1" spc="-15" dirty="0" err="1">
                          <a:highlight>
                            <a:srgbClr val="FFFF00"/>
                          </a:highlight>
                          <a:latin typeface="游ゴシック"/>
                          <a:cs typeface="游ゴシック"/>
                        </a:rPr>
                        <a:t>と</a:t>
                      </a:r>
                      <a:r>
                        <a:rPr sz="2000" b="1" dirty="0" err="1">
                          <a:highlight>
                            <a:srgbClr val="FFFF00"/>
                          </a:highlight>
                          <a:latin typeface="游ゴシック"/>
                          <a:cs typeface="游ゴシック"/>
                        </a:rPr>
                        <a:t>ができる</a:t>
                      </a:r>
                      <a:r>
                        <a:rPr sz="2000" b="1" spc="-15" dirty="0">
                          <a:highlight>
                            <a:srgbClr val="FFFF00"/>
                          </a:highlight>
                          <a:latin typeface="游ゴシック"/>
                          <a:cs typeface="游ゴシック"/>
                        </a:rPr>
                        <a:t>。</a:t>
                      </a:r>
                      <a:endParaRPr sz="2000" dirty="0">
                        <a:highlight>
                          <a:srgbClr val="FFFF00"/>
                        </a:highlight>
                        <a:latin typeface="游ゴシック"/>
                        <a:cs typeface="游ゴシック"/>
                      </a:endParaRPr>
                    </a:p>
                  </a:txBody>
                  <a:tcPr marL="0" marR="0" marT="6731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10"/>
                        </a:spcBef>
                      </a:pPr>
                      <a:endParaRPr sz="2650" dirty="0">
                        <a:latin typeface="Times New Roman"/>
                        <a:cs typeface="Times New Roman"/>
                      </a:endParaRPr>
                    </a:p>
                    <a:p>
                      <a:pPr marL="17145">
                        <a:lnSpc>
                          <a:spcPct val="100000"/>
                        </a:lnSpc>
                      </a:pPr>
                      <a:r>
                        <a:rPr lang="ja-JP" altLang="en-US" sz="1800" b="1" dirty="0">
                          <a:latin typeface="游ゴシック"/>
                          <a:cs typeface="游ゴシック"/>
                        </a:rPr>
                        <a:t>公募要領</a:t>
                      </a:r>
                      <a:r>
                        <a:rPr lang="en-US" altLang="ja-JP" sz="1800" b="1" dirty="0">
                          <a:latin typeface="游ゴシック"/>
                          <a:cs typeface="游ゴシック"/>
                        </a:rPr>
                        <a:t>14</a:t>
                      </a:r>
                      <a:endParaRPr sz="1800" dirty="0">
                        <a:latin typeface="游ゴシック"/>
                        <a:cs typeface="游ゴシック"/>
                      </a:endParaRPr>
                    </a:p>
                  </a:txBody>
                  <a:tcPr marL="0" marR="0" marT="12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79603" y="119329"/>
            <a:ext cx="6174105" cy="697230"/>
          </a:xfrm>
          <a:prstGeom prst="rect">
            <a:avLst/>
          </a:prstGeom>
        </p:spPr>
        <p:txBody>
          <a:bodyPr vert="horz" wrap="square" lIns="0" tIns="13335" rIns="0" bIns="0" rtlCol="0">
            <a:spAutoFit/>
          </a:bodyPr>
          <a:lstStyle/>
          <a:p>
            <a:pPr marL="12700">
              <a:lnSpc>
                <a:spcPct val="100000"/>
              </a:lnSpc>
              <a:spcBef>
                <a:spcPts val="105"/>
              </a:spcBef>
              <a:tabLst>
                <a:tab pos="4482465" algn="l"/>
              </a:tabLst>
            </a:pPr>
            <a:r>
              <a:rPr sz="4400" spc="5" dirty="0"/>
              <a:t>４－②．第２章	</a:t>
            </a:r>
            <a:r>
              <a:rPr sz="4400" dirty="0"/>
              <a:t>助成金</a:t>
            </a:r>
          </a:p>
        </p:txBody>
      </p:sp>
      <p:sp>
        <p:nvSpPr>
          <p:cNvPr id="4" name="object 4"/>
          <p:cNvSpPr txBox="1"/>
          <p:nvPr/>
        </p:nvSpPr>
        <p:spPr>
          <a:xfrm>
            <a:off x="11188318" y="6568568"/>
            <a:ext cx="287655" cy="287020"/>
          </a:xfrm>
          <a:prstGeom prst="rect">
            <a:avLst/>
          </a:prstGeom>
        </p:spPr>
        <p:txBody>
          <a:bodyPr vert="horz" wrap="square" lIns="0" tIns="0" rIns="0" bIns="0" rtlCol="0">
            <a:spAutoFit/>
          </a:bodyPr>
          <a:lstStyle/>
          <a:p>
            <a:pPr marL="111125">
              <a:lnSpc>
                <a:spcPts val="2120"/>
              </a:lnSpc>
            </a:pPr>
            <a:fld id="{81D60167-4931-47E6-BA6A-407CBD079E47}" type="slidenum">
              <a:rPr sz="1800" b="1" dirty="0">
                <a:solidFill>
                  <a:srgbClr val="FFFFFF"/>
                </a:solidFill>
                <a:latin typeface="游ゴシック"/>
                <a:cs typeface="游ゴシック"/>
              </a:rPr>
              <a:t>8</a:t>
            </a:fld>
            <a:endParaRPr sz="1800">
              <a:latin typeface="游ゴシック"/>
              <a:cs typeface="游ゴシック"/>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395"/>
              </a:lnSpc>
            </a:pPr>
            <a:r>
              <a:rPr spc="-5" dirty="0"/>
              <a:t>Copy</a:t>
            </a:r>
            <a:r>
              <a:rPr spc="-30" dirty="0"/>
              <a:t> </a:t>
            </a:r>
            <a:r>
              <a:rPr dirty="0"/>
              <a:t>Right</a:t>
            </a:r>
            <a:r>
              <a:rPr spc="-20" dirty="0"/>
              <a:t> </a:t>
            </a:r>
            <a:r>
              <a:rPr spc="-5" dirty="0"/>
              <a:t>©</a:t>
            </a:r>
            <a:r>
              <a:rPr spc="-30" dirty="0"/>
              <a:t> </a:t>
            </a:r>
            <a:r>
              <a:rPr spc="-5" dirty="0"/>
              <a:t>JANPIA</a:t>
            </a:r>
            <a:r>
              <a:rPr spc="-55" dirty="0"/>
              <a:t> </a:t>
            </a:r>
            <a:r>
              <a:rPr dirty="0"/>
              <a:t>2020</a:t>
            </a:r>
          </a:p>
        </p:txBody>
      </p:sp>
      <p:graphicFrame>
        <p:nvGraphicFramePr>
          <p:cNvPr id="3" name="object 3"/>
          <p:cNvGraphicFramePr>
            <a:graphicFrameLocks noGrp="1"/>
          </p:cNvGraphicFramePr>
          <p:nvPr>
            <p:extLst>
              <p:ext uri="{D42A27DB-BD31-4B8C-83A1-F6EECF244321}">
                <p14:modId xmlns:p14="http://schemas.microsoft.com/office/powerpoint/2010/main" val="274124957"/>
              </p:ext>
            </p:extLst>
          </p:nvPr>
        </p:nvGraphicFramePr>
        <p:xfrm>
          <a:off x="228600" y="1143000"/>
          <a:ext cx="11603583" cy="4765522"/>
        </p:xfrm>
        <a:graphic>
          <a:graphicData uri="http://schemas.openxmlformats.org/drawingml/2006/table">
            <a:tbl>
              <a:tblPr firstRow="1" bandRow="1">
                <a:tableStyleId>{2D5ABB26-0587-4C30-8999-92F81FD0307C}</a:tableStyleId>
              </a:tblPr>
              <a:tblGrid>
                <a:gridCol w="2893613">
                  <a:extLst>
                    <a:ext uri="{9D8B030D-6E8A-4147-A177-3AD203B41FA5}">
                      <a16:colId xmlns:a16="http://schemas.microsoft.com/office/drawing/2014/main" val="20000"/>
                    </a:ext>
                  </a:extLst>
                </a:gridCol>
                <a:gridCol w="6261949">
                  <a:extLst>
                    <a:ext uri="{9D8B030D-6E8A-4147-A177-3AD203B41FA5}">
                      <a16:colId xmlns:a16="http://schemas.microsoft.com/office/drawing/2014/main" val="20001"/>
                    </a:ext>
                  </a:extLst>
                </a:gridCol>
                <a:gridCol w="2448021">
                  <a:extLst>
                    <a:ext uri="{9D8B030D-6E8A-4147-A177-3AD203B41FA5}">
                      <a16:colId xmlns:a16="http://schemas.microsoft.com/office/drawing/2014/main" val="20002"/>
                    </a:ext>
                  </a:extLst>
                </a:gridCol>
              </a:tblGrid>
              <a:tr h="453009">
                <a:tc>
                  <a:txBody>
                    <a:bodyPr/>
                    <a:lstStyle/>
                    <a:p>
                      <a:pPr marL="1270" algn="ctr">
                        <a:lnSpc>
                          <a:spcPct val="100000"/>
                        </a:lnSpc>
                        <a:spcBef>
                          <a:spcPts val="645"/>
                        </a:spcBef>
                      </a:pPr>
                      <a:r>
                        <a:rPr sz="1800" b="1" dirty="0">
                          <a:solidFill>
                            <a:srgbClr val="FFFFFF"/>
                          </a:solidFill>
                          <a:latin typeface="游ゴシック"/>
                          <a:cs typeface="游ゴシック"/>
                        </a:rPr>
                        <a:t>条項</a:t>
                      </a:r>
                      <a:endParaRPr sz="1800" dirty="0">
                        <a:latin typeface="游ゴシック"/>
                        <a:cs typeface="游ゴシック"/>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905" algn="ctr">
                        <a:lnSpc>
                          <a:spcPct val="100000"/>
                        </a:lnSpc>
                        <a:spcBef>
                          <a:spcPts val="645"/>
                        </a:spcBef>
                      </a:pPr>
                      <a:r>
                        <a:rPr sz="1800" b="1" dirty="0">
                          <a:solidFill>
                            <a:srgbClr val="FFFFFF"/>
                          </a:solidFill>
                          <a:latin typeface="游ゴシック"/>
                          <a:cs typeface="游ゴシック"/>
                        </a:rPr>
                        <a:t>概要</a:t>
                      </a:r>
                      <a:endParaRPr sz="1800">
                        <a:latin typeface="游ゴシック"/>
                        <a:cs typeface="游ゴシック"/>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645"/>
                        </a:spcBef>
                      </a:pPr>
                      <a:r>
                        <a:rPr sz="1800" b="1" dirty="0">
                          <a:solidFill>
                            <a:srgbClr val="FFFFFF"/>
                          </a:solidFill>
                          <a:latin typeface="游ゴシック"/>
                          <a:cs typeface="游ゴシック"/>
                        </a:rPr>
                        <a:t>参照元</a:t>
                      </a:r>
                      <a:endParaRPr sz="1800">
                        <a:latin typeface="游ゴシック"/>
                        <a:cs typeface="游ゴシック"/>
                      </a:endParaRPr>
                    </a:p>
                  </a:txBody>
                  <a:tcPr marL="0" marR="0" marT="819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extLst>
                  <a:ext uri="{0D108BD9-81ED-4DB2-BD59-A6C34878D82A}">
                    <a16:rowId xmlns:a16="http://schemas.microsoft.com/office/drawing/2014/main" val="10000"/>
                  </a:ext>
                </a:extLst>
              </a:tr>
              <a:tr h="1299591">
                <a:tc>
                  <a:txBody>
                    <a:bodyPr/>
                    <a:lstStyle/>
                    <a:p>
                      <a:pPr>
                        <a:lnSpc>
                          <a:spcPct val="100000"/>
                        </a:lnSpc>
                        <a:spcBef>
                          <a:spcPts val="15"/>
                        </a:spcBef>
                      </a:pPr>
                      <a:endParaRPr sz="3100">
                        <a:latin typeface="Times New Roman"/>
                        <a:cs typeface="Times New Roman"/>
                      </a:endParaRPr>
                    </a:p>
                    <a:p>
                      <a:pPr marL="12065">
                        <a:lnSpc>
                          <a:spcPct val="100000"/>
                        </a:lnSpc>
                      </a:pPr>
                      <a:r>
                        <a:rPr sz="2000" b="1" dirty="0">
                          <a:latin typeface="游ゴシック"/>
                          <a:cs typeface="游ゴシック"/>
                        </a:rPr>
                        <a:t>第6条（助成金）</a:t>
                      </a:r>
                      <a:endParaRPr sz="2000">
                        <a:latin typeface="游ゴシック"/>
                        <a:cs typeface="游ゴシック"/>
                      </a:endParaRPr>
                    </a:p>
                  </a:txBody>
                  <a:tcPr marL="0" marR="0" marT="190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065" marR="100330">
                        <a:lnSpc>
                          <a:spcPts val="2400"/>
                        </a:lnSpc>
                        <a:spcBef>
                          <a:spcPts val="60"/>
                        </a:spcBef>
                      </a:pPr>
                      <a:r>
                        <a:rPr sz="2000" b="1" dirty="0">
                          <a:latin typeface="游ゴシック"/>
                          <a:cs typeface="游ゴシック"/>
                        </a:rPr>
                        <a:t>甲は乙に</a:t>
                      </a:r>
                      <a:r>
                        <a:rPr sz="2000" b="1" dirty="0">
                          <a:highlight>
                            <a:srgbClr val="FFFF00"/>
                          </a:highlight>
                          <a:latin typeface="游ゴシック"/>
                          <a:cs typeface="游ゴシック"/>
                        </a:rPr>
                        <a:t>資金計画書に</a:t>
                      </a:r>
                      <a:r>
                        <a:rPr sz="2000" b="1" spc="-15" dirty="0">
                          <a:highlight>
                            <a:srgbClr val="FFFF00"/>
                          </a:highlight>
                          <a:latin typeface="游ゴシック"/>
                          <a:cs typeface="游ゴシック"/>
                        </a:rPr>
                        <a:t>基</a:t>
                      </a:r>
                      <a:r>
                        <a:rPr sz="2000" b="1" dirty="0">
                          <a:highlight>
                            <a:srgbClr val="FFFF00"/>
                          </a:highlight>
                          <a:latin typeface="游ゴシック"/>
                          <a:cs typeface="游ゴシック"/>
                        </a:rPr>
                        <a:t>づき</a:t>
                      </a:r>
                      <a:r>
                        <a:rPr sz="2000" b="1" spc="-15" dirty="0">
                          <a:highlight>
                            <a:srgbClr val="FFFF00"/>
                          </a:highlight>
                          <a:latin typeface="游ゴシック"/>
                          <a:cs typeface="游ゴシック"/>
                        </a:rPr>
                        <a:t>助</a:t>
                      </a:r>
                      <a:r>
                        <a:rPr sz="2000" b="1" dirty="0">
                          <a:highlight>
                            <a:srgbClr val="FFFF00"/>
                          </a:highlight>
                          <a:latin typeface="游ゴシック"/>
                          <a:cs typeface="游ゴシック"/>
                        </a:rPr>
                        <a:t>成</a:t>
                      </a:r>
                      <a:r>
                        <a:rPr sz="2000" b="1" dirty="0">
                          <a:latin typeface="游ゴシック"/>
                          <a:cs typeface="游ゴシック"/>
                        </a:rPr>
                        <a:t>す</a:t>
                      </a:r>
                      <a:r>
                        <a:rPr sz="2000" b="1" spc="-15" dirty="0">
                          <a:latin typeface="游ゴシック"/>
                          <a:cs typeface="游ゴシック"/>
                        </a:rPr>
                        <a:t>る</a:t>
                      </a:r>
                      <a:r>
                        <a:rPr sz="2000" b="1" dirty="0">
                          <a:latin typeface="游ゴシック"/>
                          <a:cs typeface="游ゴシック"/>
                        </a:rPr>
                        <a:t>。</a:t>
                      </a:r>
                      <a:r>
                        <a:rPr sz="2000" b="1" dirty="0">
                          <a:highlight>
                            <a:srgbClr val="FFFF00"/>
                          </a:highlight>
                          <a:latin typeface="游ゴシック"/>
                          <a:cs typeface="游ゴシック"/>
                        </a:rPr>
                        <a:t>事</a:t>
                      </a:r>
                      <a:r>
                        <a:rPr sz="2000" b="1" spc="-15" dirty="0">
                          <a:highlight>
                            <a:srgbClr val="FFFF00"/>
                          </a:highlight>
                          <a:latin typeface="游ゴシック"/>
                          <a:cs typeface="游ゴシック"/>
                        </a:rPr>
                        <a:t>業</a:t>
                      </a:r>
                      <a:r>
                        <a:rPr sz="2000" b="1" dirty="0">
                          <a:highlight>
                            <a:srgbClr val="FFFF00"/>
                          </a:highlight>
                          <a:latin typeface="游ゴシック"/>
                          <a:cs typeface="游ゴシック"/>
                        </a:rPr>
                        <a:t>年度</a:t>
                      </a:r>
                      <a:r>
                        <a:rPr sz="2000" b="1" spc="-15" dirty="0">
                          <a:highlight>
                            <a:srgbClr val="FFFF00"/>
                          </a:highlight>
                          <a:latin typeface="游ゴシック"/>
                          <a:cs typeface="游ゴシック"/>
                        </a:rPr>
                        <a:t>が</a:t>
                      </a:r>
                      <a:r>
                        <a:rPr sz="2000" b="1" dirty="0">
                          <a:highlight>
                            <a:srgbClr val="FFFF00"/>
                          </a:highlight>
                          <a:latin typeface="游ゴシック"/>
                          <a:cs typeface="游ゴシック"/>
                        </a:rPr>
                        <a:t>終 了するごと</a:t>
                      </a:r>
                      <a:r>
                        <a:rPr sz="2000" b="1" dirty="0">
                          <a:latin typeface="游ゴシック"/>
                          <a:cs typeface="游ゴシック"/>
                        </a:rPr>
                        <a:t>、又は事業</a:t>
                      </a:r>
                      <a:r>
                        <a:rPr sz="2000" b="1" spc="-15" dirty="0">
                          <a:latin typeface="游ゴシック"/>
                          <a:cs typeface="游ゴシック"/>
                        </a:rPr>
                        <a:t>完</a:t>
                      </a:r>
                      <a:r>
                        <a:rPr sz="2000" b="1" dirty="0">
                          <a:latin typeface="游ゴシック"/>
                          <a:cs typeface="游ゴシック"/>
                        </a:rPr>
                        <a:t>了後</a:t>
                      </a:r>
                      <a:r>
                        <a:rPr sz="2000" b="1" spc="-15" dirty="0">
                          <a:latin typeface="游ゴシック"/>
                          <a:cs typeface="游ゴシック"/>
                        </a:rPr>
                        <a:t>に</a:t>
                      </a:r>
                      <a:r>
                        <a:rPr sz="2000" b="1" dirty="0">
                          <a:latin typeface="游ゴシック"/>
                          <a:cs typeface="游ゴシック"/>
                        </a:rPr>
                        <a:t>「積</a:t>
                      </a:r>
                      <a:r>
                        <a:rPr sz="2000" b="1" spc="-15" dirty="0">
                          <a:latin typeface="游ゴシック"/>
                          <a:cs typeface="游ゴシック"/>
                        </a:rPr>
                        <a:t>算</a:t>
                      </a:r>
                      <a:r>
                        <a:rPr sz="2000" b="1" dirty="0">
                          <a:latin typeface="游ゴシック"/>
                          <a:cs typeface="游ゴシック"/>
                        </a:rPr>
                        <a:t>・精</a:t>
                      </a:r>
                      <a:r>
                        <a:rPr sz="2000" b="1" spc="-15" dirty="0">
                          <a:latin typeface="游ゴシック"/>
                          <a:cs typeface="游ゴシック"/>
                        </a:rPr>
                        <a:t>算</a:t>
                      </a:r>
                      <a:r>
                        <a:rPr sz="2000" b="1" dirty="0">
                          <a:latin typeface="游ゴシック"/>
                          <a:cs typeface="游ゴシック"/>
                        </a:rPr>
                        <a:t>の手引</a:t>
                      </a:r>
                      <a:endParaRPr sz="2000" dirty="0">
                        <a:latin typeface="游ゴシック"/>
                        <a:cs typeface="游ゴシック"/>
                      </a:endParaRPr>
                    </a:p>
                    <a:p>
                      <a:pPr marL="12065">
                        <a:lnSpc>
                          <a:spcPts val="2320"/>
                        </a:lnSpc>
                      </a:pPr>
                      <a:r>
                        <a:rPr sz="2000" b="1" dirty="0">
                          <a:latin typeface="游ゴシック"/>
                          <a:cs typeface="游ゴシック"/>
                        </a:rPr>
                        <a:t>き」に従い</a:t>
                      </a:r>
                      <a:r>
                        <a:rPr sz="2000" b="1" dirty="0">
                          <a:highlight>
                            <a:srgbClr val="FFFF00"/>
                          </a:highlight>
                          <a:latin typeface="游ゴシック"/>
                          <a:cs typeface="游ゴシック"/>
                        </a:rPr>
                        <a:t>精算手続き</a:t>
                      </a:r>
                      <a:r>
                        <a:rPr sz="2000" b="1" spc="-15" dirty="0">
                          <a:highlight>
                            <a:srgbClr val="FFFF00"/>
                          </a:highlight>
                          <a:latin typeface="游ゴシック"/>
                          <a:cs typeface="游ゴシック"/>
                        </a:rPr>
                        <a:t>を</a:t>
                      </a:r>
                      <a:r>
                        <a:rPr sz="2000" b="1" dirty="0">
                          <a:highlight>
                            <a:srgbClr val="FFFF00"/>
                          </a:highlight>
                          <a:latin typeface="游ゴシック"/>
                          <a:cs typeface="游ゴシック"/>
                        </a:rPr>
                        <a:t>行う</a:t>
                      </a:r>
                      <a:r>
                        <a:rPr sz="2000" b="1" spc="-10" dirty="0">
                          <a:latin typeface="游ゴシック"/>
                          <a:cs typeface="游ゴシック"/>
                        </a:rPr>
                        <a:t>。</a:t>
                      </a:r>
                      <a:r>
                        <a:rPr sz="2000" b="1" dirty="0">
                          <a:latin typeface="游ゴシック"/>
                          <a:cs typeface="游ゴシック"/>
                        </a:rPr>
                        <a:t>2020</a:t>
                      </a:r>
                      <a:r>
                        <a:rPr sz="2000" b="1" spc="-15" dirty="0">
                          <a:latin typeface="游ゴシック"/>
                          <a:cs typeface="游ゴシック"/>
                        </a:rPr>
                        <a:t>年</a:t>
                      </a:r>
                      <a:r>
                        <a:rPr sz="2000" b="1" dirty="0">
                          <a:latin typeface="游ゴシック"/>
                          <a:cs typeface="游ゴシック"/>
                        </a:rPr>
                        <a:t>度の</a:t>
                      </a:r>
                      <a:r>
                        <a:rPr sz="2000" b="1" spc="-15" dirty="0">
                          <a:latin typeface="游ゴシック"/>
                          <a:cs typeface="游ゴシック"/>
                        </a:rPr>
                        <a:t>精</a:t>
                      </a:r>
                      <a:r>
                        <a:rPr sz="2000" b="1" dirty="0">
                          <a:latin typeface="游ゴシック"/>
                          <a:cs typeface="游ゴシック"/>
                        </a:rPr>
                        <a:t>算手</a:t>
                      </a:r>
                      <a:r>
                        <a:rPr sz="2000" b="1" spc="-15" dirty="0">
                          <a:latin typeface="游ゴシック"/>
                          <a:cs typeface="游ゴシック"/>
                        </a:rPr>
                        <a:t>続</a:t>
                      </a:r>
                      <a:r>
                        <a:rPr sz="2000" b="1" dirty="0">
                          <a:latin typeface="游ゴシック"/>
                          <a:cs typeface="游ゴシック"/>
                        </a:rPr>
                        <a:t>き</a:t>
                      </a:r>
                      <a:endParaRPr sz="2000" dirty="0">
                        <a:latin typeface="游ゴシック"/>
                        <a:cs typeface="游ゴシック"/>
                      </a:endParaRPr>
                    </a:p>
                    <a:p>
                      <a:pPr marL="12065">
                        <a:lnSpc>
                          <a:spcPct val="100000"/>
                        </a:lnSpc>
                      </a:pPr>
                      <a:r>
                        <a:rPr sz="2000" b="1" dirty="0">
                          <a:latin typeface="游ゴシック"/>
                          <a:cs typeface="游ゴシック"/>
                        </a:rPr>
                        <a:t>は2021年度と併せて行</a:t>
                      </a:r>
                      <a:r>
                        <a:rPr sz="2000" b="1" spc="-10" dirty="0">
                          <a:latin typeface="游ゴシック"/>
                          <a:cs typeface="游ゴシック"/>
                        </a:rPr>
                        <a:t>う</a:t>
                      </a:r>
                      <a:r>
                        <a:rPr sz="2000" b="1" spc="5" dirty="0">
                          <a:latin typeface="游ゴシック"/>
                          <a:cs typeface="游ゴシック"/>
                        </a:rPr>
                        <a:t>。</a:t>
                      </a:r>
                      <a:endParaRPr sz="2000" dirty="0">
                        <a:latin typeface="游ゴシック"/>
                        <a:cs typeface="游ゴシック"/>
                      </a:endParaRPr>
                    </a:p>
                  </a:txBody>
                  <a:tcPr marL="0" marR="0" marT="762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2000" dirty="0">
                        <a:latin typeface="Times New Roman"/>
                        <a:cs typeface="Times New Roman"/>
                      </a:endParaRPr>
                    </a:p>
                    <a:p>
                      <a:pPr marL="12700">
                        <a:lnSpc>
                          <a:spcPct val="100000"/>
                        </a:lnSpc>
                        <a:spcBef>
                          <a:spcPts val="1410"/>
                        </a:spcBef>
                      </a:pPr>
                      <a:r>
                        <a:rPr sz="1800" b="1" dirty="0">
                          <a:latin typeface="游ゴシック"/>
                          <a:cs typeface="游ゴシック"/>
                        </a:rPr>
                        <a:t>公募要領</a:t>
                      </a:r>
                      <a:r>
                        <a:rPr lang="en-US" sz="1800" b="1" dirty="0">
                          <a:latin typeface="游ゴシック"/>
                          <a:cs typeface="游ゴシック"/>
                        </a:rPr>
                        <a:t>7</a:t>
                      </a:r>
                      <a:r>
                        <a:rPr lang="ja-JP" altLang="en-US" sz="1800" b="1" dirty="0">
                          <a:latin typeface="游ゴシック"/>
                          <a:cs typeface="游ゴシック"/>
                        </a:rPr>
                        <a:t>、</a:t>
                      </a:r>
                      <a:r>
                        <a:rPr lang="en-US" altLang="ja-JP" sz="1800" b="1" dirty="0">
                          <a:latin typeface="游ゴシック"/>
                          <a:cs typeface="游ゴシック"/>
                        </a:rPr>
                        <a:t>10</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1"/>
                  </a:ext>
                </a:extLst>
              </a:tr>
              <a:tr h="1194943">
                <a:tc>
                  <a:txBody>
                    <a:bodyPr/>
                    <a:lstStyle/>
                    <a:p>
                      <a:pPr>
                        <a:lnSpc>
                          <a:spcPct val="100000"/>
                        </a:lnSpc>
                        <a:spcBef>
                          <a:spcPts val="50"/>
                        </a:spcBef>
                      </a:pPr>
                      <a:endParaRPr sz="2950">
                        <a:latin typeface="Times New Roman"/>
                        <a:cs typeface="Times New Roman"/>
                      </a:endParaRPr>
                    </a:p>
                    <a:p>
                      <a:pPr marL="12065">
                        <a:lnSpc>
                          <a:spcPct val="100000"/>
                        </a:lnSpc>
                      </a:pPr>
                      <a:r>
                        <a:rPr sz="2000" b="1" dirty="0">
                          <a:latin typeface="游ゴシック"/>
                          <a:cs typeface="游ゴシック"/>
                        </a:rPr>
                        <a:t>第7条（助成の対象）</a:t>
                      </a:r>
                      <a:endParaRPr sz="200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065" marR="19685">
                        <a:lnSpc>
                          <a:spcPct val="100000"/>
                        </a:lnSpc>
                        <a:spcBef>
                          <a:spcPts val="1410"/>
                        </a:spcBef>
                      </a:pPr>
                      <a:r>
                        <a:rPr sz="1800" b="1" dirty="0" err="1">
                          <a:latin typeface="游ゴシック"/>
                          <a:cs typeface="游ゴシック"/>
                        </a:rPr>
                        <a:t>乙は実行団体への</a:t>
                      </a:r>
                      <a:r>
                        <a:rPr lang="ja-JP" altLang="en-US" sz="1800" b="1" dirty="0">
                          <a:latin typeface="游ゴシック"/>
                          <a:cs typeface="游ゴシック"/>
                        </a:rPr>
                        <a:t>①直接事業費</a:t>
                      </a:r>
                      <a:r>
                        <a:rPr sz="1800" b="1" dirty="0">
                          <a:latin typeface="游ゴシック"/>
                          <a:cs typeface="游ゴシック"/>
                        </a:rPr>
                        <a:t>、</a:t>
                      </a:r>
                      <a:r>
                        <a:rPr lang="ja-JP" altLang="en-US" sz="1800" b="1" dirty="0">
                          <a:latin typeface="游ゴシック"/>
                          <a:cs typeface="游ゴシック"/>
                        </a:rPr>
                        <a:t>②</a:t>
                      </a:r>
                      <a:r>
                        <a:rPr sz="1800" b="1" dirty="0" err="1">
                          <a:latin typeface="游ゴシック"/>
                          <a:cs typeface="游ゴシック"/>
                        </a:rPr>
                        <a:t>管理的経費</a:t>
                      </a:r>
                      <a:r>
                        <a:rPr sz="1800" b="1" spc="5" dirty="0">
                          <a:latin typeface="游ゴシック"/>
                          <a:cs typeface="游ゴシック"/>
                        </a:rPr>
                        <a:t>、</a:t>
                      </a:r>
                      <a:r>
                        <a:rPr lang="ja-JP" altLang="en-US" sz="1800" b="1" spc="5" dirty="0">
                          <a:latin typeface="游ゴシック"/>
                          <a:cs typeface="游ゴシック"/>
                        </a:rPr>
                        <a:t>③</a:t>
                      </a:r>
                      <a:r>
                        <a:rPr sz="1800" b="1" dirty="0" err="1">
                          <a:latin typeface="游ゴシック"/>
                          <a:cs typeface="游ゴシック"/>
                        </a:rPr>
                        <a:t>評価関連経費に助成金を充当できる</a:t>
                      </a:r>
                      <a:r>
                        <a:rPr sz="1800" b="1" dirty="0">
                          <a:latin typeface="游ゴシック"/>
                          <a:cs typeface="游ゴシック"/>
                        </a:rPr>
                        <a:t>。</a:t>
                      </a:r>
                      <a:r>
                        <a:rPr lang="ja-JP" altLang="en-US" sz="1800" b="1" dirty="0">
                          <a:highlight>
                            <a:srgbClr val="FFFF00"/>
                          </a:highlight>
                          <a:latin typeface="游ゴシック"/>
                          <a:cs typeface="游ゴシック"/>
                        </a:rPr>
                        <a:t>①～③に人件費が含まれる場合は、</a:t>
                      </a:r>
                      <a:r>
                        <a:rPr sz="1800" b="1" u="sng" dirty="0" err="1">
                          <a:highlight>
                            <a:srgbClr val="FFFF00"/>
                          </a:highlight>
                          <a:uFill>
                            <a:solidFill>
                              <a:srgbClr val="000000"/>
                            </a:solidFill>
                          </a:uFill>
                          <a:latin typeface="游ゴシック"/>
                          <a:cs typeface="游ゴシック"/>
                        </a:rPr>
                        <a:t>人件費水準等を乙のw</a:t>
                      </a:r>
                      <a:r>
                        <a:rPr sz="1800" b="1" u="sng" spc="-10" dirty="0" err="1">
                          <a:highlight>
                            <a:srgbClr val="FFFF00"/>
                          </a:highlight>
                          <a:uFill>
                            <a:solidFill>
                              <a:srgbClr val="000000"/>
                            </a:solidFill>
                          </a:uFill>
                          <a:latin typeface="游ゴシック"/>
                          <a:cs typeface="游ゴシック"/>
                        </a:rPr>
                        <a:t>e</a:t>
                      </a:r>
                      <a:r>
                        <a:rPr sz="1800" b="1" u="sng" dirty="0" err="1">
                          <a:highlight>
                            <a:srgbClr val="FFFF00"/>
                          </a:highlight>
                          <a:uFill>
                            <a:solidFill>
                              <a:srgbClr val="000000"/>
                            </a:solidFill>
                          </a:uFill>
                          <a:latin typeface="游ゴシック"/>
                          <a:cs typeface="游ゴシック"/>
                        </a:rPr>
                        <a:t>bサイ</a:t>
                      </a:r>
                      <a:r>
                        <a:rPr sz="1800" b="1" u="sng" spc="-1820" dirty="0" err="1">
                          <a:highlight>
                            <a:srgbClr val="FFFF00"/>
                          </a:highlight>
                          <a:uFill>
                            <a:solidFill>
                              <a:srgbClr val="000000"/>
                            </a:solidFill>
                          </a:uFill>
                          <a:latin typeface="游ゴシック"/>
                          <a:cs typeface="游ゴシック"/>
                        </a:rPr>
                        <a:t>ト</a:t>
                      </a:r>
                      <a:r>
                        <a:rPr sz="1800" b="1" u="sng" spc="-1820" dirty="0">
                          <a:highlight>
                            <a:srgbClr val="FFFF00"/>
                          </a:highlight>
                          <a:uFill>
                            <a:solidFill>
                              <a:srgbClr val="000000"/>
                            </a:solidFill>
                          </a:uFill>
                          <a:latin typeface="游ゴシック"/>
                          <a:cs typeface="游ゴシック"/>
                        </a:rPr>
                        <a:t> </a:t>
                      </a:r>
                      <a:r>
                        <a:rPr sz="1800" b="1" u="sng" dirty="0">
                          <a:highlight>
                            <a:srgbClr val="FFFF00"/>
                          </a:highlight>
                          <a:uFill>
                            <a:solidFill>
                              <a:srgbClr val="000000"/>
                            </a:solidFill>
                          </a:uFill>
                          <a:latin typeface="游ゴシック"/>
                          <a:cs typeface="游ゴシック"/>
                        </a:rPr>
                        <a:t>で公開</a:t>
                      </a:r>
                      <a:r>
                        <a:rPr sz="1800" b="1" dirty="0">
                          <a:highlight>
                            <a:srgbClr val="FFFF00"/>
                          </a:highlight>
                          <a:latin typeface="游ゴシック"/>
                          <a:cs typeface="游ゴシック"/>
                        </a:rPr>
                        <a:t>する。</a:t>
                      </a:r>
                      <a:endParaRPr sz="1800" dirty="0">
                        <a:highlight>
                          <a:srgbClr val="FFFF00"/>
                        </a:highlight>
                        <a:latin typeface="游ゴシック"/>
                        <a:cs typeface="游ゴシック"/>
                      </a:endParaRPr>
                    </a:p>
                  </a:txBody>
                  <a:tcPr marL="0" marR="0" marT="1790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700" marR="286385">
                        <a:lnSpc>
                          <a:spcPct val="100000"/>
                        </a:lnSpc>
                        <a:spcBef>
                          <a:spcPts val="1410"/>
                        </a:spcBef>
                      </a:pPr>
                      <a:r>
                        <a:rPr sz="1800" b="1" dirty="0">
                          <a:latin typeface="游ゴシック"/>
                          <a:cs typeface="游ゴシック"/>
                        </a:rPr>
                        <a:t>2020年度事業計画書  P.3</a:t>
                      </a:r>
                      <a:endParaRPr sz="1800" dirty="0">
                        <a:latin typeface="游ゴシック"/>
                        <a:cs typeface="游ゴシック"/>
                      </a:endParaRPr>
                    </a:p>
                    <a:p>
                      <a:pPr marL="12700">
                        <a:lnSpc>
                          <a:spcPct val="100000"/>
                        </a:lnSpc>
                      </a:pPr>
                      <a:r>
                        <a:rPr sz="1800" b="1" dirty="0">
                          <a:latin typeface="游ゴシック"/>
                          <a:cs typeface="游ゴシック"/>
                        </a:rPr>
                        <a:t>公募要領</a:t>
                      </a:r>
                      <a:r>
                        <a:rPr lang="en-US" sz="1800" b="1" dirty="0">
                          <a:latin typeface="游ゴシック"/>
                          <a:cs typeface="游ゴシック"/>
                        </a:rPr>
                        <a:t>7</a:t>
                      </a:r>
                      <a:r>
                        <a:rPr lang="ja-JP" altLang="en-US" sz="1800" b="1" dirty="0">
                          <a:latin typeface="游ゴシック"/>
                          <a:cs typeface="游ゴシック"/>
                        </a:rPr>
                        <a:t>、</a:t>
                      </a:r>
                      <a:r>
                        <a:rPr lang="en-US" altLang="ja-JP" sz="1800" b="1" dirty="0">
                          <a:latin typeface="游ゴシック"/>
                          <a:cs typeface="游ゴシック"/>
                        </a:rPr>
                        <a:t>10</a:t>
                      </a:r>
                    </a:p>
                  </a:txBody>
                  <a:tcPr marL="0" marR="0" marT="1790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extLst>
                  <a:ext uri="{0D108BD9-81ED-4DB2-BD59-A6C34878D82A}">
                    <a16:rowId xmlns:a16="http://schemas.microsoft.com/office/drawing/2014/main" val="10002"/>
                  </a:ext>
                </a:extLst>
              </a:tr>
              <a:tr h="930910">
                <a:tc>
                  <a:txBody>
                    <a:bodyPr/>
                    <a:lstStyle/>
                    <a:p>
                      <a:pPr marL="12065">
                        <a:lnSpc>
                          <a:spcPct val="100000"/>
                        </a:lnSpc>
                        <a:spcBef>
                          <a:spcPts val="1185"/>
                        </a:spcBef>
                      </a:pPr>
                      <a:r>
                        <a:rPr sz="2000" b="1" dirty="0">
                          <a:latin typeface="游ゴシック"/>
                          <a:cs typeface="游ゴシック"/>
                        </a:rPr>
                        <a:t>第8条（管理的経費）</a:t>
                      </a:r>
                      <a:endParaRPr sz="2000" dirty="0">
                        <a:latin typeface="游ゴシック"/>
                        <a:cs typeface="游ゴシック"/>
                      </a:endParaRPr>
                    </a:p>
                  </a:txBody>
                  <a:tcPr marL="0" marR="0" marT="150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065">
                        <a:lnSpc>
                          <a:spcPts val="2385"/>
                        </a:lnSpc>
                      </a:pPr>
                      <a:r>
                        <a:rPr sz="1800" b="1" dirty="0" err="1">
                          <a:latin typeface="游ゴシック"/>
                          <a:cs typeface="游ゴシック"/>
                        </a:rPr>
                        <a:t>一般的経費で特定する</a:t>
                      </a:r>
                      <a:r>
                        <a:rPr sz="1800" b="1" spc="-15" dirty="0" err="1">
                          <a:latin typeface="游ゴシック"/>
                          <a:cs typeface="游ゴシック"/>
                        </a:rPr>
                        <a:t>こ</a:t>
                      </a:r>
                      <a:r>
                        <a:rPr sz="1800" b="1" dirty="0" err="1">
                          <a:latin typeface="游ゴシック"/>
                          <a:cs typeface="游ゴシック"/>
                        </a:rPr>
                        <a:t>とが</a:t>
                      </a:r>
                      <a:r>
                        <a:rPr sz="1800" b="1" spc="-15" dirty="0" err="1">
                          <a:latin typeface="游ゴシック"/>
                          <a:cs typeface="游ゴシック"/>
                        </a:rPr>
                        <a:t>困</a:t>
                      </a:r>
                      <a:r>
                        <a:rPr sz="1800" b="1" dirty="0" err="1">
                          <a:latin typeface="游ゴシック"/>
                          <a:cs typeface="游ゴシック"/>
                        </a:rPr>
                        <a:t>難な</a:t>
                      </a:r>
                      <a:r>
                        <a:rPr sz="1800" b="1" spc="-15" dirty="0" err="1">
                          <a:latin typeface="游ゴシック"/>
                          <a:cs typeface="游ゴシック"/>
                        </a:rPr>
                        <a:t>も</a:t>
                      </a:r>
                      <a:r>
                        <a:rPr sz="1800" b="1" dirty="0" err="1">
                          <a:latin typeface="游ゴシック"/>
                          <a:cs typeface="游ゴシック"/>
                        </a:rPr>
                        <a:t>の等</a:t>
                      </a:r>
                      <a:r>
                        <a:rPr sz="1800" b="1" spc="-15" dirty="0" err="1">
                          <a:latin typeface="游ゴシック"/>
                          <a:cs typeface="游ゴシック"/>
                        </a:rPr>
                        <a:t>を</a:t>
                      </a:r>
                      <a:r>
                        <a:rPr sz="1800" b="1" dirty="0" err="1">
                          <a:latin typeface="游ゴシック"/>
                          <a:cs typeface="游ゴシック"/>
                        </a:rPr>
                        <a:t>管理</a:t>
                      </a:r>
                      <a:r>
                        <a:rPr sz="1800" b="1" spc="-15" dirty="0" err="1">
                          <a:latin typeface="游ゴシック"/>
                          <a:cs typeface="游ゴシック"/>
                        </a:rPr>
                        <a:t>的</a:t>
                      </a:r>
                      <a:r>
                        <a:rPr sz="1800" b="1" dirty="0" err="1">
                          <a:latin typeface="游ゴシック"/>
                          <a:cs typeface="游ゴシック"/>
                        </a:rPr>
                        <a:t>経</a:t>
                      </a:r>
                      <a:r>
                        <a:rPr sz="1800" b="1" spc="-5" dirty="0" err="1">
                          <a:latin typeface="游ゴシック"/>
                          <a:cs typeface="游ゴシック"/>
                        </a:rPr>
                        <a:t>費として助成金を充当</a:t>
                      </a:r>
                      <a:r>
                        <a:rPr sz="1800" b="1" spc="-15" dirty="0" err="1">
                          <a:latin typeface="游ゴシック"/>
                          <a:cs typeface="游ゴシック"/>
                        </a:rPr>
                        <a:t>で</a:t>
                      </a:r>
                      <a:r>
                        <a:rPr sz="1800" b="1" spc="-5" dirty="0" err="1">
                          <a:latin typeface="游ゴシック"/>
                          <a:cs typeface="游ゴシック"/>
                        </a:rPr>
                        <a:t>きる</a:t>
                      </a:r>
                      <a:r>
                        <a:rPr sz="1800" b="1" spc="-5" dirty="0">
                          <a:latin typeface="游ゴシック"/>
                          <a:cs typeface="游ゴシック"/>
                        </a:rPr>
                        <a:t>。</a:t>
                      </a:r>
                      <a:r>
                        <a:rPr lang="ja-JP" altLang="en-US" sz="1800" b="1" spc="-5" dirty="0">
                          <a:latin typeface="游ゴシック"/>
                          <a:cs typeface="游ゴシック"/>
                        </a:rPr>
                        <a:t>ただし、</a:t>
                      </a:r>
                      <a:r>
                        <a:rPr lang="ja-JP" altLang="en-US" sz="1800" b="1" spc="-5" dirty="0">
                          <a:highlight>
                            <a:srgbClr val="FFFF00"/>
                          </a:highlight>
                          <a:latin typeface="游ゴシック"/>
                          <a:cs typeface="游ゴシック"/>
                        </a:rPr>
                        <a:t>資金計画書に記載されたもの</a:t>
                      </a:r>
                      <a:r>
                        <a:rPr lang="ja-JP" altLang="en-US" sz="1800" b="1" spc="-5" dirty="0">
                          <a:latin typeface="游ゴシック"/>
                          <a:cs typeface="游ゴシック"/>
                        </a:rPr>
                        <a:t>に限る。</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700">
                        <a:lnSpc>
                          <a:spcPct val="100000"/>
                        </a:lnSpc>
                        <a:spcBef>
                          <a:spcPts val="1310"/>
                        </a:spcBef>
                      </a:pPr>
                      <a:r>
                        <a:rPr sz="1800" b="1" dirty="0">
                          <a:latin typeface="游ゴシック"/>
                          <a:cs typeface="游ゴシック"/>
                        </a:rPr>
                        <a:t>公募要領</a:t>
                      </a:r>
                      <a:r>
                        <a:rPr lang="en-US" sz="1800" b="1" dirty="0">
                          <a:latin typeface="游ゴシック"/>
                          <a:cs typeface="游ゴシック"/>
                        </a:rPr>
                        <a:t>10</a:t>
                      </a:r>
                      <a:endParaRPr sz="1800" dirty="0">
                        <a:latin typeface="游ゴシック"/>
                        <a:cs typeface="游ゴシック"/>
                      </a:endParaRPr>
                    </a:p>
                  </a:txBody>
                  <a:tcPr marL="0" marR="0" marT="1663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extLst>
                  <a:ext uri="{0D108BD9-81ED-4DB2-BD59-A6C34878D82A}">
                    <a16:rowId xmlns:a16="http://schemas.microsoft.com/office/drawing/2014/main" val="10003"/>
                  </a:ext>
                </a:extLst>
              </a:tr>
              <a:tr h="887069">
                <a:tc>
                  <a:txBody>
                    <a:bodyPr/>
                    <a:lstStyle/>
                    <a:p>
                      <a:pPr>
                        <a:lnSpc>
                          <a:spcPct val="100000"/>
                        </a:lnSpc>
                        <a:spcBef>
                          <a:spcPts val="50"/>
                        </a:spcBef>
                      </a:pPr>
                      <a:endParaRPr sz="1900" dirty="0">
                        <a:latin typeface="Times New Roman"/>
                        <a:cs typeface="Times New Roman"/>
                      </a:endParaRPr>
                    </a:p>
                    <a:p>
                      <a:pPr marL="12065">
                        <a:lnSpc>
                          <a:spcPct val="100000"/>
                        </a:lnSpc>
                      </a:pPr>
                      <a:r>
                        <a:rPr sz="2000" b="1" dirty="0">
                          <a:latin typeface="游ゴシック"/>
                          <a:cs typeface="游ゴシック"/>
                        </a:rPr>
                        <a:t>第</a:t>
                      </a:r>
                      <a:r>
                        <a:rPr lang="en-US" sz="2000" b="1" dirty="0">
                          <a:latin typeface="游ゴシック"/>
                          <a:cs typeface="游ゴシック"/>
                        </a:rPr>
                        <a:t>9</a:t>
                      </a:r>
                      <a:r>
                        <a:rPr sz="2000" b="1" dirty="0">
                          <a:latin typeface="游ゴシック"/>
                          <a:cs typeface="游ゴシック"/>
                        </a:rPr>
                        <a:t>条（評価関連経費）</a:t>
                      </a:r>
                      <a:endParaRPr sz="2000" dirty="0">
                        <a:latin typeface="游ゴシック"/>
                        <a:cs typeface="游ゴシック"/>
                      </a:endParaRPr>
                    </a:p>
                  </a:txBody>
                  <a:tcPr marL="0" marR="0" marT="6350" marB="0">
                    <a:lnL w="12700">
                      <a:solidFill>
                        <a:srgbClr val="FFFFFF"/>
                      </a:solidFill>
                      <a:prstDash val="soli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accent1">
                        <a:lumMod val="20000"/>
                        <a:lumOff val="80000"/>
                      </a:schemeClr>
                    </a:solidFill>
                  </a:tcPr>
                </a:tc>
                <a:tc>
                  <a:txBody>
                    <a:bodyPr/>
                    <a:lstStyle/>
                    <a:p>
                      <a:pPr marL="12065" marR="28575">
                        <a:lnSpc>
                          <a:spcPct val="100000"/>
                        </a:lnSpc>
                        <a:spcBef>
                          <a:spcPts val="1285"/>
                        </a:spcBef>
                      </a:pPr>
                      <a:r>
                        <a:rPr sz="1800" b="1" dirty="0">
                          <a:highlight>
                            <a:srgbClr val="FFFF00"/>
                          </a:highlight>
                          <a:latin typeface="游ゴシック"/>
                          <a:cs typeface="游ゴシック"/>
                        </a:rPr>
                        <a:t>資金計画書に定める評価関連経費を上限</a:t>
                      </a:r>
                      <a:r>
                        <a:rPr sz="1800" b="1" dirty="0">
                          <a:latin typeface="游ゴシック"/>
                          <a:cs typeface="游ゴシック"/>
                        </a:rPr>
                        <a:t>に、評価関連経費を 本助成金の充当の対象とする</a:t>
                      </a:r>
                      <a:endParaRPr sz="1800" dirty="0">
                        <a:latin typeface="游ゴシック"/>
                        <a:cs typeface="游ゴシック"/>
                      </a:endParaRPr>
                    </a:p>
                  </a:txBody>
                  <a:tcPr marL="0" marR="0" marT="163195"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a:solidFill>
                        <a:srgbClr val="FFFFFF"/>
                      </a:solidFill>
                      <a:prstDash val="solid"/>
                    </a:lnB>
                    <a:solidFill>
                      <a:schemeClr val="accent1">
                        <a:lumMod val="20000"/>
                        <a:lumOff val="80000"/>
                      </a:schemeClr>
                    </a:solidFill>
                  </a:tcPr>
                </a:tc>
                <a:tc>
                  <a:txBody>
                    <a:bodyPr/>
                    <a:lstStyle/>
                    <a:p>
                      <a:pPr>
                        <a:lnSpc>
                          <a:spcPct val="100000"/>
                        </a:lnSpc>
                        <a:spcBef>
                          <a:spcPts val="5"/>
                        </a:spcBef>
                      </a:pPr>
                      <a:endParaRPr sz="2050" dirty="0">
                        <a:latin typeface="Times New Roman"/>
                        <a:cs typeface="Times New Roman"/>
                      </a:endParaRPr>
                    </a:p>
                    <a:p>
                      <a:pPr marL="12700">
                        <a:lnSpc>
                          <a:spcPct val="100000"/>
                        </a:lnSpc>
                      </a:pPr>
                      <a:r>
                        <a:rPr sz="1800" b="1" dirty="0">
                          <a:latin typeface="游ゴシック"/>
                          <a:cs typeface="游ゴシック"/>
                        </a:rPr>
                        <a:t>公募要領</a:t>
                      </a:r>
                      <a:r>
                        <a:rPr lang="en-US" sz="1800" b="1" dirty="0">
                          <a:latin typeface="游ゴシック"/>
                          <a:cs typeface="游ゴシック"/>
                        </a:rPr>
                        <a:t>10</a:t>
                      </a:r>
                      <a:endParaRPr sz="1800" dirty="0">
                        <a:latin typeface="游ゴシック"/>
                        <a:cs typeface="游ゴシック"/>
                      </a:endParaRPr>
                    </a:p>
                  </a:txBody>
                  <a:tcPr marL="0" marR="0" marT="635" marB="0">
                    <a:lnL w="12700" cap="flat" cmpd="sng" algn="ctr">
                      <a:solidFill>
                        <a:srgbClr val="FFFFFF"/>
                      </a:solidFill>
                      <a:prstDash val="solid"/>
                      <a:round/>
                      <a:headEnd type="none" w="med" len="med"/>
                      <a:tailEnd type="none" w="med" len="med"/>
                    </a:lnL>
                    <a:lnR w="12700">
                      <a:solidFill>
                        <a:srgbClr val="FFFFFF"/>
                      </a:solidFill>
                      <a:prstDash val="solid"/>
                    </a:lnR>
                    <a:lnT w="12700" cap="flat" cmpd="sng" algn="ctr">
                      <a:solidFill>
                        <a:srgbClr val="FFFFFF"/>
                      </a:solidFill>
                      <a:prstDash val="solid"/>
                      <a:round/>
                      <a:headEnd type="none" w="med" len="med"/>
                      <a:tailEnd type="none" w="med" len="med"/>
                    </a:lnT>
                    <a:lnB w="12700">
                      <a:solidFill>
                        <a:srgbClr val="FFFFFF"/>
                      </a:solidFill>
                      <a:prstDash val="solid"/>
                    </a:lnB>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514694073"/>
              </p:ext>
            </p:extLst>
          </p:nvPr>
        </p:nvGraphicFramePr>
        <p:xfrm>
          <a:off x="0" y="1041400"/>
          <a:ext cx="12191365" cy="5977634"/>
        </p:xfrm>
        <a:graphic>
          <a:graphicData uri="http://schemas.openxmlformats.org/drawingml/2006/table">
            <a:tbl>
              <a:tblPr firstRow="1" bandRow="1">
                <a:tableStyleId>{2D5ABB26-0587-4C30-8999-92F81FD0307C}</a:tableStyleId>
              </a:tblPr>
              <a:tblGrid>
                <a:gridCol w="200660">
                  <a:extLst>
                    <a:ext uri="{9D8B030D-6E8A-4147-A177-3AD203B41FA5}">
                      <a16:colId xmlns:a16="http://schemas.microsoft.com/office/drawing/2014/main" val="20000"/>
                    </a:ext>
                  </a:extLst>
                </a:gridCol>
                <a:gridCol w="3136900">
                  <a:extLst>
                    <a:ext uri="{9D8B030D-6E8A-4147-A177-3AD203B41FA5}">
                      <a16:colId xmlns:a16="http://schemas.microsoft.com/office/drawing/2014/main" val="20001"/>
                    </a:ext>
                  </a:extLst>
                </a:gridCol>
                <a:gridCol w="6416040">
                  <a:extLst>
                    <a:ext uri="{9D8B030D-6E8A-4147-A177-3AD203B41FA5}">
                      <a16:colId xmlns:a16="http://schemas.microsoft.com/office/drawing/2014/main" val="20002"/>
                    </a:ext>
                  </a:extLst>
                </a:gridCol>
                <a:gridCol w="2242820">
                  <a:extLst>
                    <a:ext uri="{9D8B030D-6E8A-4147-A177-3AD203B41FA5}">
                      <a16:colId xmlns:a16="http://schemas.microsoft.com/office/drawing/2014/main" val="20003"/>
                    </a:ext>
                  </a:extLst>
                </a:gridCol>
                <a:gridCol w="194945">
                  <a:extLst>
                    <a:ext uri="{9D8B030D-6E8A-4147-A177-3AD203B41FA5}">
                      <a16:colId xmlns:a16="http://schemas.microsoft.com/office/drawing/2014/main" val="20004"/>
                    </a:ext>
                  </a:extLst>
                </a:gridCol>
              </a:tblGrid>
              <a:tr h="475741">
                <a:tc>
                  <a:txBody>
                    <a:bodyPr/>
                    <a:lstStyle/>
                    <a:p>
                      <a:pPr>
                        <a:lnSpc>
                          <a:spcPct val="100000"/>
                        </a:lnSpc>
                      </a:pPr>
                      <a:endParaRPr sz="1900">
                        <a:latin typeface="Times New Roman"/>
                        <a:cs typeface="Times New Roman"/>
                      </a:endParaRPr>
                    </a:p>
                  </a:txBody>
                  <a:tcPr marL="0" marR="0" marT="0" marB="0">
                    <a:lnR w="12700">
                      <a:solidFill>
                        <a:srgbClr val="FFFFFF"/>
                      </a:solidFill>
                      <a:prstDash val="solid"/>
                    </a:lnR>
                  </a:tcPr>
                </a:tc>
                <a:tc>
                  <a:txBody>
                    <a:bodyPr/>
                    <a:lstStyle/>
                    <a:p>
                      <a:pPr marL="1270" algn="ctr">
                        <a:lnSpc>
                          <a:spcPct val="100000"/>
                        </a:lnSpc>
                        <a:spcBef>
                          <a:spcPts val="735"/>
                        </a:spcBef>
                      </a:pPr>
                      <a:r>
                        <a:rPr sz="1800" b="1" dirty="0">
                          <a:solidFill>
                            <a:srgbClr val="FFFFFF"/>
                          </a:solidFill>
                          <a:latin typeface="游ゴシック"/>
                          <a:cs typeface="游ゴシック"/>
                        </a:rPr>
                        <a:t>条項</a:t>
                      </a:r>
                      <a:endParaRPr sz="1800" dirty="0">
                        <a:latin typeface="游ゴシック"/>
                        <a:cs typeface="游ゴシック"/>
                      </a:endParaRPr>
                    </a:p>
                  </a:txBody>
                  <a:tcPr marL="0" marR="0" marT="933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1905" algn="ctr">
                        <a:lnSpc>
                          <a:spcPct val="100000"/>
                        </a:lnSpc>
                        <a:spcBef>
                          <a:spcPts val="735"/>
                        </a:spcBef>
                      </a:pPr>
                      <a:r>
                        <a:rPr sz="1800" b="1" dirty="0">
                          <a:solidFill>
                            <a:srgbClr val="FFFFFF"/>
                          </a:solidFill>
                          <a:latin typeface="游ゴシック"/>
                          <a:cs typeface="游ゴシック"/>
                        </a:rPr>
                        <a:t>概要</a:t>
                      </a:r>
                      <a:endParaRPr sz="1800">
                        <a:latin typeface="游ゴシック"/>
                        <a:cs typeface="游ゴシック"/>
                      </a:endParaRPr>
                    </a:p>
                  </a:txBody>
                  <a:tcPr marL="0" marR="0" marT="933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marL="635" algn="ctr">
                        <a:lnSpc>
                          <a:spcPct val="100000"/>
                        </a:lnSpc>
                        <a:spcBef>
                          <a:spcPts val="735"/>
                        </a:spcBef>
                      </a:pPr>
                      <a:r>
                        <a:rPr sz="1800" b="1" dirty="0">
                          <a:solidFill>
                            <a:srgbClr val="FFFFFF"/>
                          </a:solidFill>
                          <a:latin typeface="游ゴシック"/>
                          <a:cs typeface="游ゴシック"/>
                        </a:rPr>
                        <a:t>参照元</a:t>
                      </a:r>
                      <a:endParaRPr sz="1800" dirty="0">
                        <a:latin typeface="游ゴシック"/>
                        <a:cs typeface="游ゴシック"/>
                      </a:endParaRPr>
                    </a:p>
                  </a:txBody>
                  <a:tcPr marL="0" marR="0" marT="9334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471C4"/>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tcPr>
                </a:tc>
                <a:extLst>
                  <a:ext uri="{0D108BD9-81ED-4DB2-BD59-A6C34878D82A}">
                    <a16:rowId xmlns:a16="http://schemas.microsoft.com/office/drawing/2014/main" val="10000"/>
                  </a:ext>
                </a:extLst>
              </a:tr>
              <a:tr h="1105408">
                <a:tc>
                  <a:txBody>
                    <a:bodyPr/>
                    <a:lstStyle/>
                    <a:p>
                      <a:pPr>
                        <a:lnSpc>
                          <a:spcPct val="100000"/>
                        </a:lnSpc>
                      </a:pPr>
                      <a:endParaRPr sz="1900">
                        <a:latin typeface="Times New Roman"/>
                        <a:cs typeface="Times New Roman"/>
                      </a:endParaRPr>
                    </a:p>
                  </a:txBody>
                  <a:tcPr marL="0" marR="0" marT="0" marB="0">
                    <a:lnR w="12700">
                      <a:solidFill>
                        <a:srgbClr val="FFFFFF"/>
                      </a:solidFill>
                      <a:prstDash val="solid"/>
                    </a:lnR>
                  </a:tcPr>
                </a:tc>
                <a:tc>
                  <a:txBody>
                    <a:bodyPr/>
                    <a:lstStyle/>
                    <a:p>
                      <a:pPr>
                        <a:lnSpc>
                          <a:spcPct val="100000"/>
                        </a:lnSpc>
                        <a:spcBef>
                          <a:spcPts val="50"/>
                        </a:spcBef>
                      </a:pPr>
                      <a:endParaRPr sz="2750" dirty="0">
                        <a:latin typeface="Times New Roman"/>
                        <a:cs typeface="Times New Roman"/>
                      </a:endParaRPr>
                    </a:p>
                    <a:p>
                      <a:pPr marL="12065">
                        <a:lnSpc>
                          <a:spcPct val="100000"/>
                        </a:lnSpc>
                      </a:pPr>
                      <a:r>
                        <a:rPr sz="1800" b="1" dirty="0">
                          <a:latin typeface="游ゴシック"/>
                          <a:cs typeface="游ゴシック"/>
                        </a:rPr>
                        <a:t>第1</a:t>
                      </a:r>
                      <a:r>
                        <a:rPr lang="en-US" sz="1800" b="1" dirty="0">
                          <a:latin typeface="游ゴシック"/>
                          <a:cs typeface="游ゴシック"/>
                        </a:rPr>
                        <a:t>0</a:t>
                      </a:r>
                      <a:r>
                        <a:rPr sz="1800" b="1" dirty="0">
                          <a:latin typeface="游ゴシック"/>
                          <a:cs typeface="游ゴシック"/>
                        </a:rPr>
                        <a:t>条（助成金の交付）</a:t>
                      </a:r>
                      <a:endParaRPr sz="1800" dirty="0">
                        <a:latin typeface="游ゴシック"/>
                        <a:cs typeface="游ゴシック"/>
                      </a:endParaRPr>
                    </a:p>
                  </a:txBody>
                  <a:tcPr marL="0" marR="0" marT="635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marL="12065" marR="130175" algn="just">
                        <a:lnSpc>
                          <a:spcPct val="100000"/>
                        </a:lnSpc>
                        <a:spcBef>
                          <a:spcPts val="685"/>
                        </a:spcBef>
                      </a:pPr>
                      <a:r>
                        <a:rPr sz="2000" b="1" dirty="0">
                          <a:highlight>
                            <a:srgbClr val="FFFF00"/>
                          </a:highlight>
                          <a:latin typeface="游ゴシック"/>
                          <a:cs typeface="游ゴシック"/>
                        </a:rPr>
                        <a:t>2020年度及び2021年度</a:t>
                      </a:r>
                      <a:r>
                        <a:rPr lang="ja-JP" altLang="en-US" sz="2000" b="1" dirty="0">
                          <a:highlight>
                            <a:srgbClr val="FFFF00"/>
                          </a:highlight>
                          <a:latin typeface="游ゴシック"/>
                          <a:cs typeface="游ゴシック"/>
                        </a:rPr>
                        <a:t>上期</a:t>
                      </a:r>
                      <a:r>
                        <a:rPr sz="2000" b="1" spc="-15" dirty="0">
                          <a:highlight>
                            <a:srgbClr val="FFFF00"/>
                          </a:highlight>
                          <a:latin typeface="游ゴシック"/>
                          <a:cs typeface="游ゴシック"/>
                        </a:rPr>
                        <a:t>の</a:t>
                      </a:r>
                      <a:r>
                        <a:rPr sz="2000" b="1" dirty="0">
                          <a:highlight>
                            <a:srgbClr val="FFFF00"/>
                          </a:highlight>
                          <a:latin typeface="游ゴシック"/>
                          <a:cs typeface="游ゴシック"/>
                        </a:rPr>
                        <a:t>助成</a:t>
                      </a:r>
                      <a:r>
                        <a:rPr sz="2000" b="1" spc="-15" dirty="0">
                          <a:highlight>
                            <a:srgbClr val="FFFF00"/>
                          </a:highlight>
                          <a:latin typeface="游ゴシック"/>
                          <a:cs typeface="游ゴシック"/>
                        </a:rPr>
                        <a:t>金</a:t>
                      </a:r>
                      <a:r>
                        <a:rPr sz="2000" b="1" dirty="0">
                          <a:highlight>
                            <a:srgbClr val="FFFF00"/>
                          </a:highlight>
                          <a:latin typeface="游ゴシック"/>
                          <a:cs typeface="游ゴシック"/>
                        </a:rPr>
                        <a:t>は、</a:t>
                      </a:r>
                      <a:r>
                        <a:rPr sz="2000" b="1" spc="-15" dirty="0">
                          <a:highlight>
                            <a:srgbClr val="FFFF00"/>
                          </a:highlight>
                          <a:latin typeface="游ゴシック"/>
                          <a:cs typeface="游ゴシック"/>
                        </a:rPr>
                        <a:t>契</a:t>
                      </a:r>
                      <a:r>
                        <a:rPr sz="2000" b="1" dirty="0">
                          <a:highlight>
                            <a:srgbClr val="FFFF00"/>
                          </a:highlight>
                          <a:latin typeface="游ゴシック"/>
                          <a:cs typeface="游ゴシック"/>
                        </a:rPr>
                        <a:t>約締</a:t>
                      </a:r>
                      <a:r>
                        <a:rPr sz="2000" b="1" spc="-15" dirty="0">
                          <a:highlight>
                            <a:srgbClr val="FFFF00"/>
                          </a:highlight>
                          <a:latin typeface="游ゴシック"/>
                          <a:cs typeface="游ゴシック"/>
                        </a:rPr>
                        <a:t>結</a:t>
                      </a:r>
                      <a:r>
                        <a:rPr sz="2000" b="1" dirty="0">
                          <a:highlight>
                            <a:srgbClr val="FFFF00"/>
                          </a:highlight>
                          <a:latin typeface="游ゴシック"/>
                          <a:cs typeface="游ゴシック"/>
                        </a:rPr>
                        <a:t>後遅滞なく交付する。</a:t>
                      </a:r>
                      <a:r>
                        <a:rPr lang="en-US" sz="2000" b="1" dirty="0">
                          <a:highlight>
                            <a:srgbClr val="FFFF00"/>
                          </a:highlight>
                          <a:latin typeface="游ゴシック"/>
                          <a:cs typeface="游ゴシック"/>
                        </a:rPr>
                        <a:t>2021</a:t>
                      </a:r>
                      <a:r>
                        <a:rPr lang="ja-JP" altLang="en-US" sz="2000" b="1" dirty="0">
                          <a:highlight>
                            <a:srgbClr val="FFFF00"/>
                          </a:highlight>
                          <a:latin typeface="游ゴシック"/>
                          <a:cs typeface="游ゴシック"/>
                        </a:rPr>
                        <a:t>年度下期は</a:t>
                      </a:r>
                      <a:r>
                        <a:rPr lang="en-US" altLang="ja-JP" sz="2000" b="1" dirty="0">
                          <a:highlight>
                            <a:srgbClr val="FFFF00"/>
                          </a:highlight>
                          <a:latin typeface="游ゴシック"/>
                          <a:cs typeface="游ゴシック"/>
                        </a:rPr>
                        <a:t>10</a:t>
                      </a:r>
                      <a:r>
                        <a:rPr lang="ja-JP" altLang="en-US" sz="2000" b="1" dirty="0">
                          <a:highlight>
                            <a:srgbClr val="FFFF00"/>
                          </a:highlight>
                          <a:latin typeface="游ゴシック"/>
                          <a:cs typeface="游ゴシック"/>
                        </a:rPr>
                        <a:t>月に交付する。</a:t>
                      </a:r>
                      <a:r>
                        <a:rPr sz="2000" b="1" dirty="0">
                          <a:highlight>
                            <a:srgbClr val="FFFF00"/>
                          </a:highlight>
                          <a:latin typeface="游ゴシック"/>
                          <a:cs typeface="游ゴシック"/>
                        </a:rPr>
                        <a:t>2022年</a:t>
                      </a:r>
                      <a:r>
                        <a:rPr sz="2000" b="1" spc="-15" dirty="0">
                          <a:highlight>
                            <a:srgbClr val="FFFF00"/>
                          </a:highlight>
                          <a:latin typeface="游ゴシック"/>
                          <a:cs typeface="游ゴシック"/>
                        </a:rPr>
                        <a:t>度</a:t>
                      </a:r>
                      <a:r>
                        <a:rPr sz="2000" b="1" dirty="0">
                          <a:highlight>
                            <a:srgbClr val="FFFF00"/>
                          </a:highlight>
                          <a:latin typeface="游ゴシック"/>
                          <a:cs typeface="游ゴシック"/>
                        </a:rPr>
                        <a:t>以降</a:t>
                      </a:r>
                      <a:r>
                        <a:rPr sz="2000" b="1" spc="-10" dirty="0">
                          <a:highlight>
                            <a:srgbClr val="FFFF00"/>
                          </a:highlight>
                          <a:latin typeface="游ゴシック"/>
                          <a:cs typeface="游ゴシック"/>
                        </a:rPr>
                        <a:t>は</a:t>
                      </a:r>
                      <a:r>
                        <a:rPr sz="2000" b="1" dirty="0">
                          <a:highlight>
                            <a:srgbClr val="FFFF00"/>
                          </a:highlight>
                          <a:latin typeface="游ゴシック"/>
                          <a:cs typeface="游ゴシック"/>
                        </a:rPr>
                        <a:t>4月</a:t>
                      </a:r>
                      <a:r>
                        <a:rPr lang="ja-JP" altLang="en-US" sz="2000" b="1" dirty="0">
                          <a:highlight>
                            <a:srgbClr val="FFFF00"/>
                          </a:highlight>
                          <a:latin typeface="游ゴシック"/>
                          <a:cs typeface="游ゴシック"/>
                        </a:rPr>
                        <a:t>、</a:t>
                      </a:r>
                      <a:r>
                        <a:rPr lang="en-US" altLang="ja-JP" sz="2000" b="1" dirty="0">
                          <a:highlight>
                            <a:srgbClr val="FFFF00"/>
                          </a:highlight>
                          <a:latin typeface="游ゴシック"/>
                          <a:cs typeface="游ゴシック"/>
                        </a:rPr>
                        <a:t>7</a:t>
                      </a:r>
                      <a:r>
                        <a:rPr lang="ja-JP" altLang="en-US" sz="2000" b="1" dirty="0">
                          <a:highlight>
                            <a:srgbClr val="FFFF00"/>
                          </a:highlight>
                          <a:latin typeface="游ゴシック"/>
                          <a:cs typeface="游ゴシック"/>
                        </a:rPr>
                        <a:t>月、</a:t>
                      </a:r>
                      <a:r>
                        <a:rPr lang="en-US" altLang="ja-JP" sz="2000" b="1" dirty="0">
                          <a:highlight>
                            <a:srgbClr val="FFFF00"/>
                          </a:highlight>
                          <a:latin typeface="游ゴシック"/>
                          <a:cs typeface="游ゴシック"/>
                        </a:rPr>
                        <a:t>10</a:t>
                      </a:r>
                      <a:r>
                        <a:rPr lang="ja-JP" altLang="en-US" sz="2000" b="1" dirty="0">
                          <a:highlight>
                            <a:srgbClr val="FFFF00"/>
                          </a:highlight>
                          <a:latin typeface="游ゴシック"/>
                          <a:cs typeface="游ゴシック"/>
                        </a:rPr>
                        <a:t>月</a:t>
                      </a:r>
                      <a:r>
                        <a:rPr sz="2000" b="1" dirty="0">
                          <a:highlight>
                            <a:srgbClr val="FFFF00"/>
                          </a:highlight>
                          <a:latin typeface="游ゴシック"/>
                          <a:cs typeface="游ゴシック"/>
                        </a:rPr>
                        <a:t>に</a:t>
                      </a:r>
                      <a:r>
                        <a:rPr lang="ja-JP" altLang="en-US" sz="2000" b="1" dirty="0">
                          <a:highlight>
                            <a:srgbClr val="FFFF00"/>
                          </a:highlight>
                          <a:latin typeface="游ゴシック"/>
                          <a:cs typeface="游ゴシック"/>
                        </a:rPr>
                        <a:t>分割して交付する</a:t>
                      </a:r>
                      <a:r>
                        <a:rPr sz="2000" b="1" spc="5" dirty="0">
                          <a:highlight>
                            <a:srgbClr val="FFFF00"/>
                          </a:highlight>
                          <a:latin typeface="游ゴシック"/>
                          <a:cs typeface="游ゴシック"/>
                        </a:rPr>
                        <a:t>。</a:t>
                      </a:r>
                      <a:endParaRPr sz="2000" dirty="0">
                        <a:highlight>
                          <a:srgbClr val="FFFF00"/>
                        </a:highlight>
                        <a:latin typeface="游ゴシック"/>
                        <a:cs typeface="游ゴシック"/>
                      </a:endParaRPr>
                    </a:p>
                  </a:txBody>
                  <a:tcPr marL="0" marR="0" marT="869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700" dirty="0">
                        <a:latin typeface="Times New Roman"/>
                        <a:cs typeface="Times New Roman"/>
                      </a:endParaRPr>
                    </a:p>
                    <a:p>
                      <a:pPr marL="12700">
                        <a:lnSpc>
                          <a:spcPct val="100000"/>
                        </a:lnSpc>
                        <a:spcBef>
                          <a:spcPts val="1385"/>
                        </a:spcBef>
                      </a:pPr>
                      <a:r>
                        <a:rPr sz="1600" b="1" dirty="0">
                          <a:latin typeface="游ゴシック"/>
                          <a:cs typeface="游ゴシック"/>
                        </a:rPr>
                        <a:t>公募要領</a:t>
                      </a:r>
                      <a:r>
                        <a:rPr sz="1600" b="1" spc="-5" dirty="0">
                          <a:latin typeface="游ゴシック"/>
                          <a:cs typeface="游ゴシック"/>
                        </a:rPr>
                        <a:t>1</a:t>
                      </a:r>
                      <a:r>
                        <a:rPr lang="en-US" sz="1600" b="1" spc="-5" dirty="0">
                          <a:latin typeface="游ゴシック"/>
                          <a:cs typeface="游ゴシック"/>
                        </a:rPr>
                        <a:t>4</a:t>
                      </a:r>
                      <a:endParaRPr sz="16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tcPr>
                </a:tc>
                <a:extLst>
                  <a:ext uri="{0D108BD9-81ED-4DB2-BD59-A6C34878D82A}">
                    <a16:rowId xmlns:a16="http://schemas.microsoft.com/office/drawing/2014/main" val="10001"/>
                  </a:ext>
                </a:extLst>
              </a:tr>
              <a:tr h="1492251">
                <a:tc>
                  <a:txBody>
                    <a:bodyPr/>
                    <a:lstStyle/>
                    <a:p>
                      <a:pPr>
                        <a:lnSpc>
                          <a:spcPct val="100000"/>
                        </a:lnSpc>
                      </a:pPr>
                      <a:endParaRPr sz="1900">
                        <a:latin typeface="Times New Roman"/>
                        <a:cs typeface="Times New Roman"/>
                      </a:endParaRPr>
                    </a:p>
                  </a:txBody>
                  <a:tcPr marL="0" marR="0" marT="0" marB="0">
                    <a:lnR w="12700">
                      <a:solidFill>
                        <a:srgbClr val="FFFFFF"/>
                      </a:solidFill>
                      <a:prstDash val="solid"/>
                    </a:lnR>
                  </a:tcPr>
                </a:tc>
                <a:tc>
                  <a:txBody>
                    <a:bodyPr/>
                    <a:lstStyle/>
                    <a:p>
                      <a:pPr>
                        <a:lnSpc>
                          <a:spcPct val="100000"/>
                        </a:lnSpc>
                      </a:pPr>
                      <a:endParaRPr sz="2000" dirty="0">
                        <a:latin typeface="Times New Roman"/>
                        <a:cs typeface="Times New Roman"/>
                      </a:endParaRPr>
                    </a:p>
                    <a:p>
                      <a:pPr>
                        <a:lnSpc>
                          <a:spcPct val="100000"/>
                        </a:lnSpc>
                        <a:spcBef>
                          <a:spcPts val="20"/>
                        </a:spcBef>
                      </a:pPr>
                      <a:endParaRPr sz="2950" dirty="0">
                        <a:latin typeface="Times New Roman"/>
                        <a:cs typeface="Times New Roman"/>
                      </a:endParaRPr>
                    </a:p>
                    <a:p>
                      <a:pPr marL="12065">
                        <a:lnSpc>
                          <a:spcPct val="100000"/>
                        </a:lnSpc>
                      </a:pPr>
                      <a:r>
                        <a:rPr sz="1800" b="1" dirty="0">
                          <a:latin typeface="游ゴシック"/>
                          <a:cs typeface="游ゴシック"/>
                        </a:rPr>
                        <a:t>第1</a:t>
                      </a:r>
                      <a:r>
                        <a:rPr lang="en-US" sz="1800" b="1" dirty="0">
                          <a:latin typeface="游ゴシック"/>
                          <a:cs typeface="游ゴシック"/>
                        </a:rPr>
                        <a:t>1</a:t>
                      </a:r>
                      <a:r>
                        <a:rPr sz="1800" b="1" dirty="0">
                          <a:latin typeface="游ゴシック"/>
                          <a:cs typeface="游ゴシック"/>
                        </a:rPr>
                        <a:t>条（会計）</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065" marR="99695">
                        <a:lnSpc>
                          <a:spcPct val="100000"/>
                        </a:lnSpc>
                        <a:spcBef>
                          <a:spcPts val="780"/>
                        </a:spcBef>
                      </a:pPr>
                      <a:r>
                        <a:rPr sz="2000" b="1" dirty="0">
                          <a:latin typeface="游ゴシック"/>
                          <a:cs typeface="游ゴシック"/>
                        </a:rPr>
                        <a:t>乙は</a:t>
                      </a:r>
                      <a:r>
                        <a:rPr sz="2000" b="1" dirty="0">
                          <a:highlight>
                            <a:srgbClr val="FFFF00"/>
                          </a:highlight>
                          <a:latin typeface="游ゴシック"/>
                          <a:cs typeface="游ゴシック"/>
                        </a:rPr>
                        <a:t>区分経理</a:t>
                      </a:r>
                      <a:r>
                        <a:rPr sz="2000" b="1" dirty="0">
                          <a:latin typeface="游ゴシック"/>
                          <a:cs typeface="游ゴシック"/>
                        </a:rPr>
                        <a:t>をおこな</a:t>
                      </a:r>
                      <a:r>
                        <a:rPr sz="2000" b="1" spc="-15" dirty="0">
                          <a:latin typeface="游ゴシック"/>
                          <a:cs typeface="游ゴシック"/>
                        </a:rPr>
                        <a:t>う</a:t>
                      </a:r>
                      <a:r>
                        <a:rPr sz="2000" b="1" dirty="0">
                          <a:latin typeface="游ゴシック"/>
                          <a:cs typeface="游ゴシック"/>
                        </a:rPr>
                        <a:t>。乙</a:t>
                      </a:r>
                      <a:r>
                        <a:rPr sz="2000" b="1" spc="-15" dirty="0">
                          <a:latin typeface="游ゴシック"/>
                          <a:cs typeface="游ゴシック"/>
                        </a:rPr>
                        <a:t>は</a:t>
                      </a:r>
                      <a:r>
                        <a:rPr sz="2000" b="1" dirty="0">
                          <a:latin typeface="游ゴシック"/>
                          <a:cs typeface="游ゴシック"/>
                        </a:rPr>
                        <a:t>事業</a:t>
                      </a:r>
                      <a:r>
                        <a:rPr sz="2000" b="1" spc="-15" dirty="0">
                          <a:latin typeface="游ゴシック"/>
                          <a:cs typeface="游ゴシック"/>
                        </a:rPr>
                        <a:t>費</a:t>
                      </a:r>
                      <a:r>
                        <a:rPr sz="2000" b="1" dirty="0">
                          <a:latin typeface="游ゴシック"/>
                          <a:cs typeface="游ゴシック"/>
                        </a:rPr>
                        <a:t>の管</a:t>
                      </a:r>
                      <a:r>
                        <a:rPr sz="2000" b="1" spc="-15" dirty="0">
                          <a:latin typeface="游ゴシック"/>
                          <a:cs typeface="游ゴシック"/>
                        </a:rPr>
                        <a:t>理</a:t>
                      </a:r>
                      <a:r>
                        <a:rPr sz="2000" b="1" dirty="0">
                          <a:latin typeface="游ゴシック"/>
                          <a:cs typeface="游ゴシック"/>
                        </a:rPr>
                        <a:t>のた</a:t>
                      </a:r>
                      <a:r>
                        <a:rPr sz="2000" b="1" spc="-15" dirty="0">
                          <a:latin typeface="游ゴシック"/>
                          <a:cs typeface="游ゴシック"/>
                        </a:rPr>
                        <a:t>め</a:t>
                      </a:r>
                      <a:r>
                        <a:rPr sz="2000" b="1" dirty="0">
                          <a:highlight>
                            <a:srgbClr val="FFFF00"/>
                          </a:highlight>
                          <a:latin typeface="游ゴシック"/>
                          <a:cs typeface="游ゴシック"/>
                        </a:rPr>
                        <a:t>新 たに金融機関口座を開</a:t>
                      </a:r>
                      <a:r>
                        <a:rPr sz="2000" b="1" spc="-15" dirty="0">
                          <a:highlight>
                            <a:srgbClr val="FFFF00"/>
                          </a:highlight>
                          <a:latin typeface="游ゴシック"/>
                          <a:cs typeface="游ゴシック"/>
                        </a:rPr>
                        <a:t>設</a:t>
                      </a:r>
                      <a:r>
                        <a:rPr sz="2000" b="1" dirty="0">
                          <a:latin typeface="游ゴシック"/>
                          <a:cs typeface="游ゴシック"/>
                        </a:rPr>
                        <a:t>して</a:t>
                      </a:r>
                      <a:r>
                        <a:rPr sz="2000" b="1" spc="-15" dirty="0">
                          <a:latin typeface="游ゴシック"/>
                          <a:cs typeface="游ゴシック"/>
                        </a:rPr>
                        <a:t>、</a:t>
                      </a:r>
                      <a:r>
                        <a:rPr sz="2000" b="1" dirty="0">
                          <a:latin typeface="游ゴシック"/>
                          <a:cs typeface="游ゴシック"/>
                        </a:rPr>
                        <a:t>本総</a:t>
                      </a:r>
                      <a:r>
                        <a:rPr sz="2000" b="1" spc="-15" dirty="0">
                          <a:latin typeface="游ゴシック"/>
                          <a:cs typeface="游ゴシック"/>
                        </a:rPr>
                        <a:t>事</a:t>
                      </a:r>
                      <a:r>
                        <a:rPr sz="2000" b="1" dirty="0">
                          <a:latin typeface="游ゴシック"/>
                          <a:cs typeface="游ゴシック"/>
                        </a:rPr>
                        <a:t>業費</a:t>
                      </a:r>
                      <a:r>
                        <a:rPr sz="2000" b="1" spc="-15" dirty="0">
                          <a:latin typeface="游ゴシック"/>
                          <a:cs typeface="游ゴシック"/>
                        </a:rPr>
                        <a:t>以</a:t>
                      </a:r>
                      <a:r>
                        <a:rPr sz="2000" b="1" dirty="0">
                          <a:latin typeface="游ゴシック"/>
                          <a:cs typeface="游ゴシック"/>
                        </a:rPr>
                        <a:t>外の</a:t>
                      </a:r>
                      <a:r>
                        <a:rPr sz="2000" b="1" spc="-15" dirty="0">
                          <a:latin typeface="游ゴシック"/>
                          <a:cs typeface="游ゴシック"/>
                        </a:rPr>
                        <a:t>管</a:t>
                      </a:r>
                      <a:r>
                        <a:rPr sz="2000" b="1" dirty="0">
                          <a:latin typeface="游ゴシック"/>
                          <a:cs typeface="游ゴシック"/>
                        </a:rPr>
                        <a:t>理 は行わない。</a:t>
                      </a:r>
                      <a:r>
                        <a:rPr sz="2000" b="1" u="sng" dirty="0">
                          <a:uFill>
                            <a:solidFill>
                              <a:srgbClr val="000000"/>
                            </a:solidFill>
                          </a:uFill>
                          <a:latin typeface="游ゴシック"/>
                          <a:cs typeface="游ゴシック"/>
                        </a:rPr>
                        <a:t>乙は甲所</a:t>
                      </a:r>
                      <a:r>
                        <a:rPr sz="2000" b="1" u="sng" spc="-15" dirty="0">
                          <a:uFill>
                            <a:solidFill>
                              <a:srgbClr val="000000"/>
                            </a:solidFill>
                          </a:uFill>
                          <a:latin typeface="游ゴシック"/>
                          <a:cs typeface="游ゴシック"/>
                        </a:rPr>
                        <a:t>定</a:t>
                      </a:r>
                      <a:r>
                        <a:rPr sz="2000" b="1" u="sng" dirty="0">
                          <a:uFill>
                            <a:solidFill>
                              <a:srgbClr val="000000"/>
                            </a:solidFill>
                          </a:uFill>
                          <a:latin typeface="游ゴシック"/>
                          <a:cs typeface="游ゴシック"/>
                        </a:rPr>
                        <a:t>の方</a:t>
                      </a:r>
                      <a:r>
                        <a:rPr sz="2000" b="1" u="sng" spc="-15" dirty="0">
                          <a:uFill>
                            <a:solidFill>
                              <a:srgbClr val="000000"/>
                            </a:solidFill>
                          </a:uFill>
                          <a:latin typeface="游ゴシック"/>
                          <a:cs typeface="游ゴシック"/>
                        </a:rPr>
                        <a:t>法</a:t>
                      </a:r>
                      <a:r>
                        <a:rPr sz="2000" b="1" u="sng" dirty="0">
                          <a:uFill>
                            <a:solidFill>
                              <a:srgbClr val="000000"/>
                            </a:solidFill>
                          </a:uFill>
                          <a:latin typeface="游ゴシック"/>
                          <a:cs typeface="游ゴシック"/>
                        </a:rPr>
                        <a:t>・</a:t>
                      </a:r>
                      <a:r>
                        <a:rPr sz="2000" b="1" u="sng" dirty="0">
                          <a:highlight>
                            <a:srgbClr val="FFFF00"/>
                          </a:highlight>
                          <a:uFill>
                            <a:solidFill>
                              <a:srgbClr val="000000"/>
                            </a:solidFill>
                          </a:uFill>
                          <a:latin typeface="游ゴシック"/>
                          <a:cs typeface="游ゴシック"/>
                        </a:rPr>
                        <a:t>頻</a:t>
                      </a:r>
                      <a:r>
                        <a:rPr sz="2000" b="1" u="sng" spc="-15" dirty="0">
                          <a:highlight>
                            <a:srgbClr val="FFFF00"/>
                          </a:highlight>
                          <a:uFill>
                            <a:solidFill>
                              <a:srgbClr val="000000"/>
                            </a:solidFill>
                          </a:uFill>
                          <a:latin typeface="游ゴシック"/>
                          <a:cs typeface="游ゴシック"/>
                        </a:rPr>
                        <a:t>度</a:t>
                      </a:r>
                      <a:r>
                        <a:rPr sz="2000" b="1" u="sng" dirty="0">
                          <a:highlight>
                            <a:srgbClr val="FFFF00"/>
                          </a:highlight>
                          <a:uFill>
                            <a:solidFill>
                              <a:srgbClr val="000000"/>
                            </a:solidFill>
                          </a:uFill>
                          <a:latin typeface="游ゴシック"/>
                          <a:cs typeface="游ゴシック"/>
                        </a:rPr>
                        <a:t>で助</a:t>
                      </a:r>
                      <a:r>
                        <a:rPr sz="2000" b="1" u="sng" spc="-15" dirty="0">
                          <a:highlight>
                            <a:srgbClr val="FFFF00"/>
                          </a:highlight>
                          <a:uFill>
                            <a:solidFill>
                              <a:srgbClr val="000000"/>
                            </a:solidFill>
                          </a:uFill>
                          <a:latin typeface="游ゴシック"/>
                          <a:cs typeface="游ゴシック"/>
                        </a:rPr>
                        <a:t>成</a:t>
                      </a:r>
                      <a:r>
                        <a:rPr sz="2000" b="1" u="sng" dirty="0">
                          <a:highlight>
                            <a:srgbClr val="FFFF00"/>
                          </a:highlight>
                          <a:uFill>
                            <a:solidFill>
                              <a:srgbClr val="000000"/>
                            </a:solidFill>
                          </a:uFill>
                          <a:latin typeface="游ゴシック"/>
                          <a:cs typeface="游ゴシック"/>
                        </a:rPr>
                        <a:t>金取</a:t>
                      </a:r>
                      <a:r>
                        <a:rPr sz="2000" b="1" u="sng" spc="-15" dirty="0">
                          <a:highlight>
                            <a:srgbClr val="FFFF00"/>
                          </a:highlight>
                          <a:uFill>
                            <a:solidFill>
                              <a:srgbClr val="000000"/>
                            </a:solidFill>
                          </a:uFill>
                          <a:latin typeface="游ゴシック"/>
                          <a:cs typeface="游ゴシック"/>
                        </a:rPr>
                        <a:t>引</a:t>
                      </a:r>
                      <a:r>
                        <a:rPr sz="2000" b="1" u="sng" dirty="0">
                          <a:highlight>
                            <a:srgbClr val="FFFF00"/>
                          </a:highlight>
                          <a:uFill>
                            <a:solidFill>
                              <a:srgbClr val="000000"/>
                            </a:solidFill>
                          </a:uFill>
                          <a:latin typeface="游ゴシック"/>
                          <a:cs typeface="游ゴシック"/>
                        </a:rPr>
                        <a:t>の</a:t>
                      </a:r>
                      <a:r>
                        <a:rPr sz="2000" b="1" u="sng" spc="-2005" dirty="0">
                          <a:highlight>
                            <a:srgbClr val="FFFF00"/>
                          </a:highlight>
                          <a:uFill>
                            <a:solidFill>
                              <a:srgbClr val="000000"/>
                            </a:solidFill>
                          </a:uFill>
                          <a:latin typeface="游ゴシック"/>
                          <a:cs typeface="游ゴシック"/>
                        </a:rPr>
                        <a:t>状 </a:t>
                      </a:r>
                      <a:r>
                        <a:rPr sz="2000" b="1" u="sng" dirty="0" err="1">
                          <a:highlight>
                            <a:srgbClr val="FFFF00"/>
                          </a:highlight>
                          <a:uFill>
                            <a:solidFill>
                              <a:srgbClr val="000000"/>
                            </a:solidFill>
                          </a:uFill>
                          <a:latin typeface="游ゴシック"/>
                          <a:cs typeface="游ゴシック"/>
                        </a:rPr>
                        <a:t>況を報告する</a:t>
                      </a:r>
                      <a:r>
                        <a:rPr sz="2000" b="1" dirty="0" err="1">
                          <a:highlight>
                            <a:srgbClr val="FFFF00"/>
                          </a:highlight>
                          <a:latin typeface="游ゴシック"/>
                          <a:cs typeface="游ゴシック"/>
                        </a:rPr>
                        <a:t>。</a:t>
                      </a:r>
                      <a:r>
                        <a:rPr sz="2000" b="1" spc="-5" dirty="0" err="1">
                          <a:latin typeface="游ゴシック"/>
                          <a:cs typeface="游ゴシック"/>
                        </a:rPr>
                        <a:t>ICT</a:t>
                      </a:r>
                      <a:r>
                        <a:rPr sz="2000" b="1" spc="-15" dirty="0" err="1">
                          <a:latin typeface="游ゴシック"/>
                          <a:cs typeface="游ゴシック"/>
                        </a:rPr>
                        <a:t>を</a:t>
                      </a:r>
                      <a:r>
                        <a:rPr sz="2000" b="1" dirty="0" err="1">
                          <a:latin typeface="游ゴシック"/>
                          <a:cs typeface="游ゴシック"/>
                        </a:rPr>
                        <a:t>活用</a:t>
                      </a:r>
                      <a:r>
                        <a:rPr sz="2000" b="1" spc="-15" dirty="0" err="1">
                          <a:latin typeface="游ゴシック"/>
                          <a:cs typeface="游ゴシック"/>
                        </a:rPr>
                        <a:t>し</a:t>
                      </a:r>
                      <a:r>
                        <a:rPr sz="2000" b="1" dirty="0" err="1">
                          <a:latin typeface="游ゴシック"/>
                          <a:cs typeface="游ゴシック"/>
                        </a:rPr>
                        <a:t>た手</a:t>
                      </a:r>
                      <a:r>
                        <a:rPr sz="2000" b="1" spc="-15" dirty="0" err="1">
                          <a:latin typeface="游ゴシック"/>
                          <a:cs typeface="游ゴシック"/>
                        </a:rPr>
                        <a:t>法</a:t>
                      </a:r>
                      <a:r>
                        <a:rPr sz="2000" b="1" dirty="0" err="1">
                          <a:latin typeface="游ゴシック"/>
                          <a:cs typeface="游ゴシック"/>
                        </a:rPr>
                        <a:t>に協力する</a:t>
                      </a:r>
                      <a:r>
                        <a:rPr sz="2000" b="1" dirty="0">
                          <a:latin typeface="游ゴシック"/>
                          <a:cs typeface="游ゴシック"/>
                        </a:rPr>
                        <a:t>。</a:t>
                      </a:r>
                      <a:endParaRPr sz="2000" dirty="0">
                        <a:latin typeface="游ゴシック"/>
                        <a:cs typeface="游ゴシック"/>
                      </a:endParaRPr>
                    </a:p>
                  </a:txBody>
                  <a:tcPr marL="0" marR="0" marT="9906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2000" dirty="0">
                        <a:latin typeface="Times New Roman"/>
                        <a:cs typeface="Times New Roman"/>
                      </a:endParaRPr>
                    </a:p>
                    <a:p>
                      <a:pPr>
                        <a:lnSpc>
                          <a:spcPct val="100000"/>
                        </a:lnSpc>
                        <a:spcBef>
                          <a:spcPts val="30"/>
                        </a:spcBef>
                      </a:pPr>
                      <a:endParaRPr sz="2000" dirty="0">
                        <a:latin typeface="Times New Roman"/>
                        <a:cs typeface="Times New Roman"/>
                      </a:endParaRPr>
                    </a:p>
                    <a:p>
                      <a:pPr marL="12700" marR="554355">
                        <a:lnSpc>
                          <a:spcPct val="100000"/>
                        </a:lnSpc>
                      </a:pPr>
                      <a:r>
                        <a:rPr sz="1800" b="1" dirty="0">
                          <a:latin typeface="游ゴシック"/>
                          <a:cs typeface="游ゴシック"/>
                        </a:rPr>
                        <a:t>基本方針P.34ほか 公募要領1</a:t>
                      </a:r>
                      <a:r>
                        <a:rPr lang="en-US" sz="1800" b="1" dirty="0">
                          <a:latin typeface="游ゴシック"/>
                          <a:cs typeface="游ゴシック"/>
                        </a:rPr>
                        <a:t>4</a:t>
                      </a:r>
                      <a:endParaRPr sz="1800" dirty="0">
                        <a:latin typeface="游ゴシック"/>
                        <a:cs typeface="游ゴシック"/>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tcPr>
                </a:tc>
                <a:extLst>
                  <a:ext uri="{0D108BD9-81ED-4DB2-BD59-A6C34878D82A}">
                    <a16:rowId xmlns:a16="http://schemas.microsoft.com/office/drawing/2014/main" val="10002"/>
                  </a:ext>
                </a:extLst>
              </a:tr>
              <a:tr h="1462659">
                <a:tc>
                  <a:txBody>
                    <a:bodyPr/>
                    <a:lstStyle/>
                    <a:p>
                      <a:pPr>
                        <a:lnSpc>
                          <a:spcPct val="100000"/>
                        </a:lnSpc>
                      </a:pPr>
                      <a:endParaRPr sz="1900">
                        <a:latin typeface="Times New Roman"/>
                        <a:cs typeface="Times New Roman"/>
                      </a:endParaRPr>
                    </a:p>
                  </a:txBody>
                  <a:tcPr marL="0" marR="0" marT="0" marB="0">
                    <a:lnR w="12700">
                      <a:solidFill>
                        <a:srgbClr val="FFFFFF"/>
                      </a:solidFill>
                      <a:prstDash val="solid"/>
                    </a:lnR>
                  </a:tcPr>
                </a:tc>
                <a:tc>
                  <a:txBody>
                    <a:bodyPr/>
                    <a:lstStyle/>
                    <a:p>
                      <a:pPr>
                        <a:lnSpc>
                          <a:spcPct val="100000"/>
                        </a:lnSpc>
                        <a:spcBef>
                          <a:spcPts val="5"/>
                        </a:spcBef>
                      </a:pPr>
                      <a:endParaRPr sz="2600" dirty="0">
                        <a:latin typeface="Times New Roman"/>
                        <a:cs typeface="Times New Roman"/>
                      </a:endParaRPr>
                    </a:p>
                    <a:p>
                      <a:pPr marL="12065">
                        <a:lnSpc>
                          <a:spcPct val="100000"/>
                        </a:lnSpc>
                      </a:pPr>
                      <a:r>
                        <a:rPr sz="1800" b="1" dirty="0">
                          <a:latin typeface="游ゴシック"/>
                          <a:cs typeface="游ゴシック"/>
                        </a:rPr>
                        <a:t>第1</a:t>
                      </a:r>
                      <a:r>
                        <a:rPr lang="en-US" sz="1800" b="1" dirty="0">
                          <a:latin typeface="游ゴシック"/>
                          <a:cs typeface="游ゴシック"/>
                        </a:rPr>
                        <a:t>2</a:t>
                      </a:r>
                      <a:r>
                        <a:rPr sz="1800" b="1" dirty="0">
                          <a:latin typeface="游ゴシック"/>
                          <a:cs typeface="游ゴシック"/>
                        </a:rPr>
                        <a:t>条（科目間流用）</a:t>
                      </a:r>
                      <a:endParaRPr sz="1800" dirty="0">
                        <a:latin typeface="游ゴシック"/>
                        <a:cs typeface="游ゴシック"/>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marL="12065" marR="99695" algn="just">
                        <a:lnSpc>
                          <a:spcPct val="100000"/>
                        </a:lnSpc>
                        <a:spcBef>
                          <a:spcPts val="470"/>
                        </a:spcBef>
                      </a:pPr>
                      <a:r>
                        <a:rPr sz="2000" b="1" dirty="0" err="1">
                          <a:latin typeface="游ゴシック"/>
                          <a:cs typeface="游ゴシック"/>
                        </a:rPr>
                        <a:t>乙は</a:t>
                      </a:r>
                      <a:r>
                        <a:rPr sz="2000" b="1" u="sng" dirty="0" err="1">
                          <a:uFill>
                            <a:solidFill>
                              <a:srgbClr val="000000"/>
                            </a:solidFill>
                          </a:uFill>
                          <a:latin typeface="游ゴシック"/>
                          <a:cs typeface="游ゴシック"/>
                        </a:rPr>
                        <a:t>各経費の範囲内</a:t>
                      </a:r>
                      <a:r>
                        <a:rPr sz="2000" b="1" dirty="0" err="1">
                          <a:latin typeface="游ゴシック"/>
                          <a:cs typeface="游ゴシック"/>
                        </a:rPr>
                        <a:t>に</a:t>
                      </a:r>
                      <a:r>
                        <a:rPr sz="2000" b="1" spc="-15" dirty="0" err="1">
                          <a:latin typeface="游ゴシック"/>
                          <a:cs typeface="游ゴシック"/>
                        </a:rPr>
                        <a:t>限</a:t>
                      </a:r>
                      <a:r>
                        <a:rPr sz="2000" b="1" dirty="0" err="1">
                          <a:latin typeface="游ゴシック"/>
                          <a:cs typeface="游ゴシック"/>
                        </a:rPr>
                        <a:t>り、</a:t>
                      </a:r>
                      <a:r>
                        <a:rPr sz="2000" b="1" spc="-15" dirty="0" err="1">
                          <a:latin typeface="游ゴシック"/>
                          <a:cs typeface="游ゴシック"/>
                        </a:rPr>
                        <a:t>乙</a:t>
                      </a:r>
                      <a:r>
                        <a:rPr sz="2000" b="1" dirty="0" err="1">
                          <a:latin typeface="游ゴシック"/>
                          <a:cs typeface="游ゴシック"/>
                        </a:rPr>
                        <a:t>の裁</a:t>
                      </a:r>
                      <a:r>
                        <a:rPr sz="2000" b="1" spc="-15" dirty="0" err="1">
                          <a:latin typeface="游ゴシック"/>
                          <a:cs typeface="游ゴシック"/>
                        </a:rPr>
                        <a:t>量</a:t>
                      </a:r>
                      <a:r>
                        <a:rPr sz="2000" b="1" dirty="0" err="1">
                          <a:latin typeface="游ゴシック"/>
                          <a:cs typeface="游ゴシック"/>
                        </a:rPr>
                        <a:t>によ</a:t>
                      </a:r>
                      <a:r>
                        <a:rPr sz="2000" b="1" spc="-15" dirty="0" err="1">
                          <a:latin typeface="游ゴシック"/>
                          <a:cs typeface="游ゴシック"/>
                        </a:rPr>
                        <a:t>り</a:t>
                      </a:r>
                      <a:r>
                        <a:rPr lang="ja-JP" altLang="en-US" sz="2000" b="1" spc="-15" dirty="0">
                          <a:latin typeface="游ゴシック"/>
                          <a:cs typeface="游ゴシック"/>
                        </a:rPr>
                        <a:t>流用元科目の最大</a:t>
                      </a:r>
                      <a:r>
                        <a:rPr lang="en-US" altLang="ja-JP" sz="2000" b="1" spc="-15" dirty="0">
                          <a:latin typeface="游ゴシック"/>
                          <a:cs typeface="游ゴシック"/>
                        </a:rPr>
                        <a:t>20%</a:t>
                      </a:r>
                      <a:r>
                        <a:rPr lang="ja-JP" altLang="en-US" sz="2000" b="1" spc="-15" dirty="0">
                          <a:latin typeface="游ゴシック"/>
                          <a:cs typeface="游ゴシック"/>
                        </a:rPr>
                        <a:t>を</a:t>
                      </a:r>
                      <a:r>
                        <a:rPr sz="2000" b="1" dirty="0" err="1">
                          <a:latin typeface="游ゴシック"/>
                          <a:cs typeface="游ゴシック"/>
                        </a:rPr>
                        <a:t>異な</a:t>
                      </a:r>
                      <a:r>
                        <a:rPr sz="2000" b="1" spc="-15" dirty="0" err="1">
                          <a:latin typeface="游ゴシック"/>
                          <a:cs typeface="游ゴシック"/>
                        </a:rPr>
                        <a:t>る</a:t>
                      </a:r>
                      <a:r>
                        <a:rPr sz="2000" b="1" dirty="0" err="1">
                          <a:latin typeface="游ゴシック"/>
                          <a:cs typeface="游ゴシック"/>
                        </a:rPr>
                        <a:t>科目に充当できる。</a:t>
                      </a:r>
                      <a:r>
                        <a:rPr sz="2000" b="1" dirty="0" err="1">
                          <a:highlight>
                            <a:srgbClr val="FFFF00"/>
                          </a:highlight>
                          <a:latin typeface="游ゴシック"/>
                          <a:cs typeface="游ゴシック"/>
                        </a:rPr>
                        <a:t>人件</a:t>
                      </a:r>
                      <a:r>
                        <a:rPr sz="2000" b="1" spc="-15" dirty="0" err="1">
                          <a:highlight>
                            <a:srgbClr val="FFFF00"/>
                          </a:highlight>
                          <a:latin typeface="游ゴシック"/>
                          <a:cs typeface="游ゴシック"/>
                        </a:rPr>
                        <a:t>費</a:t>
                      </a:r>
                      <a:r>
                        <a:rPr sz="2000" b="1" dirty="0" err="1">
                          <a:highlight>
                            <a:srgbClr val="FFFF00"/>
                          </a:highlight>
                          <a:latin typeface="游ゴシック"/>
                          <a:cs typeface="游ゴシック"/>
                        </a:rPr>
                        <a:t>への</a:t>
                      </a:r>
                      <a:r>
                        <a:rPr lang="ja-JP" altLang="en-US" sz="2000" b="1" dirty="0">
                          <a:highlight>
                            <a:srgbClr val="FFFF00"/>
                          </a:highlight>
                          <a:latin typeface="游ゴシック"/>
                          <a:cs typeface="游ゴシック"/>
                        </a:rPr>
                        <a:t>流用及び流用元科目の</a:t>
                      </a:r>
                      <a:r>
                        <a:rPr lang="en-US" altLang="ja-JP" sz="2000" b="1" dirty="0">
                          <a:highlight>
                            <a:srgbClr val="FFFF00"/>
                          </a:highlight>
                          <a:latin typeface="游ゴシック"/>
                          <a:cs typeface="游ゴシック"/>
                        </a:rPr>
                        <a:t>20%</a:t>
                      </a:r>
                      <a:r>
                        <a:rPr lang="ja-JP" altLang="en-US" sz="2000" b="1" dirty="0">
                          <a:highlight>
                            <a:srgbClr val="FFFF00"/>
                          </a:highlight>
                          <a:latin typeface="游ゴシック"/>
                          <a:cs typeface="游ゴシック"/>
                        </a:rPr>
                        <a:t>を超える流用を行う場合は</a:t>
                      </a:r>
                      <a:r>
                        <a:rPr sz="2000" b="1" spc="-15" dirty="0" err="1">
                          <a:highlight>
                            <a:srgbClr val="FFFF00"/>
                          </a:highlight>
                          <a:latin typeface="游ゴシック"/>
                          <a:cs typeface="游ゴシック"/>
                        </a:rPr>
                        <a:t>甲</a:t>
                      </a:r>
                      <a:r>
                        <a:rPr sz="2000" b="1" dirty="0" err="1">
                          <a:highlight>
                            <a:srgbClr val="FFFF00"/>
                          </a:highlight>
                          <a:latin typeface="游ゴシック"/>
                          <a:cs typeface="游ゴシック"/>
                        </a:rPr>
                        <a:t>が承</a:t>
                      </a:r>
                      <a:r>
                        <a:rPr sz="2000" b="1" spc="-15" dirty="0" err="1">
                          <a:highlight>
                            <a:srgbClr val="FFFF00"/>
                          </a:highlight>
                          <a:latin typeface="游ゴシック"/>
                          <a:cs typeface="游ゴシック"/>
                        </a:rPr>
                        <a:t>認</a:t>
                      </a:r>
                      <a:r>
                        <a:rPr sz="2000" b="1" dirty="0" err="1">
                          <a:highlight>
                            <a:srgbClr val="FFFF00"/>
                          </a:highlight>
                          <a:latin typeface="游ゴシック"/>
                          <a:cs typeface="游ゴシック"/>
                        </a:rPr>
                        <a:t>した</a:t>
                      </a:r>
                      <a:r>
                        <a:rPr sz="2000" b="1" spc="-15" dirty="0" err="1">
                          <a:highlight>
                            <a:srgbClr val="FFFF00"/>
                          </a:highlight>
                          <a:latin typeface="游ゴシック"/>
                          <a:cs typeface="游ゴシック"/>
                        </a:rPr>
                        <a:t>場</a:t>
                      </a:r>
                      <a:r>
                        <a:rPr sz="2000" b="1" dirty="0" err="1">
                          <a:highlight>
                            <a:srgbClr val="FFFF00"/>
                          </a:highlight>
                          <a:latin typeface="游ゴシック"/>
                          <a:cs typeface="游ゴシック"/>
                        </a:rPr>
                        <a:t>合に限る</a:t>
                      </a:r>
                      <a:r>
                        <a:rPr sz="2000" b="1" dirty="0">
                          <a:highlight>
                            <a:srgbClr val="FFFF00"/>
                          </a:highlight>
                          <a:latin typeface="游ゴシック"/>
                          <a:cs typeface="游ゴシック"/>
                        </a:rPr>
                        <a:t>。</a:t>
                      </a:r>
                      <a:endParaRPr sz="2000" dirty="0">
                        <a:highlight>
                          <a:srgbClr val="FFFF00"/>
                        </a:highlight>
                        <a:latin typeface="游ゴシック"/>
                        <a:cs typeface="游ゴシック"/>
                      </a:endParaRPr>
                    </a:p>
                  </a:txBody>
                  <a:tcPr marL="0" marR="0" marT="5969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spcBef>
                          <a:spcPts val="5"/>
                        </a:spcBef>
                      </a:pPr>
                      <a:endParaRPr sz="2600" dirty="0">
                        <a:latin typeface="Times New Roman"/>
                        <a:cs typeface="Times New Roman"/>
                      </a:endParaRPr>
                    </a:p>
                    <a:p>
                      <a:pPr marL="12700">
                        <a:lnSpc>
                          <a:spcPct val="100000"/>
                        </a:lnSpc>
                      </a:pPr>
                      <a:r>
                        <a:rPr sz="1800" b="1" dirty="0">
                          <a:latin typeface="游ゴシック"/>
                          <a:cs typeface="游ゴシック"/>
                        </a:rPr>
                        <a:t>基本方針P.32</a:t>
                      </a:r>
                      <a:endParaRPr sz="1800" dirty="0">
                        <a:latin typeface="游ゴシック"/>
                        <a:cs typeface="游ゴシック"/>
                      </a:endParaRPr>
                    </a:p>
                  </a:txBody>
                  <a:tcPr marL="0" marR="0" marT="63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A"/>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tcPr>
                </a:tc>
                <a:extLst>
                  <a:ext uri="{0D108BD9-81ED-4DB2-BD59-A6C34878D82A}">
                    <a16:rowId xmlns:a16="http://schemas.microsoft.com/office/drawing/2014/main" val="10003"/>
                  </a:ext>
                </a:extLst>
              </a:tr>
              <a:tr h="1143723">
                <a:tc>
                  <a:txBody>
                    <a:bodyPr/>
                    <a:lstStyle/>
                    <a:p>
                      <a:pPr>
                        <a:lnSpc>
                          <a:spcPct val="100000"/>
                        </a:lnSpc>
                      </a:pPr>
                      <a:endParaRPr sz="1900">
                        <a:latin typeface="Times New Roman"/>
                        <a:cs typeface="Times New Roman"/>
                      </a:endParaRPr>
                    </a:p>
                  </a:txBody>
                  <a:tcPr marL="0" marR="0" marT="0" marB="0">
                    <a:lnR w="12700">
                      <a:solidFill>
                        <a:srgbClr val="FFFFFF"/>
                      </a:solidFill>
                      <a:prstDash val="solid"/>
                    </a:lnR>
                  </a:tcPr>
                </a:tc>
                <a:tc>
                  <a:txBody>
                    <a:bodyPr/>
                    <a:lstStyle/>
                    <a:p>
                      <a:pPr>
                        <a:lnSpc>
                          <a:spcPct val="100000"/>
                        </a:lnSpc>
                        <a:spcBef>
                          <a:spcPts val="35"/>
                        </a:spcBef>
                      </a:pPr>
                      <a:endParaRPr sz="2900" dirty="0">
                        <a:latin typeface="Times New Roman"/>
                        <a:cs typeface="Times New Roman"/>
                      </a:endParaRPr>
                    </a:p>
                    <a:p>
                      <a:pPr marL="12065">
                        <a:lnSpc>
                          <a:spcPct val="100000"/>
                        </a:lnSpc>
                      </a:pPr>
                      <a:r>
                        <a:rPr sz="1800" b="1" dirty="0">
                          <a:latin typeface="游ゴシック"/>
                          <a:cs typeface="游ゴシック"/>
                        </a:rPr>
                        <a:t>第1</a:t>
                      </a:r>
                      <a:r>
                        <a:rPr lang="en-US" sz="1800" b="1" dirty="0">
                          <a:latin typeface="游ゴシック"/>
                          <a:cs typeface="游ゴシック"/>
                        </a:rPr>
                        <a:t>3</a:t>
                      </a:r>
                      <a:r>
                        <a:rPr sz="1800" b="1" dirty="0">
                          <a:latin typeface="游ゴシック"/>
                          <a:cs typeface="游ゴシック"/>
                        </a:rPr>
                        <a:t>条（本助成金の返還）</a:t>
                      </a:r>
                      <a:endParaRPr sz="1800" dirty="0">
                        <a:latin typeface="游ゴシック"/>
                        <a:cs typeface="游ゴシック"/>
                      </a:endParaRPr>
                    </a:p>
                  </a:txBody>
                  <a:tcPr marL="0" marR="0" marT="444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marL="12065" marR="100330" algn="just">
                        <a:lnSpc>
                          <a:spcPct val="100000"/>
                        </a:lnSpc>
                        <a:spcBef>
                          <a:spcPts val="844"/>
                        </a:spcBef>
                      </a:pPr>
                      <a:r>
                        <a:rPr sz="2000" b="1" dirty="0">
                          <a:latin typeface="游ゴシック"/>
                          <a:cs typeface="游ゴシック"/>
                        </a:rPr>
                        <a:t>乙がいずれかの事由に</a:t>
                      </a:r>
                      <a:r>
                        <a:rPr sz="2000" b="1" spc="-15" dirty="0">
                          <a:latin typeface="游ゴシック"/>
                          <a:cs typeface="游ゴシック"/>
                        </a:rPr>
                        <a:t>該</a:t>
                      </a:r>
                      <a:r>
                        <a:rPr sz="2000" b="1" dirty="0">
                          <a:latin typeface="游ゴシック"/>
                          <a:cs typeface="游ゴシック"/>
                        </a:rPr>
                        <a:t>当す</a:t>
                      </a:r>
                      <a:r>
                        <a:rPr sz="2000" b="1" spc="-15" dirty="0">
                          <a:latin typeface="游ゴシック"/>
                          <a:cs typeface="游ゴシック"/>
                        </a:rPr>
                        <a:t>る</a:t>
                      </a:r>
                      <a:r>
                        <a:rPr sz="2000" b="1" dirty="0">
                          <a:latin typeface="游ゴシック"/>
                          <a:cs typeface="游ゴシック"/>
                        </a:rPr>
                        <a:t>場合</a:t>
                      </a:r>
                      <a:r>
                        <a:rPr sz="2000" b="1" spc="-15" dirty="0">
                          <a:latin typeface="游ゴシック"/>
                          <a:cs typeface="游ゴシック"/>
                        </a:rPr>
                        <a:t>、</a:t>
                      </a:r>
                      <a:r>
                        <a:rPr sz="2000" b="1" dirty="0">
                          <a:latin typeface="游ゴシック"/>
                          <a:cs typeface="游ゴシック"/>
                        </a:rPr>
                        <a:t>助成</a:t>
                      </a:r>
                      <a:r>
                        <a:rPr sz="2000" b="1" spc="-15" dirty="0">
                          <a:latin typeface="游ゴシック"/>
                          <a:cs typeface="游ゴシック"/>
                        </a:rPr>
                        <a:t>金</a:t>
                      </a:r>
                      <a:r>
                        <a:rPr sz="2000" b="1" dirty="0">
                          <a:latin typeface="游ゴシック"/>
                          <a:cs typeface="游ゴシック"/>
                        </a:rPr>
                        <a:t>の全</a:t>
                      </a:r>
                      <a:r>
                        <a:rPr sz="2000" b="1" spc="-15" dirty="0">
                          <a:latin typeface="游ゴシック"/>
                          <a:cs typeface="游ゴシック"/>
                        </a:rPr>
                        <a:t>部</a:t>
                      </a:r>
                      <a:r>
                        <a:rPr sz="2000" b="1" dirty="0">
                          <a:latin typeface="游ゴシック"/>
                          <a:cs typeface="游ゴシック"/>
                        </a:rPr>
                        <a:t>ま たは一部を甲に返還す</a:t>
                      </a:r>
                      <a:r>
                        <a:rPr sz="2000" b="1" spc="-15" dirty="0">
                          <a:latin typeface="游ゴシック"/>
                          <a:cs typeface="游ゴシック"/>
                        </a:rPr>
                        <a:t>る</a:t>
                      </a:r>
                      <a:r>
                        <a:rPr sz="2000" b="1" dirty="0">
                          <a:latin typeface="游ゴシック"/>
                          <a:cs typeface="游ゴシック"/>
                        </a:rPr>
                        <a:t>。（</a:t>
                      </a:r>
                      <a:r>
                        <a:rPr sz="2000" b="1" spc="-15" dirty="0">
                          <a:latin typeface="游ゴシック"/>
                          <a:cs typeface="游ゴシック"/>
                        </a:rPr>
                        <a:t>選</a:t>
                      </a:r>
                      <a:r>
                        <a:rPr sz="2000" b="1" dirty="0">
                          <a:latin typeface="游ゴシック"/>
                          <a:cs typeface="游ゴシック"/>
                        </a:rPr>
                        <a:t>定の</a:t>
                      </a:r>
                      <a:r>
                        <a:rPr sz="2000" b="1" spc="-15" dirty="0">
                          <a:latin typeface="游ゴシック"/>
                          <a:cs typeface="游ゴシック"/>
                        </a:rPr>
                        <a:t>取</a:t>
                      </a:r>
                      <a:r>
                        <a:rPr sz="2000" b="1" dirty="0">
                          <a:latin typeface="游ゴシック"/>
                          <a:cs typeface="游ゴシック"/>
                        </a:rPr>
                        <a:t>り消</a:t>
                      </a:r>
                      <a:r>
                        <a:rPr sz="2000" b="1" spc="-15" dirty="0">
                          <a:latin typeface="游ゴシック"/>
                          <a:cs typeface="游ゴシック"/>
                        </a:rPr>
                        <a:t>し</a:t>
                      </a:r>
                      <a:r>
                        <a:rPr sz="2000" b="1" dirty="0">
                          <a:latin typeface="游ゴシック"/>
                          <a:cs typeface="游ゴシック"/>
                        </a:rPr>
                        <a:t>、不</a:t>
                      </a:r>
                      <a:r>
                        <a:rPr sz="2000" b="1" spc="-15" dirty="0">
                          <a:latin typeface="游ゴシック"/>
                          <a:cs typeface="游ゴシック"/>
                        </a:rPr>
                        <a:t>正</a:t>
                      </a:r>
                      <a:r>
                        <a:rPr sz="2000" b="1" dirty="0">
                          <a:latin typeface="游ゴシック"/>
                          <a:cs typeface="游ゴシック"/>
                        </a:rPr>
                        <a:t>行 為</a:t>
                      </a:r>
                      <a:r>
                        <a:rPr sz="2000" b="1" spc="280" dirty="0">
                          <a:latin typeface="游ゴシック"/>
                          <a:cs typeface="游ゴシック"/>
                        </a:rPr>
                        <a:t> </a:t>
                      </a:r>
                      <a:r>
                        <a:rPr sz="2000" b="1" dirty="0">
                          <a:latin typeface="游ゴシック"/>
                          <a:cs typeface="游ゴシック"/>
                        </a:rPr>
                        <a:t>など）</a:t>
                      </a:r>
                      <a:endParaRPr sz="2000">
                        <a:latin typeface="游ゴシック"/>
                        <a:cs typeface="游ゴシック"/>
                      </a:endParaRPr>
                    </a:p>
                  </a:txBody>
                  <a:tcPr marL="0" marR="0" marT="10731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spcBef>
                          <a:spcPts val="50"/>
                        </a:spcBef>
                      </a:pPr>
                      <a:endParaRPr sz="1950" dirty="0">
                        <a:latin typeface="Times New Roman"/>
                        <a:cs typeface="Times New Roman"/>
                      </a:endParaRPr>
                    </a:p>
                    <a:p>
                      <a:pPr marL="12700">
                        <a:lnSpc>
                          <a:spcPct val="100000"/>
                        </a:lnSpc>
                      </a:pPr>
                      <a:r>
                        <a:rPr sz="1800" b="1" dirty="0">
                          <a:latin typeface="游ゴシック"/>
                          <a:cs typeface="游ゴシック"/>
                        </a:rPr>
                        <a:t>業務規程21条</a:t>
                      </a:r>
                      <a:endParaRPr sz="1800" dirty="0">
                        <a:latin typeface="游ゴシック"/>
                        <a:cs typeface="游ゴシック"/>
                      </a:endParaRPr>
                    </a:p>
                    <a:p>
                      <a:pPr marL="12700">
                        <a:lnSpc>
                          <a:spcPct val="100000"/>
                        </a:lnSpc>
                      </a:pPr>
                      <a:r>
                        <a:rPr sz="1800" b="1" spc="-5" dirty="0">
                          <a:latin typeface="游ゴシック"/>
                          <a:cs typeface="游ゴシック"/>
                        </a:rPr>
                        <a:t>公募要領</a:t>
                      </a:r>
                      <a:r>
                        <a:rPr lang="en-US" sz="1800" b="1" spc="-5" dirty="0">
                          <a:latin typeface="游ゴシック"/>
                          <a:cs typeface="游ゴシック"/>
                        </a:rPr>
                        <a:t>21</a:t>
                      </a:r>
                      <a:endParaRPr sz="1800" dirty="0">
                        <a:latin typeface="游ゴシック"/>
                        <a:cs typeface="游ゴシック"/>
                      </a:endParaRPr>
                    </a:p>
                  </a:txBody>
                  <a:tcPr marL="0" marR="0" marT="635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BF5"/>
                    </a:solidFill>
                  </a:tcPr>
                </a:tc>
                <a:tc>
                  <a:txBody>
                    <a:bodyPr/>
                    <a:lstStyle/>
                    <a:p>
                      <a:pPr>
                        <a:lnSpc>
                          <a:spcPct val="100000"/>
                        </a:lnSpc>
                      </a:pPr>
                      <a:endParaRPr sz="1900">
                        <a:latin typeface="Times New Roman"/>
                        <a:cs typeface="Times New Roman"/>
                      </a:endParaRPr>
                    </a:p>
                  </a:txBody>
                  <a:tcPr marL="0" marR="0" marT="0" marB="0">
                    <a:lnL w="12700">
                      <a:solidFill>
                        <a:srgbClr val="FFFFFF"/>
                      </a:solidFill>
                      <a:prstDash val="solid"/>
                    </a:lnL>
                  </a:tcPr>
                </a:tc>
                <a:extLst>
                  <a:ext uri="{0D108BD9-81ED-4DB2-BD59-A6C34878D82A}">
                    <a16:rowId xmlns:a16="http://schemas.microsoft.com/office/drawing/2014/main" val="10004"/>
                  </a:ext>
                </a:extLst>
              </a:tr>
              <a:tr h="297852">
                <a:tc>
                  <a:txBody>
                    <a:bodyPr/>
                    <a:lstStyle/>
                    <a:p>
                      <a:pPr>
                        <a:lnSpc>
                          <a:spcPct val="100000"/>
                        </a:lnSpc>
                      </a:pPr>
                      <a:endParaRPr sz="1800">
                        <a:latin typeface="Times New Roman"/>
                        <a:cs typeface="Times New Roman"/>
                      </a:endParaRPr>
                    </a:p>
                  </a:txBody>
                  <a:tcPr marL="0" marR="0" marT="0" marB="0">
                    <a:solidFill>
                      <a:srgbClr val="2D89CA"/>
                    </a:solidFill>
                  </a:tcPr>
                </a:tc>
                <a:tc>
                  <a:txBody>
                    <a:bodyPr/>
                    <a:lstStyle/>
                    <a:p>
                      <a:pPr>
                        <a:lnSpc>
                          <a:spcPct val="100000"/>
                        </a:lnSpc>
                      </a:pPr>
                      <a:endParaRPr sz="1800">
                        <a:latin typeface="Times New Roman"/>
                        <a:cs typeface="Times New Roman"/>
                      </a:endParaRPr>
                    </a:p>
                  </a:txBody>
                  <a:tcPr marL="0" marR="0" marT="0" marB="0">
                    <a:lnT w="12700">
                      <a:solidFill>
                        <a:srgbClr val="FFFFFF"/>
                      </a:solidFill>
                      <a:prstDash val="solid"/>
                    </a:lnT>
                    <a:solidFill>
                      <a:srgbClr val="2D89CA"/>
                    </a:solidFill>
                  </a:tcPr>
                </a:tc>
                <a:tc>
                  <a:txBody>
                    <a:bodyPr/>
                    <a:lstStyle/>
                    <a:p>
                      <a:pPr marL="1816100">
                        <a:lnSpc>
                          <a:spcPct val="100000"/>
                        </a:lnSpc>
                        <a:spcBef>
                          <a:spcPts val="660"/>
                        </a:spcBef>
                      </a:pPr>
                      <a:r>
                        <a:rPr sz="1200" spc="-5" dirty="0">
                          <a:solidFill>
                            <a:srgbClr val="FFFFFF"/>
                          </a:solidFill>
                          <a:latin typeface="游ゴシック"/>
                          <a:cs typeface="游ゴシック"/>
                        </a:rPr>
                        <a:t>Copy</a:t>
                      </a:r>
                      <a:r>
                        <a:rPr sz="1200" spc="-25" dirty="0">
                          <a:solidFill>
                            <a:srgbClr val="FFFFFF"/>
                          </a:solidFill>
                          <a:latin typeface="游ゴシック"/>
                          <a:cs typeface="游ゴシック"/>
                        </a:rPr>
                        <a:t> </a:t>
                      </a:r>
                      <a:r>
                        <a:rPr sz="1200" dirty="0">
                          <a:solidFill>
                            <a:srgbClr val="FFFFFF"/>
                          </a:solidFill>
                          <a:latin typeface="游ゴシック"/>
                          <a:cs typeface="游ゴシック"/>
                        </a:rPr>
                        <a:t>Right</a:t>
                      </a:r>
                      <a:r>
                        <a:rPr sz="1200" spc="-10" dirty="0">
                          <a:solidFill>
                            <a:srgbClr val="FFFFFF"/>
                          </a:solidFill>
                          <a:latin typeface="游ゴシック"/>
                          <a:cs typeface="游ゴシック"/>
                        </a:rPr>
                        <a:t> </a:t>
                      </a:r>
                      <a:r>
                        <a:rPr sz="1200" spc="-5" dirty="0">
                          <a:solidFill>
                            <a:srgbClr val="FFFFFF"/>
                          </a:solidFill>
                          <a:latin typeface="游ゴシック"/>
                          <a:cs typeface="游ゴシック"/>
                        </a:rPr>
                        <a:t>©</a:t>
                      </a:r>
                      <a:r>
                        <a:rPr sz="1200" spc="-20" dirty="0">
                          <a:solidFill>
                            <a:srgbClr val="FFFFFF"/>
                          </a:solidFill>
                          <a:latin typeface="游ゴシック"/>
                          <a:cs typeface="游ゴシック"/>
                        </a:rPr>
                        <a:t> </a:t>
                      </a:r>
                      <a:r>
                        <a:rPr sz="1200" spc="-5" dirty="0">
                          <a:solidFill>
                            <a:srgbClr val="FFFFFF"/>
                          </a:solidFill>
                          <a:latin typeface="游ゴシック"/>
                          <a:cs typeface="游ゴシック"/>
                        </a:rPr>
                        <a:t>JANPIA</a:t>
                      </a:r>
                      <a:r>
                        <a:rPr sz="1200" spc="-45" dirty="0">
                          <a:solidFill>
                            <a:srgbClr val="FFFFFF"/>
                          </a:solidFill>
                          <a:latin typeface="游ゴシック"/>
                          <a:cs typeface="游ゴシック"/>
                        </a:rPr>
                        <a:t> </a:t>
                      </a:r>
                      <a:r>
                        <a:rPr sz="1200" dirty="0">
                          <a:solidFill>
                            <a:srgbClr val="FFFFFF"/>
                          </a:solidFill>
                          <a:latin typeface="游ゴシック"/>
                          <a:cs typeface="游ゴシック"/>
                        </a:rPr>
                        <a:t>2020</a:t>
                      </a:r>
                      <a:endParaRPr sz="1200">
                        <a:latin typeface="游ゴシック"/>
                        <a:cs typeface="游ゴシック"/>
                      </a:endParaRPr>
                    </a:p>
                  </a:txBody>
                  <a:tcPr marL="0" marR="0" marT="83820" marB="0">
                    <a:lnT w="12700">
                      <a:solidFill>
                        <a:srgbClr val="FFFFFF"/>
                      </a:solidFill>
                      <a:prstDash val="solid"/>
                    </a:lnT>
                    <a:solidFill>
                      <a:srgbClr val="2D89CA"/>
                    </a:solidFill>
                  </a:tcPr>
                </a:tc>
                <a:tc>
                  <a:txBody>
                    <a:bodyPr/>
                    <a:lstStyle/>
                    <a:p>
                      <a:pPr marL="1734185">
                        <a:lnSpc>
                          <a:spcPct val="100000"/>
                        </a:lnSpc>
                        <a:spcBef>
                          <a:spcPts val="45"/>
                        </a:spcBef>
                      </a:pPr>
                      <a:r>
                        <a:rPr sz="1800" b="1" dirty="0">
                          <a:solidFill>
                            <a:srgbClr val="FFFFFF"/>
                          </a:solidFill>
                          <a:latin typeface="游ゴシック"/>
                          <a:cs typeface="游ゴシック"/>
                        </a:rPr>
                        <a:t>9</a:t>
                      </a:r>
                      <a:endParaRPr sz="1800">
                        <a:latin typeface="游ゴシック"/>
                        <a:cs typeface="游ゴシック"/>
                      </a:endParaRPr>
                    </a:p>
                  </a:txBody>
                  <a:tcPr marL="0" marR="0" marT="5715" marB="0">
                    <a:lnT w="12700">
                      <a:solidFill>
                        <a:srgbClr val="FFFFFF"/>
                      </a:solidFill>
                      <a:prstDash val="solid"/>
                    </a:lnT>
                    <a:solidFill>
                      <a:srgbClr val="2D89CA"/>
                    </a:solidFill>
                  </a:tcPr>
                </a:tc>
                <a:tc>
                  <a:txBody>
                    <a:bodyPr/>
                    <a:lstStyle/>
                    <a:p>
                      <a:pPr>
                        <a:lnSpc>
                          <a:spcPct val="100000"/>
                        </a:lnSpc>
                      </a:pPr>
                      <a:endParaRPr sz="1800" dirty="0">
                        <a:latin typeface="Times New Roman"/>
                        <a:cs typeface="Times New Roman"/>
                      </a:endParaRPr>
                    </a:p>
                  </a:txBody>
                  <a:tcPr marL="0" marR="0" marT="0" marB="0">
                    <a:solidFill>
                      <a:srgbClr val="2D89CA"/>
                    </a:solidFill>
                  </a:tcPr>
                </a:tc>
                <a:extLst>
                  <a:ext uri="{0D108BD9-81ED-4DB2-BD59-A6C34878D82A}">
                    <a16:rowId xmlns:a16="http://schemas.microsoft.com/office/drawing/2014/main" val="10005"/>
                  </a:ext>
                </a:extLst>
              </a:tr>
            </a:tbl>
          </a:graphicData>
        </a:graphic>
      </p:graphicFrame>
      <p:sp>
        <p:nvSpPr>
          <p:cNvPr id="3" name="object 3"/>
          <p:cNvSpPr/>
          <p:nvPr/>
        </p:nvSpPr>
        <p:spPr>
          <a:xfrm>
            <a:off x="0" y="0"/>
            <a:ext cx="10739755" cy="931544"/>
          </a:xfrm>
          <a:custGeom>
            <a:avLst/>
            <a:gdLst/>
            <a:ahLst/>
            <a:cxnLst/>
            <a:rect l="l" t="t" r="r" b="b"/>
            <a:pathLst>
              <a:path w="10739755" h="931544">
                <a:moveTo>
                  <a:pt x="10739628" y="0"/>
                </a:moveTo>
                <a:lnTo>
                  <a:pt x="9808464" y="0"/>
                </a:lnTo>
                <a:lnTo>
                  <a:pt x="0" y="0"/>
                </a:lnTo>
                <a:lnTo>
                  <a:pt x="0" y="931164"/>
                </a:lnTo>
                <a:lnTo>
                  <a:pt x="9808464" y="931164"/>
                </a:lnTo>
                <a:lnTo>
                  <a:pt x="10739628" y="0"/>
                </a:lnTo>
                <a:close/>
              </a:path>
            </a:pathLst>
          </a:custGeom>
          <a:solidFill>
            <a:srgbClr val="2D89CA"/>
          </a:solidFill>
        </p:spPr>
        <p:txBody>
          <a:bodyPr wrap="square" lIns="0" tIns="0" rIns="0" bIns="0" rtlCol="0"/>
          <a:lstStyle/>
          <a:p>
            <a:endParaRPr/>
          </a:p>
        </p:txBody>
      </p:sp>
      <p:pic>
        <p:nvPicPr>
          <p:cNvPr id="4" name="object 4"/>
          <p:cNvPicPr/>
          <p:nvPr/>
        </p:nvPicPr>
        <p:blipFill>
          <a:blip r:embed="rId2" cstate="print"/>
          <a:stretch>
            <a:fillRect/>
          </a:stretch>
        </p:blipFill>
        <p:spPr>
          <a:xfrm>
            <a:off x="11171533" y="162120"/>
            <a:ext cx="763037" cy="763070"/>
          </a:xfrm>
          <a:prstGeom prst="rect">
            <a:avLst/>
          </a:prstGeom>
        </p:spPr>
      </p:pic>
      <p:sp>
        <p:nvSpPr>
          <p:cNvPr id="5" name="object 5"/>
          <p:cNvSpPr txBox="1">
            <a:spLocks noGrp="1"/>
          </p:cNvSpPr>
          <p:nvPr>
            <p:ph type="title"/>
          </p:nvPr>
        </p:nvSpPr>
        <p:spPr>
          <a:xfrm>
            <a:off x="279603" y="119329"/>
            <a:ext cx="6174105" cy="697230"/>
          </a:xfrm>
          <a:prstGeom prst="rect">
            <a:avLst/>
          </a:prstGeom>
        </p:spPr>
        <p:txBody>
          <a:bodyPr vert="horz" wrap="square" lIns="0" tIns="13335" rIns="0" bIns="0" rtlCol="0">
            <a:spAutoFit/>
          </a:bodyPr>
          <a:lstStyle/>
          <a:p>
            <a:pPr marL="12700">
              <a:lnSpc>
                <a:spcPct val="100000"/>
              </a:lnSpc>
              <a:spcBef>
                <a:spcPts val="105"/>
              </a:spcBef>
              <a:tabLst>
                <a:tab pos="4482465" algn="l"/>
              </a:tabLst>
            </a:pPr>
            <a:r>
              <a:rPr sz="4400" spc="5" dirty="0"/>
              <a:t>４－②．第２章	</a:t>
            </a:r>
            <a:r>
              <a:rPr sz="4400" dirty="0"/>
              <a:t>助成金</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1182</Words>
  <Application>Microsoft Office PowerPoint</Application>
  <PresentationFormat>ワイド画面</PresentationFormat>
  <Paragraphs>267</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游ゴシック</vt:lpstr>
      <vt:lpstr>Arial</vt:lpstr>
      <vt:lpstr>Calibri</vt:lpstr>
      <vt:lpstr>Times New Roman</vt:lpstr>
      <vt:lpstr>Wingdings</vt:lpstr>
      <vt:lpstr>Office Theme</vt:lpstr>
      <vt:lpstr>資金提供契約書について　　　（実行団体用）　　　　　　　　　　　※2021.12.24版　　　　　　　　　　</vt:lpstr>
      <vt:lpstr>１．資金提供契約書とは  ２．コンセプト         ３．章立て               ４．各条文説明</vt:lpstr>
      <vt:lpstr>１-①. 資金提供契約書とは</vt:lpstr>
      <vt:lpstr>１-②. 資金提供契約書とは</vt:lpstr>
      <vt:lpstr>２．コンセプト</vt:lpstr>
      <vt:lpstr>PowerPoint プレゼンテーション</vt:lpstr>
      <vt:lpstr>４-① 第１章 助成対象事業</vt:lpstr>
      <vt:lpstr>４－②．第２章 助成金</vt:lpstr>
      <vt:lpstr>４－②．第２章 助成金</vt:lpstr>
      <vt:lpstr>ガバナンス体制等</vt:lpstr>
      <vt:lpstr>成果評価</vt:lpstr>
      <vt:lpstr>監督・選定取り消し等</vt:lpstr>
      <vt:lpstr>４－⑥．第７章 雑則</vt:lpstr>
      <vt:lpstr>４－⑦．第７章 雑則</vt:lpstr>
      <vt:lpstr>ご清聴ありがとうございました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2021-02-25T00:29:53Z</dcterms:created>
  <dcterms:modified xsi:type="dcterms:W3CDTF">2021-02-25T00:30:00Z</dcterms:modified>
</cp:coreProperties>
</file>