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64" r:id="rId2"/>
  </p:sldMasterIdLst>
  <p:notesMasterIdLst>
    <p:notesMasterId r:id="rId13"/>
  </p:notesMasterIdLst>
  <p:handoutMasterIdLst>
    <p:handoutMasterId r:id="rId14"/>
  </p:handoutMasterIdLst>
  <p:sldIdLst>
    <p:sldId id="395" r:id="rId3"/>
    <p:sldId id="465" r:id="rId4"/>
    <p:sldId id="475" r:id="rId5"/>
    <p:sldId id="474" r:id="rId6"/>
    <p:sldId id="466" r:id="rId7"/>
    <p:sldId id="467" r:id="rId8"/>
    <p:sldId id="468" r:id="rId9"/>
    <p:sldId id="473" r:id="rId10"/>
    <p:sldId id="469" r:id="rId11"/>
    <p:sldId id="470" r:id="rId1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作成者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7ECEE"/>
    <a:srgbClr val="CCD6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826" autoAdjust="0"/>
  </p:normalViewPr>
  <p:slideViewPr>
    <p:cSldViewPr snapToGrid="0">
      <p:cViewPr varScale="1">
        <p:scale>
          <a:sx n="92" d="100"/>
          <a:sy n="92" d="100"/>
        </p:scale>
        <p:origin x="1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7F32E31-849E-4607-85B9-A2A4F74F79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36CF648-4482-402D-BBAD-450A9088FA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36405C-7DF5-471C-837E-50479CD717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975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EEE3E6D-11A1-4A9E-B36A-8373E4C134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7457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975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228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32773">
              <a:defRPr/>
            </a:pPr>
            <a:fld id="{FACD74C9-F05A-4B46-AB75-15DE5EF58526}" type="slidenum">
              <a:rPr lang="ja-JP" altLang="en-US" sz="8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632773">
                <a:defRPr/>
              </a:pPr>
              <a:t>2</a:t>
            </a:fld>
            <a:endParaRPr lang="ja-JP" altLang="en-US" sz="8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6723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32773">
              <a:defRPr/>
            </a:pPr>
            <a:fld id="{FACD74C9-F05A-4B46-AB75-15DE5EF58526}" type="slidenum">
              <a:rPr lang="ja-JP" altLang="en-US" sz="8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632773">
                <a:defRPr/>
              </a:pPr>
              <a:t>3</a:t>
            </a:fld>
            <a:endParaRPr lang="ja-JP" altLang="en-US" sz="8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7790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32773">
              <a:defRPr/>
            </a:pPr>
            <a:fld id="{FACD74C9-F05A-4B46-AB75-15DE5EF58526}" type="slidenum">
              <a:rPr lang="ja-JP" altLang="en-US" sz="8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632773">
                <a:defRPr/>
              </a:pPr>
              <a:t>4</a:t>
            </a:fld>
            <a:endParaRPr lang="ja-JP" altLang="en-US" sz="8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6865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32773">
              <a:defRPr/>
            </a:pPr>
            <a:fld id="{FACD74C9-F05A-4B46-AB75-15DE5EF58526}" type="slidenum">
              <a:rPr lang="ja-JP" altLang="en-US" sz="8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632773">
                <a:defRPr/>
              </a:pPr>
              <a:t>5</a:t>
            </a:fld>
            <a:endParaRPr lang="ja-JP" altLang="en-US" sz="8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8398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32773">
              <a:defRPr/>
            </a:pPr>
            <a:fld id="{FACD74C9-F05A-4B46-AB75-15DE5EF58526}" type="slidenum">
              <a:rPr lang="ja-JP" altLang="en-US" sz="8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632773">
                <a:defRPr/>
              </a:pPr>
              <a:t>6</a:t>
            </a:fld>
            <a:endParaRPr lang="ja-JP" altLang="en-US" sz="8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8917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32773">
              <a:defRPr/>
            </a:pPr>
            <a:fld id="{FACD74C9-F05A-4B46-AB75-15DE5EF58526}" type="slidenum">
              <a:rPr lang="ja-JP" altLang="en-US" sz="8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632773">
                <a:defRPr/>
              </a:pPr>
              <a:t>7</a:t>
            </a:fld>
            <a:endParaRPr lang="ja-JP" altLang="en-US" sz="8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4800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32773">
              <a:defRPr/>
            </a:pPr>
            <a:fld id="{FACD74C9-F05A-4B46-AB75-15DE5EF58526}" type="slidenum">
              <a:rPr lang="ja-JP" altLang="en-US" sz="8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632773">
                <a:defRPr/>
              </a:pPr>
              <a:t>8</a:t>
            </a:fld>
            <a:endParaRPr lang="ja-JP" altLang="en-US" sz="8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8419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32773">
              <a:defRPr/>
            </a:pPr>
            <a:fld id="{FACD74C9-F05A-4B46-AB75-15DE5EF58526}" type="slidenum">
              <a:rPr lang="ja-JP" altLang="en-US" sz="8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632773">
                <a:defRPr/>
              </a:pPr>
              <a:t>9</a:t>
            </a:fld>
            <a:endParaRPr lang="ja-JP" altLang="en-US" sz="8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6962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32773">
              <a:defRPr/>
            </a:pPr>
            <a:fld id="{FACD74C9-F05A-4B46-AB75-15DE5EF58526}" type="slidenum">
              <a:rPr lang="ja-JP" altLang="en-US" sz="8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632773">
                <a:defRPr/>
              </a:pPr>
              <a:t>10</a:t>
            </a:fld>
            <a:endParaRPr lang="ja-JP" altLang="en-US" sz="8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586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3" y="1"/>
            <a:ext cx="10740077" cy="576000"/>
            <a:chOff x="1" y="0"/>
            <a:chExt cx="8055058" cy="931059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75B5599E-40D1-2D46-BFE0-5F784CAEDD5B}"/>
                </a:ext>
              </a:extLst>
            </p:cNvPr>
            <p:cNvSpPr/>
            <p:nvPr userDrawn="1"/>
          </p:nvSpPr>
          <p:spPr>
            <a:xfrm>
              <a:off x="1" y="0"/>
              <a:ext cx="7356764" cy="931056"/>
            </a:xfrm>
            <a:prstGeom prst="rect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0" name="直角三角形 9">
              <a:extLst>
                <a:ext uri="{FF2B5EF4-FFF2-40B4-BE49-F238E27FC236}">
                  <a16:creationId xmlns:a16="http://schemas.microsoft.com/office/drawing/2014/main" id="{7BD76297-E9AF-A140-9C9B-330F13C90E5F}"/>
                </a:ext>
              </a:extLst>
            </p:cNvPr>
            <p:cNvSpPr/>
            <p:nvPr userDrawn="1"/>
          </p:nvSpPr>
          <p:spPr>
            <a:xfrm rot="5400000">
              <a:off x="7240386" y="116386"/>
              <a:ext cx="931055" cy="698291"/>
            </a:xfrm>
            <a:prstGeom prst="rtTriangle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DE3237F-18DF-B044-8B92-F3F040E3A689}"/>
              </a:ext>
            </a:extLst>
          </p:cNvPr>
          <p:cNvSpPr/>
          <p:nvPr userDrawn="1"/>
        </p:nvSpPr>
        <p:spPr>
          <a:xfrm>
            <a:off x="8839200" y="6642000"/>
            <a:ext cx="3352800" cy="216010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719139" y="1196976"/>
            <a:ext cx="10704512" cy="1511300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719139" y="2960690"/>
            <a:ext cx="10704512" cy="74420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D1E46A2-10FF-4F88-A5B2-E488B4BEBB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7700" y="5342670"/>
            <a:ext cx="3802496" cy="84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268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  <p15:guide id="2" pos="7196">
          <p15:clr>
            <a:srgbClr val="FBAE40"/>
          </p15:clr>
        </p15:guide>
        <p15:guide id="3" pos="453">
          <p15:clr>
            <a:srgbClr val="FBAE40"/>
          </p15:clr>
        </p15:guide>
        <p15:guide id="4" orient="horz" pos="3317">
          <p15:clr>
            <a:srgbClr val="FBAE40"/>
          </p15:clr>
        </p15:guide>
        <p15:guide id="5" orient="horz" pos="1706">
          <p15:clr>
            <a:srgbClr val="FBAE40"/>
          </p15:clr>
        </p15:guide>
        <p15:guide id="6" orient="horz" pos="1865">
          <p15:clr>
            <a:srgbClr val="FBAE40"/>
          </p15:clr>
        </p15:guide>
        <p15:guide id="7" orient="horz" pos="234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本文(ドキュメンテーション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グループ化 16"/>
          <p:cNvGrpSpPr/>
          <p:nvPr userDrawn="1"/>
        </p:nvGrpSpPr>
        <p:grpSpPr>
          <a:xfrm>
            <a:off x="3" y="1"/>
            <a:ext cx="10740077" cy="576000"/>
            <a:chOff x="1" y="0"/>
            <a:chExt cx="8055058" cy="931059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75B5599E-40D1-2D46-BFE0-5F784CAEDD5B}"/>
                </a:ext>
              </a:extLst>
            </p:cNvPr>
            <p:cNvSpPr/>
            <p:nvPr userDrawn="1"/>
          </p:nvSpPr>
          <p:spPr>
            <a:xfrm>
              <a:off x="1" y="0"/>
              <a:ext cx="7356764" cy="931056"/>
            </a:xfrm>
            <a:prstGeom prst="rect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" name="直角三角形 15">
              <a:extLst>
                <a:ext uri="{FF2B5EF4-FFF2-40B4-BE49-F238E27FC236}">
                  <a16:creationId xmlns:a16="http://schemas.microsoft.com/office/drawing/2014/main" id="{7BD76297-E9AF-A140-9C9B-330F13C90E5F}"/>
                </a:ext>
              </a:extLst>
            </p:cNvPr>
            <p:cNvSpPr/>
            <p:nvPr userDrawn="1"/>
          </p:nvSpPr>
          <p:spPr>
            <a:xfrm rot="5400000">
              <a:off x="7240386" y="116386"/>
              <a:ext cx="931055" cy="698291"/>
            </a:xfrm>
            <a:prstGeom prst="rtTriangle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668" y="190502"/>
            <a:ext cx="9070509" cy="285751"/>
          </a:xfrm>
          <a:prstGeom prst="rect">
            <a:avLst/>
          </a:prstGeom>
        </p:spPr>
        <p:txBody>
          <a:bodyPr anchor="t"/>
          <a:lstStyle>
            <a:lvl1pPr>
              <a:defRPr sz="1600" b="1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8" y="1341439"/>
            <a:ext cx="10752667" cy="5040312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+mn-ea"/>
                <a:ea typeface="+mn-ea"/>
              </a:defRPr>
            </a:lvl1pPr>
            <a:lvl2pPr>
              <a:defRPr sz="1600">
                <a:latin typeface="+mn-ea"/>
                <a:ea typeface="+mn-ea"/>
              </a:defRPr>
            </a:lvl2pPr>
            <a:lvl3pPr>
              <a:defRPr sz="1400">
                <a:latin typeface="+mn-ea"/>
                <a:ea typeface="+mn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>
                <a:latin typeface="+mn-ea"/>
                <a:ea typeface="+mn-ea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9" y="658813"/>
            <a:ext cx="10752665" cy="538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/>
              <a:t>コンテンツページ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59D2E1A1-0911-40AA-AAAC-91A5A461B6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310" b="4354"/>
          <a:stretch/>
        </p:blipFill>
        <p:spPr>
          <a:xfrm>
            <a:off x="11211237" y="56675"/>
            <a:ext cx="596407" cy="5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9892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61">
          <p15:clr>
            <a:srgbClr val="FBAE40"/>
          </p15:clr>
        </p15:guide>
        <p15:guide id="3" pos="3659">
          <p15:clr>
            <a:srgbClr val="FBAE40"/>
          </p15:clr>
        </p15:guide>
        <p15:guide id="4" pos="7227">
          <p15:clr>
            <a:srgbClr val="FBAE40"/>
          </p15:clr>
        </p15:guide>
        <p15:guide id="5" orient="horz" pos="4020">
          <p15:clr>
            <a:srgbClr val="FBAE40"/>
          </p15:clr>
        </p15:guide>
        <p15:guide id="6" pos="4021">
          <p15:clr>
            <a:srgbClr val="FBAE40"/>
          </p15:clr>
        </p15:guide>
        <p15:guide id="7" pos="5533">
          <p15:clr>
            <a:srgbClr val="FBAE40"/>
          </p15:clr>
        </p15:guide>
        <p15:guide id="8" pos="2163">
          <p15:clr>
            <a:srgbClr val="FBAE40"/>
          </p15:clr>
        </p15:guide>
        <p15:guide id="9" orient="horz" pos="300">
          <p15:clr>
            <a:srgbClr val="FBAE40"/>
          </p15:clr>
        </p15:guide>
        <p15:guide id="10" orient="horz" pos="1207">
          <p15:clr>
            <a:srgbClr val="FBAE40"/>
          </p15:clr>
        </p15:guide>
        <p15:guide id="11" orient="horz" pos="3113">
          <p15:clr>
            <a:srgbClr val="FBAE40"/>
          </p15:clr>
        </p15:guide>
        <p15:guide id="12" orient="horz" pos="3566">
          <p15:clr>
            <a:srgbClr val="FBAE40"/>
          </p15:clr>
        </p15:guide>
        <p15:guide id="13" pos="7439">
          <p15:clr>
            <a:srgbClr val="FBAE40"/>
          </p15:clr>
        </p15:guide>
        <p15:guide id="14" orient="horz" pos="754">
          <p15:clr>
            <a:srgbClr val="FBAE40"/>
          </p15:clr>
        </p15:guide>
        <p15:guide id="15" orient="horz" pos="84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本文(プレゼンテーション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グループ化 16"/>
          <p:cNvGrpSpPr/>
          <p:nvPr userDrawn="1"/>
        </p:nvGrpSpPr>
        <p:grpSpPr>
          <a:xfrm>
            <a:off x="3" y="1"/>
            <a:ext cx="10740077" cy="863996"/>
            <a:chOff x="1" y="0"/>
            <a:chExt cx="8055058" cy="931059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75B5599E-40D1-2D46-BFE0-5F784CAEDD5B}"/>
                </a:ext>
              </a:extLst>
            </p:cNvPr>
            <p:cNvSpPr/>
            <p:nvPr userDrawn="1"/>
          </p:nvSpPr>
          <p:spPr>
            <a:xfrm>
              <a:off x="1" y="0"/>
              <a:ext cx="7356764" cy="931056"/>
            </a:xfrm>
            <a:prstGeom prst="rect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" name="直角三角形 15">
              <a:extLst>
                <a:ext uri="{FF2B5EF4-FFF2-40B4-BE49-F238E27FC236}">
                  <a16:creationId xmlns:a16="http://schemas.microsoft.com/office/drawing/2014/main" id="{7BD76297-E9AF-A140-9C9B-330F13C90E5F}"/>
                </a:ext>
              </a:extLst>
            </p:cNvPr>
            <p:cNvSpPr/>
            <p:nvPr userDrawn="1"/>
          </p:nvSpPr>
          <p:spPr>
            <a:xfrm rot="5400000">
              <a:off x="7240386" y="116386"/>
              <a:ext cx="931055" cy="698291"/>
            </a:xfrm>
            <a:prstGeom prst="rtTriangle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668" y="249817"/>
            <a:ext cx="9070509" cy="396000"/>
          </a:xfrm>
          <a:prstGeom prst="rect">
            <a:avLst/>
          </a:prstGeom>
        </p:spPr>
        <p:txBody>
          <a:bodyPr anchor="t"/>
          <a:lstStyle>
            <a:lvl1pPr>
              <a:defRPr sz="2400" b="1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8" y="1341439"/>
            <a:ext cx="10752667" cy="5040312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+mn-ea"/>
                <a:ea typeface="+mn-ea"/>
              </a:defRPr>
            </a:lvl1pPr>
            <a:lvl2pPr>
              <a:defRPr sz="1600">
                <a:latin typeface="+mn-ea"/>
                <a:ea typeface="+mn-ea"/>
              </a:defRPr>
            </a:lvl2pPr>
            <a:lvl3pPr>
              <a:defRPr sz="1400">
                <a:latin typeface="+mn-ea"/>
                <a:ea typeface="+mn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>
                <a:latin typeface="+mn-ea"/>
                <a:ea typeface="+mn-ea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59D2E1A1-0911-40AA-AAAC-91A5A461B6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48122" y="42474"/>
            <a:ext cx="861292" cy="8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6964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61">
          <p15:clr>
            <a:srgbClr val="FBAE40"/>
          </p15:clr>
        </p15:guide>
        <p15:guide id="3" pos="3659">
          <p15:clr>
            <a:srgbClr val="FBAE40"/>
          </p15:clr>
        </p15:guide>
        <p15:guide id="4" pos="7227">
          <p15:clr>
            <a:srgbClr val="FBAE40"/>
          </p15:clr>
        </p15:guide>
        <p15:guide id="5" orient="horz" pos="4020">
          <p15:clr>
            <a:srgbClr val="FBAE40"/>
          </p15:clr>
        </p15:guide>
        <p15:guide id="6" pos="4021">
          <p15:clr>
            <a:srgbClr val="FBAE40"/>
          </p15:clr>
        </p15:guide>
        <p15:guide id="7" pos="5533">
          <p15:clr>
            <a:srgbClr val="FBAE40"/>
          </p15:clr>
        </p15:guide>
        <p15:guide id="8" pos="2163">
          <p15:clr>
            <a:srgbClr val="FBAE40"/>
          </p15:clr>
        </p15:guide>
        <p15:guide id="9" orient="horz" pos="300">
          <p15:clr>
            <a:srgbClr val="FBAE40"/>
          </p15:clr>
        </p15:guide>
        <p15:guide id="10" orient="horz" pos="1207">
          <p15:clr>
            <a:srgbClr val="FBAE40"/>
          </p15:clr>
        </p15:guide>
        <p15:guide id="11" orient="horz" pos="3113">
          <p15:clr>
            <a:srgbClr val="FBAE40"/>
          </p15:clr>
        </p15:guide>
        <p15:guide id="12" orient="horz" pos="3566">
          <p15:clr>
            <a:srgbClr val="FBAE40"/>
          </p15:clr>
        </p15:guide>
        <p15:guide id="13" pos="7439">
          <p15:clr>
            <a:srgbClr val="FBAE40"/>
          </p15:clr>
        </p15:guide>
        <p15:guide id="14" orient="horz" pos="754">
          <p15:clr>
            <a:srgbClr val="FBAE40"/>
          </p15:clr>
        </p15:guide>
        <p15:guide id="15" orient="horz" pos="84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3" y="1"/>
            <a:ext cx="10740077" cy="576000"/>
            <a:chOff x="1" y="0"/>
            <a:chExt cx="8055058" cy="931059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75B5599E-40D1-2D46-BFE0-5F784CAEDD5B}"/>
                </a:ext>
              </a:extLst>
            </p:cNvPr>
            <p:cNvSpPr/>
            <p:nvPr userDrawn="1"/>
          </p:nvSpPr>
          <p:spPr>
            <a:xfrm>
              <a:off x="1" y="0"/>
              <a:ext cx="7356764" cy="931056"/>
            </a:xfrm>
            <a:prstGeom prst="rect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0" name="直角三角形 9">
              <a:extLst>
                <a:ext uri="{FF2B5EF4-FFF2-40B4-BE49-F238E27FC236}">
                  <a16:creationId xmlns:a16="http://schemas.microsoft.com/office/drawing/2014/main" id="{7BD76297-E9AF-A140-9C9B-330F13C90E5F}"/>
                </a:ext>
              </a:extLst>
            </p:cNvPr>
            <p:cNvSpPr/>
            <p:nvPr userDrawn="1"/>
          </p:nvSpPr>
          <p:spPr>
            <a:xfrm rot="5400000">
              <a:off x="7240386" y="116386"/>
              <a:ext cx="931055" cy="698291"/>
            </a:xfrm>
            <a:prstGeom prst="rtTriangle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DE3237F-18DF-B044-8B92-F3F040E3A689}"/>
              </a:ext>
            </a:extLst>
          </p:cNvPr>
          <p:cNvSpPr/>
          <p:nvPr userDrawn="1"/>
        </p:nvSpPr>
        <p:spPr>
          <a:xfrm>
            <a:off x="8839200" y="6642000"/>
            <a:ext cx="3352800" cy="216010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719139" y="1196976"/>
            <a:ext cx="10704512" cy="1511300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719139" y="2960690"/>
            <a:ext cx="10704512" cy="74420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D1E46A2-10FF-4F88-A5B2-E488B4BEBB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7700" y="5342670"/>
            <a:ext cx="3802496" cy="84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84295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  <p15:guide id="2" pos="7196">
          <p15:clr>
            <a:srgbClr val="FBAE40"/>
          </p15:clr>
        </p15:guide>
        <p15:guide id="3" pos="453">
          <p15:clr>
            <a:srgbClr val="FBAE40"/>
          </p15:clr>
        </p15:guide>
        <p15:guide id="4" orient="horz" pos="3317">
          <p15:clr>
            <a:srgbClr val="FBAE40"/>
          </p15:clr>
        </p15:guide>
        <p15:guide id="5" orient="horz" pos="1706">
          <p15:clr>
            <a:srgbClr val="FBAE40"/>
          </p15:clr>
        </p15:guide>
        <p15:guide id="6" orient="horz" pos="1865">
          <p15:clr>
            <a:srgbClr val="FBAE40"/>
          </p15:clr>
        </p15:guide>
        <p15:guide id="7" orient="horz" pos="234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本文(ドキュメンテーション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グループ化 16"/>
          <p:cNvGrpSpPr/>
          <p:nvPr userDrawn="1"/>
        </p:nvGrpSpPr>
        <p:grpSpPr>
          <a:xfrm>
            <a:off x="3" y="1"/>
            <a:ext cx="10740077" cy="576000"/>
            <a:chOff x="1" y="0"/>
            <a:chExt cx="8055058" cy="931059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75B5599E-40D1-2D46-BFE0-5F784CAEDD5B}"/>
                </a:ext>
              </a:extLst>
            </p:cNvPr>
            <p:cNvSpPr/>
            <p:nvPr userDrawn="1"/>
          </p:nvSpPr>
          <p:spPr>
            <a:xfrm>
              <a:off x="1" y="0"/>
              <a:ext cx="7356764" cy="931056"/>
            </a:xfrm>
            <a:prstGeom prst="rect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" name="直角三角形 15">
              <a:extLst>
                <a:ext uri="{FF2B5EF4-FFF2-40B4-BE49-F238E27FC236}">
                  <a16:creationId xmlns:a16="http://schemas.microsoft.com/office/drawing/2014/main" id="{7BD76297-E9AF-A140-9C9B-330F13C90E5F}"/>
                </a:ext>
              </a:extLst>
            </p:cNvPr>
            <p:cNvSpPr/>
            <p:nvPr userDrawn="1"/>
          </p:nvSpPr>
          <p:spPr>
            <a:xfrm rot="5400000">
              <a:off x="7240386" y="116386"/>
              <a:ext cx="931055" cy="698291"/>
            </a:xfrm>
            <a:prstGeom prst="rtTriangle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668" y="190502"/>
            <a:ext cx="9070509" cy="285751"/>
          </a:xfrm>
          <a:prstGeom prst="rect">
            <a:avLst/>
          </a:prstGeom>
        </p:spPr>
        <p:txBody>
          <a:bodyPr anchor="t"/>
          <a:lstStyle>
            <a:lvl1pPr>
              <a:defRPr sz="1600" b="1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8" y="1341439"/>
            <a:ext cx="10752667" cy="5040312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+mn-ea"/>
                <a:ea typeface="+mn-ea"/>
              </a:defRPr>
            </a:lvl1pPr>
            <a:lvl2pPr>
              <a:defRPr sz="1600">
                <a:latin typeface="+mn-ea"/>
                <a:ea typeface="+mn-ea"/>
              </a:defRPr>
            </a:lvl2pPr>
            <a:lvl3pPr>
              <a:defRPr sz="1400">
                <a:latin typeface="+mn-ea"/>
                <a:ea typeface="+mn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>
                <a:latin typeface="+mn-ea"/>
                <a:ea typeface="+mn-ea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9" y="658813"/>
            <a:ext cx="10752665" cy="538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/>
              <a:t>コンテンツページ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59D2E1A1-0911-40AA-AAAC-91A5A461B6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310" b="4354"/>
          <a:stretch/>
        </p:blipFill>
        <p:spPr>
          <a:xfrm>
            <a:off x="11211237" y="56675"/>
            <a:ext cx="596407" cy="5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3111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61">
          <p15:clr>
            <a:srgbClr val="FBAE40"/>
          </p15:clr>
        </p15:guide>
        <p15:guide id="3" pos="3659">
          <p15:clr>
            <a:srgbClr val="FBAE40"/>
          </p15:clr>
        </p15:guide>
        <p15:guide id="4" pos="7227">
          <p15:clr>
            <a:srgbClr val="FBAE40"/>
          </p15:clr>
        </p15:guide>
        <p15:guide id="5" orient="horz" pos="4020">
          <p15:clr>
            <a:srgbClr val="FBAE40"/>
          </p15:clr>
        </p15:guide>
        <p15:guide id="6" pos="4021">
          <p15:clr>
            <a:srgbClr val="FBAE40"/>
          </p15:clr>
        </p15:guide>
        <p15:guide id="7" pos="5533">
          <p15:clr>
            <a:srgbClr val="FBAE40"/>
          </p15:clr>
        </p15:guide>
        <p15:guide id="8" pos="2163">
          <p15:clr>
            <a:srgbClr val="FBAE40"/>
          </p15:clr>
        </p15:guide>
        <p15:guide id="9" orient="horz" pos="300">
          <p15:clr>
            <a:srgbClr val="FBAE40"/>
          </p15:clr>
        </p15:guide>
        <p15:guide id="10" orient="horz" pos="1207">
          <p15:clr>
            <a:srgbClr val="FBAE40"/>
          </p15:clr>
        </p15:guide>
        <p15:guide id="11" orient="horz" pos="3113">
          <p15:clr>
            <a:srgbClr val="FBAE40"/>
          </p15:clr>
        </p15:guide>
        <p15:guide id="12" orient="horz" pos="3566">
          <p15:clr>
            <a:srgbClr val="FBAE40"/>
          </p15:clr>
        </p15:guide>
        <p15:guide id="13" pos="7439">
          <p15:clr>
            <a:srgbClr val="FBAE40"/>
          </p15:clr>
        </p15:guide>
        <p15:guide id="14" orient="horz" pos="754">
          <p15:clr>
            <a:srgbClr val="FBAE40"/>
          </p15:clr>
        </p15:guide>
        <p15:guide id="15" orient="horz" pos="845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本文(プレゼンテーション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グループ化 16"/>
          <p:cNvGrpSpPr/>
          <p:nvPr userDrawn="1"/>
        </p:nvGrpSpPr>
        <p:grpSpPr>
          <a:xfrm>
            <a:off x="3" y="1"/>
            <a:ext cx="10740077" cy="863996"/>
            <a:chOff x="1" y="0"/>
            <a:chExt cx="8055058" cy="931059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75B5599E-40D1-2D46-BFE0-5F784CAEDD5B}"/>
                </a:ext>
              </a:extLst>
            </p:cNvPr>
            <p:cNvSpPr/>
            <p:nvPr userDrawn="1"/>
          </p:nvSpPr>
          <p:spPr>
            <a:xfrm>
              <a:off x="1" y="0"/>
              <a:ext cx="7356764" cy="931056"/>
            </a:xfrm>
            <a:prstGeom prst="rect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" name="直角三角形 15">
              <a:extLst>
                <a:ext uri="{FF2B5EF4-FFF2-40B4-BE49-F238E27FC236}">
                  <a16:creationId xmlns:a16="http://schemas.microsoft.com/office/drawing/2014/main" id="{7BD76297-E9AF-A140-9C9B-330F13C90E5F}"/>
                </a:ext>
              </a:extLst>
            </p:cNvPr>
            <p:cNvSpPr/>
            <p:nvPr userDrawn="1"/>
          </p:nvSpPr>
          <p:spPr>
            <a:xfrm rot="5400000">
              <a:off x="7240386" y="116386"/>
              <a:ext cx="931055" cy="698291"/>
            </a:xfrm>
            <a:prstGeom prst="rtTriangle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668" y="249817"/>
            <a:ext cx="9070509" cy="396000"/>
          </a:xfrm>
          <a:prstGeom prst="rect">
            <a:avLst/>
          </a:prstGeom>
        </p:spPr>
        <p:txBody>
          <a:bodyPr anchor="t"/>
          <a:lstStyle>
            <a:lvl1pPr>
              <a:defRPr sz="2400" b="1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8" y="1341439"/>
            <a:ext cx="10752667" cy="5040312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+mn-ea"/>
                <a:ea typeface="+mn-ea"/>
              </a:defRPr>
            </a:lvl1pPr>
            <a:lvl2pPr>
              <a:defRPr sz="1600">
                <a:latin typeface="+mn-ea"/>
                <a:ea typeface="+mn-ea"/>
              </a:defRPr>
            </a:lvl2pPr>
            <a:lvl3pPr>
              <a:defRPr sz="1400">
                <a:latin typeface="+mn-ea"/>
                <a:ea typeface="+mn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>
                <a:latin typeface="+mn-ea"/>
                <a:ea typeface="+mn-ea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59D2E1A1-0911-40AA-AAAC-91A5A461B6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48122" y="42474"/>
            <a:ext cx="861292" cy="8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398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61">
          <p15:clr>
            <a:srgbClr val="FBAE40"/>
          </p15:clr>
        </p15:guide>
        <p15:guide id="3" pos="3659">
          <p15:clr>
            <a:srgbClr val="FBAE40"/>
          </p15:clr>
        </p15:guide>
        <p15:guide id="4" pos="7227">
          <p15:clr>
            <a:srgbClr val="FBAE40"/>
          </p15:clr>
        </p15:guide>
        <p15:guide id="5" orient="horz" pos="4020">
          <p15:clr>
            <a:srgbClr val="FBAE40"/>
          </p15:clr>
        </p15:guide>
        <p15:guide id="6" pos="4021">
          <p15:clr>
            <a:srgbClr val="FBAE40"/>
          </p15:clr>
        </p15:guide>
        <p15:guide id="7" pos="5533">
          <p15:clr>
            <a:srgbClr val="FBAE40"/>
          </p15:clr>
        </p15:guide>
        <p15:guide id="8" pos="2163">
          <p15:clr>
            <a:srgbClr val="FBAE40"/>
          </p15:clr>
        </p15:guide>
        <p15:guide id="9" orient="horz" pos="300">
          <p15:clr>
            <a:srgbClr val="FBAE40"/>
          </p15:clr>
        </p15:guide>
        <p15:guide id="10" orient="horz" pos="1207">
          <p15:clr>
            <a:srgbClr val="FBAE40"/>
          </p15:clr>
        </p15:guide>
        <p15:guide id="11" orient="horz" pos="3113">
          <p15:clr>
            <a:srgbClr val="FBAE40"/>
          </p15:clr>
        </p15:guide>
        <p15:guide id="12" orient="horz" pos="3566">
          <p15:clr>
            <a:srgbClr val="FBAE40"/>
          </p15:clr>
        </p15:guide>
        <p15:guide id="13" pos="7439">
          <p15:clr>
            <a:srgbClr val="FBAE40"/>
          </p15:clr>
        </p15:guide>
        <p15:guide id="14" orient="horz" pos="754">
          <p15:clr>
            <a:srgbClr val="FBAE40"/>
          </p15:clr>
        </p15:guide>
        <p15:guide id="15" orient="horz" pos="84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DE3237F-18DF-B044-8B92-F3F040E3A689}"/>
              </a:ext>
            </a:extLst>
          </p:cNvPr>
          <p:cNvSpPr/>
          <p:nvPr userDrawn="1"/>
        </p:nvSpPr>
        <p:spPr>
          <a:xfrm>
            <a:off x="0" y="6642004"/>
            <a:ext cx="12192000" cy="215999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9897535" y="6642000"/>
            <a:ext cx="1911349" cy="21599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tlCol="0" anchor="ctr"/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D42978-5967-4BFF-A3C3-DEF8825A03A6}" type="slidenum">
              <a:rPr lang="ja-JP" altLang="en-US" sz="1200" smtClean="0">
                <a:solidFill>
                  <a:schemeClr val="bg1"/>
                </a:solidFill>
                <a:latin typeface="+mn-ea"/>
                <a:ea typeface="+mn-ea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ja-JP" altLang="en-US" sz="120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9" name="正方形/長方形 8"/>
          <p:cNvSpPr/>
          <p:nvPr userDrawn="1"/>
        </p:nvSpPr>
        <p:spPr>
          <a:xfrm>
            <a:off x="719667" y="6642000"/>
            <a:ext cx="7680000" cy="21599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0000" rtlCol="0" anchor="ctr"/>
          <a:lstStyle/>
          <a:p>
            <a:pPr algn="l"/>
            <a:r>
              <a:rPr lang="en-US" altLang="ja-JP" sz="900">
                <a:solidFill>
                  <a:schemeClr val="bg1"/>
                </a:solidFill>
                <a:latin typeface="+mn-ea"/>
                <a:ea typeface="+mn-ea"/>
              </a:rPr>
              <a:t>Copyright 2019 JANPIA</a:t>
            </a:r>
            <a:r>
              <a:rPr lang="en-US" altLang="ja-JP" sz="900" baseline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endParaRPr lang="ja-JP" altLang="en-US" sz="90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46974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DE3237F-18DF-B044-8B92-F3F040E3A689}"/>
              </a:ext>
            </a:extLst>
          </p:cNvPr>
          <p:cNvSpPr/>
          <p:nvPr userDrawn="1"/>
        </p:nvSpPr>
        <p:spPr>
          <a:xfrm>
            <a:off x="0" y="6642004"/>
            <a:ext cx="12192000" cy="215999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9897535" y="6642000"/>
            <a:ext cx="1911349" cy="21599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tlCol="0" anchor="ctr"/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D42978-5967-4BFF-A3C3-DEF8825A03A6}" type="slidenum">
              <a:rPr lang="ja-JP" altLang="en-US" sz="1200" smtClean="0">
                <a:solidFill>
                  <a:schemeClr val="bg1"/>
                </a:solidFill>
                <a:latin typeface="+mn-ea"/>
                <a:ea typeface="+mn-ea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ja-JP" altLang="en-US" sz="120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9" name="正方形/長方形 8"/>
          <p:cNvSpPr/>
          <p:nvPr userDrawn="1"/>
        </p:nvSpPr>
        <p:spPr>
          <a:xfrm>
            <a:off x="719667" y="6642000"/>
            <a:ext cx="7680000" cy="21599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0000" rtlCol="0" anchor="ctr"/>
          <a:lstStyle/>
          <a:p>
            <a:pPr algn="l"/>
            <a:r>
              <a:rPr lang="en-US" altLang="ja-JP" sz="900">
                <a:solidFill>
                  <a:schemeClr val="bg1"/>
                </a:solidFill>
                <a:latin typeface="+mn-ea"/>
                <a:ea typeface="+mn-ea"/>
              </a:rPr>
              <a:t>Copyright 2019 JANPIA</a:t>
            </a:r>
            <a:r>
              <a:rPr lang="en-US" altLang="ja-JP" sz="900" baseline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endParaRPr lang="ja-JP" altLang="en-US" sz="90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4101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b="1"/>
              <a:t>スケジュールと各種提出物</a:t>
            </a:r>
            <a:endParaRPr kumimoji="1" lang="ja-JP" altLang="en-US" b="1"/>
          </a:p>
        </p:txBody>
      </p:sp>
      <p:sp>
        <p:nvSpPr>
          <p:cNvPr id="6" name="サブタイトル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2021</a:t>
            </a:r>
            <a:r>
              <a:rPr lang="ja-JP" altLang="en-US"/>
              <a:t>年</a:t>
            </a:r>
            <a:r>
              <a:rPr lang="en-US" altLang="ja-JP"/>
              <a:t>2</a:t>
            </a:r>
            <a:r>
              <a:rPr lang="ja-JP" altLang="en-US"/>
              <a:t>月</a:t>
            </a:r>
            <a:r>
              <a:rPr lang="en-US" altLang="ja-JP"/>
              <a:t>26</a:t>
            </a:r>
            <a:r>
              <a:rPr lang="ja-JP" altLang="en-US"/>
              <a:t>日　</a:t>
            </a:r>
            <a:r>
              <a:rPr lang="zh-TW" altLang="en-US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資金分配団体向</a:t>
            </a:r>
            <a:r>
              <a:rPr lang="ja-JP" altLang="en-US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け勉強会</a:t>
            </a:r>
          </a:p>
        </p:txBody>
      </p:sp>
    </p:spTree>
    <p:extLst>
      <p:ext uri="{BB962C8B-B14F-4D97-AF65-F5344CB8AC3E}">
        <p14:creationId xmlns:p14="http://schemas.microsoft.com/office/powerpoint/2010/main" val="2407387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80EBB14-1482-44DE-AAB8-EC38C4BC0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421839"/>
              </p:ext>
            </p:extLst>
          </p:nvPr>
        </p:nvGraphicFramePr>
        <p:xfrm>
          <a:off x="450572" y="1147146"/>
          <a:ext cx="11022839" cy="4226446"/>
        </p:xfrm>
        <a:graphic>
          <a:graphicData uri="http://schemas.openxmlformats.org/drawingml/2006/table">
            <a:tbl>
              <a:tblPr firstRow="1" bandRow="1"/>
              <a:tblGrid>
                <a:gridCol w="1518033">
                  <a:extLst>
                    <a:ext uri="{9D8B030D-6E8A-4147-A177-3AD203B41FA5}">
                      <a16:colId xmlns:a16="http://schemas.microsoft.com/office/drawing/2014/main" val="1506921590"/>
                    </a:ext>
                  </a:extLst>
                </a:gridCol>
                <a:gridCol w="4721385">
                  <a:extLst>
                    <a:ext uri="{9D8B030D-6E8A-4147-A177-3AD203B41FA5}">
                      <a16:colId xmlns:a16="http://schemas.microsoft.com/office/drawing/2014/main" val="509193606"/>
                    </a:ext>
                  </a:extLst>
                </a:gridCol>
                <a:gridCol w="2753654">
                  <a:extLst>
                    <a:ext uri="{9D8B030D-6E8A-4147-A177-3AD203B41FA5}">
                      <a16:colId xmlns:a16="http://schemas.microsoft.com/office/drawing/2014/main" val="673240562"/>
                    </a:ext>
                  </a:extLst>
                </a:gridCol>
                <a:gridCol w="2029767">
                  <a:extLst>
                    <a:ext uri="{9D8B030D-6E8A-4147-A177-3AD203B41FA5}">
                      <a16:colId xmlns:a16="http://schemas.microsoft.com/office/drawing/2014/main" val="2126980617"/>
                    </a:ext>
                  </a:extLst>
                </a:gridCol>
              </a:tblGrid>
              <a:tr h="480192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kern="1200">
                          <a:solidFill>
                            <a:schemeClr val="lt1"/>
                          </a:solidFill>
                          <a:latin typeface="+mn-ea"/>
                          <a:ea typeface="Meiryo UI"/>
                          <a:cs typeface="+mn-cs"/>
                        </a:rPr>
                        <a:t>2023</a:t>
                      </a:r>
                      <a:r>
                        <a:rPr kumimoji="1" lang="ja-JP" altLang="en-US" sz="1600" b="1" kern="1200">
                          <a:solidFill>
                            <a:schemeClr val="lt1"/>
                          </a:solidFill>
                          <a:latin typeface="+mn-ea"/>
                          <a:ea typeface="Meiryo UI"/>
                          <a:cs typeface="+mn-cs"/>
                        </a:rPr>
                        <a:t>年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提出書類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提出時期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提出方法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5408"/>
                  </a:ext>
                </a:extLst>
              </a:tr>
              <a:tr h="46220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報告書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進捗報告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2023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システム入力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063012"/>
                  </a:ext>
                </a:extLst>
              </a:tr>
              <a:tr h="49161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事業完了報告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システム入力</a:t>
                      </a:r>
                      <a:endParaRPr kumimoji="1" lang="en-US" altLang="ja-JP" sz="16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779827"/>
                  </a:ext>
                </a:extLst>
              </a:tr>
              <a:tr h="491610"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事後評価報告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2024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  <a:endParaRPr lang="en-US" altLang="ja-JP" sz="1600" b="0" i="0" u="none" strike="noStrike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（未定）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091270"/>
                  </a:ext>
                </a:extLst>
              </a:tr>
              <a:tr h="49161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助成金申請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助成金申請書（押印済）</a:t>
                      </a:r>
                      <a:endParaRPr kumimoji="1" lang="en-US" altLang="ja-JP" sz="1600" b="0" i="0" u="none" strike="noStrike" kern="1200" noProof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2023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月・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月・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lang="ja-JP" altLang="en-US" sz="1600" b="0" i="0" u="none" strike="noStrike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郵送・システム添付</a:t>
                      </a:r>
                      <a:endParaRPr kumimoji="1" lang="en-US" altLang="zh-TW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824977"/>
                  </a:ext>
                </a:extLst>
              </a:tr>
              <a:tr h="45230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endParaRPr kumimoji="1" lang="ja-JP" altLang="en-US" sz="16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助成金受領書（押印済）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助成金受領後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郵送・システム添付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121835"/>
                  </a:ext>
                </a:extLst>
              </a:tr>
              <a:tr h="45230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精算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精算見込・次年度計画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2023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システム入力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361066"/>
                  </a:ext>
                </a:extLst>
              </a:tr>
              <a:tr h="452304"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経費精算報告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  <a:endParaRPr lang="ja-JP" altLang="en-US" sz="1600" b="0" i="0" u="none" strike="noStrike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1600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システム入力・添付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319089"/>
                  </a:ext>
                </a:extLst>
              </a:tr>
              <a:tr h="452304"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収支管理簿・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通帳写し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月次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システム添付</a:t>
                      </a:r>
                      <a:endParaRPr kumimoji="1" lang="en-US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007031"/>
                  </a:ext>
                </a:extLst>
              </a:tr>
            </a:tbl>
          </a:graphicData>
        </a:graphic>
      </p:graphicFrame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ED7122C-22AF-464F-B8D2-ACFA8F909DE8}"/>
              </a:ext>
            </a:extLst>
          </p:cNvPr>
          <p:cNvSpPr/>
          <p:nvPr/>
        </p:nvSpPr>
        <p:spPr>
          <a:xfrm>
            <a:off x="450573" y="720276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事業最終年度</a:t>
            </a:r>
            <a:endParaRPr kumimoji="1" lang="en-US" altLang="ja-JP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E3EB9DF9-888E-4CB0-9A65-A8CE4AA96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959" y="152407"/>
            <a:ext cx="9070509" cy="285751"/>
          </a:xfrm>
        </p:spPr>
        <p:txBody>
          <a:bodyPr>
            <a:noAutofit/>
          </a:bodyPr>
          <a:lstStyle/>
          <a:p>
            <a:r>
              <a:rPr lang="ja-JP" altLang="en-US" sz="2000">
                <a:uFill>
                  <a:solidFill>
                    <a:schemeClr val="bg2"/>
                  </a:solidFill>
                </a:uFill>
              </a:rPr>
              <a:t>２</a:t>
            </a:r>
            <a:r>
              <a:rPr lang="en-US" altLang="ja-JP" sz="2000">
                <a:uFill>
                  <a:solidFill>
                    <a:schemeClr val="bg2"/>
                  </a:solidFill>
                </a:uFill>
              </a:rPr>
              <a:t>.</a:t>
            </a:r>
            <a:r>
              <a:rPr lang="ja-JP" altLang="en-US" sz="2000">
                <a:uFill>
                  <a:solidFill>
                    <a:schemeClr val="bg2"/>
                  </a:solidFill>
                </a:uFill>
              </a:rPr>
              <a:t> 　</a:t>
            </a:r>
            <a:r>
              <a:rPr lang="ja-JP" altLang="en-US" sz="2000"/>
              <a:t>提出書類：提出の</a:t>
            </a:r>
            <a:r>
              <a:rPr lang="ja-JP" altLang="ja-JP" sz="2000"/>
              <a:t>タイミングと方法</a:t>
            </a:r>
            <a:endParaRPr lang="en-US" altLang="ja-JP" sz="2000">
              <a:uFill>
                <a:solidFill>
                  <a:schemeClr val="bg2"/>
                </a:solidFill>
              </a:u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DD65DE9-6968-4459-99B7-C5431F53C4D7}"/>
              </a:ext>
            </a:extLst>
          </p:cNvPr>
          <p:cNvSpPr txBox="1"/>
          <p:nvPr/>
        </p:nvSpPr>
        <p:spPr>
          <a:xfrm>
            <a:off x="285750" y="5920085"/>
            <a:ext cx="11381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１　資金分配団体から</a:t>
            </a:r>
            <a:r>
              <a:rPr kumimoji="1" lang="en-US" altLang="ja-JP">
                <a:solidFill>
                  <a:srgbClr val="FF0000"/>
                </a:solidFill>
              </a:rPr>
              <a:t>JANPIA</a:t>
            </a:r>
            <a:r>
              <a:rPr kumimoji="1" lang="ja-JP" altLang="en-US">
                <a:solidFill>
                  <a:srgbClr val="FF0000"/>
                </a:solidFill>
              </a:rPr>
              <a:t>への報告期日をふまえて、明確な期日は資金分配団体ごとに設定が必要。</a:t>
            </a:r>
            <a:endParaRPr kumimoji="1" lang="en-US" altLang="ja-JP">
              <a:solidFill>
                <a:srgbClr val="FF0000"/>
              </a:solidFill>
            </a:endParaRPr>
          </a:p>
          <a:p>
            <a:r>
              <a:rPr lang="ja-JP" altLang="en-US">
                <a:solidFill>
                  <a:srgbClr val="FF0000"/>
                </a:solidFill>
              </a:rPr>
              <a:t>　　　「進捗報告」「事業完了報告」「経費精算報告」は契約上は各月末日から２週間以内の日目途に提出。</a:t>
            </a:r>
            <a:endParaRPr kumimoji="1" lang="en-US" altLang="ja-JP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813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タイトル 1">
            <a:extLst>
              <a:ext uri="{FF2B5EF4-FFF2-40B4-BE49-F238E27FC236}">
                <a16:creationId xmlns:a16="http://schemas.microsoft.com/office/drawing/2014/main" id="{86D22317-3021-42D3-AA29-5618FBDD9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959" y="152407"/>
            <a:ext cx="9070509" cy="285751"/>
          </a:xfrm>
        </p:spPr>
        <p:txBody>
          <a:bodyPr>
            <a:noAutofit/>
          </a:bodyPr>
          <a:lstStyle/>
          <a:p>
            <a:r>
              <a:rPr lang="ja-JP" altLang="en-US" sz="2000" dirty="0">
                <a:uFill>
                  <a:solidFill>
                    <a:schemeClr val="bg2"/>
                  </a:solidFill>
                </a:uFill>
              </a:rPr>
              <a:t>１</a:t>
            </a:r>
            <a:r>
              <a:rPr lang="en-US" altLang="ja-JP" sz="2000" dirty="0">
                <a:uFill>
                  <a:solidFill>
                    <a:schemeClr val="bg2"/>
                  </a:solidFill>
                </a:uFill>
              </a:rPr>
              <a:t>.</a:t>
            </a:r>
            <a:r>
              <a:rPr lang="ja-JP" altLang="en-US" sz="2000" dirty="0">
                <a:uFill>
                  <a:solidFill>
                    <a:schemeClr val="bg2"/>
                  </a:solidFill>
                </a:uFill>
              </a:rPr>
              <a:t> 　全体の流れ</a:t>
            </a:r>
            <a:r>
              <a:rPr lang="ja-JP" altLang="en-US" sz="2000" dirty="0">
                <a:solidFill>
                  <a:srgbClr val="FFFF00"/>
                </a:solidFill>
                <a:uFill>
                  <a:solidFill>
                    <a:schemeClr val="bg2"/>
                  </a:solidFill>
                </a:uFill>
              </a:rPr>
              <a:t>（契約時）</a:t>
            </a:r>
            <a:endParaRPr lang="en-US" altLang="ja-JP" sz="2000" dirty="0">
              <a:solidFill>
                <a:srgbClr val="FFFF00"/>
              </a:solidFill>
              <a:uFill>
                <a:solidFill>
                  <a:schemeClr val="bg2"/>
                </a:solidFill>
              </a:uFill>
            </a:endParaRPr>
          </a:p>
        </p:txBody>
      </p:sp>
      <p:graphicFrame>
        <p:nvGraphicFramePr>
          <p:cNvPr id="3" name="オブジェクト 2">
            <a:extLst>
              <a:ext uri="{FF2B5EF4-FFF2-40B4-BE49-F238E27FC236}">
                <a16:creationId xmlns:a16="http://schemas.microsoft.com/office/drawing/2014/main" id="{67EAB019-FBF9-49B0-B9CC-05787E967E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632479"/>
              </p:ext>
            </p:extLst>
          </p:nvPr>
        </p:nvGraphicFramePr>
        <p:xfrm>
          <a:off x="157163" y="914400"/>
          <a:ext cx="11744325" cy="505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0483872" imgH="3562419" progId="Excel.Sheet.12">
                  <p:embed/>
                </p:oleObj>
              </mc:Choice>
              <mc:Fallback>
                <p:oleObj name="Worksheet" r:id="rId3" imgW="10483872" imgH="3562419" progId="Excel.Sheet.12">
                  <p:embed/>
                  <p:pic>
                    <p:nvPicPr>
                      <p:cNvPr id="3" name="オブジェクト 2">
                        <a:extLst>
                          <a:ext uri="{FF2B5EF4-FFF2-40B4-BE49-F238E27FC236}">
                            <a16:creationId xmlns:a16="http://schemas.microsoft.com/office/drawing/2014/main" id="{67EAB019-FBF9-49B0-B9CC-05787E967E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7163" y="914400"/>
                        <a:ext cx="11744325" cy="5057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7CDA9781-1915-4362-A9D8-733A1CC8F043}"/>
              </a:ext>
            </a:extLst>
          </p:cNvPr>
          <p:cNvSpPr/>
          <p:nvPr/>
        </p:nvSpPr>
        <p:spPr>
          <a:xfrm>
            <a:off x="2666827" y="4540296"/>
            <a:ext cx="3417419" cy="1000941"/>
          </a:xfrm>
          <a:prstGeom prst="wedgeRoundRectCallout">
            <a:avLst>
              <a:gd name="adj1" fmla="val 57362"/>
              <a:gd name="adj2" fmla="val 574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720" rIns="91440" bIns="45720" rtlCol="0" anchor="t"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kern="0">
                <a:latin typeface="Calibri" panose="020F0502020204030204"/>
                <a:ea typeface="游ゴシック"/>
              </a:rPr>
              <a:t>・</a:t>
            </a:r>
            <a:r>
              <a:rPr kumimoji="0" lang="ja-JP" altLang="en-US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/>
                <a:cs typeface="+mn-cs"/>
              </a:rPr>
              <a:t>必要に応じて計画類の修正</a:t>
            </a:r>
            <a:endParaRPr kumimoji="0" lang="en-US" altLang="ja-JP" kern="0">
              <a:latin typeface="Calibri" panose="020F0502020204030204"/>
              <a:ea typeface="游ゴシック"/>
            </a:endParaRPr>
          </a:p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・</a:t>
            </a:r>
            <a:r>
              <a:rPr kumimoji="0" lang="ja-JP" alt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評価計画も作成</a:t>
            </a:r>
            <a:endParaRPr kumimoji="0" lang="en-US" altLang="ja-JP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・システム入力</a:t>
            </a:r>
            <a:endParaRPr kumimoji="0" lang="ja-JP" alt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0B77374D-4037-490D-B695-D992505BC18C}"/>
              </a:ext>
            </a:extLst>
          </p:cNvPr>
          <p:cNvSpPr/>
          <p:nvPr/>
        </p:nvSpPr>
        <p:spPr>
          <a:xfrm>
            <a:off x="6354129" y="6111240"/>
            <a:ext cx="5547359" cy="337177"/>
          </a:xfrm>
          <a:prstGeom prst="wedgeRoundRectCallout">
            <a:avLst>
              <a:gd name="adj1" fmla="val 28516"/>
              <a:gd name="adj2" fmla="val -49145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720" rIns="91440" bIns="45720" rtlCol="0" anchor="t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/>
                <a:cs typeface="+mn-cs"/>
              </a:rPr>
              <a:t>契約に必要な書類は、スライド</a:t>
            </a:r>
            <a:r>
              <a:rPr kumimoji="0" lang="ja-JP" altLang="en-US" kern="0">
                <a:latin typeface="Calibri" panose="020F0502020204030204"/>
                <a:ea typeface="游ゴシック"/>
              </a:rPr>
              <a:t>７</a:t>
            </a:r>
            <a:r>
              <a:rPr kumimoji="0" lang="ja-JP" altLang="en-US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/>
                <a:cs typeface="+mn-cs"/>
              </a:rPr>
              <a:t>枚目参照</a:t>
            </a: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A7767C62-14DD-4736-80B9-F9CD6088C170}"/>
              </a:ext>
            </a:extLst>
          </p:cNvPr>
          <p:cNvSpPr/>
          <p:nvPr/>
        </p:nvSpPr>
        <p:spPr>
          <a:xfrm>
            <a:off x="436246" y="6111240"/>
            <a:ext cx="5547359" cy="337177"/>
          </a:xfrm>
          <a:prstGeom prst="wedgeRoundRectCallout">
            <a:avLst>
              <a:gd name="adj1" fmla="val 28516"/>
              <a:gd name="adj2" fmla="val -49145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rtlCol="0" anchor="t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実行団体のシステム登録手続きも早期に必要</a:t>
            </a:r>
            <a:endParaRPr kumimoji="0" lang="ja-JP" alt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7588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タイトル 1">
            <a:extLst>
              <a:ext uri="{FF2B5EF4-FFF2-40B4-BE49-F238E27FC236}">
                <a16:creationId xmlns:a16="http://schemas.microsoft.com/office/drawing/2014/main" id="{86D22317-3021-42D3-AA29-5618FBDD9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959" y="152407"/>
            <a:ext cx="9070509" cy="285751"/>
          </a:xfrm>
        </p:spPr>
        <p:txBody>
          <a:bodyPr>
            <a:noAutofit/>
          </a:bodyPr>
          <a:lstStyle/>
          <a:p>
            <a:r>
              <a:rPr lang="ja-JP" altLang="en-US" sz="2000" dirty="0">
                <a:uFill>
                  <a:solidFill>
                    <a:schemeClr val="bg2"/>
                  </a:solidFill>
                </a:uFill>
              </a:rPr>
              <a:t>１</a:t>
            </a:r>
            <a:r>
              <a:rPr lang="en-US" altLang="ja-JP" sz="2000" dirty="0">
                <a:uFill>
                  <a:solidFill>
                    <a:schemeClr val="bg2"/>
                  </a:solidFill>
                </a:uFill>
              </a:rPr>
              <a:t>.</a:t>
            </a:r>
            <a:r>
              <a:rPr lang="ja-JP" altLang="en-US" sz="2000" dirty="0">
                <a:uFill>
                  <a:solidFill>
                    <a:schemeClr val="bg2"/>
                  </a:solidFill>
                </a:uFill>
              </a:rPr>
              <a:t> 　全体の流れ</a:t>
            </a:r>
            <a:r>
              <a:rPr lang="ja-JP" altLang="en-US" sz="2000" dirty="0">
                <a:solidFill>
                  <a:srgbClr val="FFFF00"/>
                </a:solidFill>
                <a:uFill>
                  <a:solidFill>
                    <a:schemeClr val="bg2"/>
                  </a:solidFill>
                </a:uFill>
              </a:rPr>
              <a:t>（契約締結直後）</a:t>
            </a:r>
            <a:endParaRPr lang="en-US" altLang="ja-JP" sz="2000" dirty="0">
              <a:solidFill>
                <a:srgbClr val="FFFF00"/>
              </a:solidFill>
              <a:uFill>
                <a:solidFill>
                  <a:schemeClr val="bg2"/>
                </a:solidFill>
              </a:uFill>
            </a:endParaRPr>
          </a:p>
        </p:txBody>
      </p:sp>
      <p:graphicFrame>
        <p:nvGraphicFramePr>
          <p:cNvPr id="3" name="オブジェクト 2">
            <a:extLst>
              <a:ext uri="{FF2B5EF4-FFF2-40B4-BE49-F238E27FC236}">
                <a16:creationId xmlns:a16="http://schemas.microsoft.com/office/drawing/2014/main" id="{67EAB019-FBF9-49B0-B9CC-05787E967E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765748"/>
              </p:ext>
            </p:extLst>
          </p:nvPr>
        </p:nvGraphicFramePr>
        <p:xfrm>
          <a:off x="157163" y="914400"/>
          <a:ext cx="11744325" cy="505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0483872" imgH="3562419" progId="Excel.Sheet.12">
                  <p:embed/>
                </p:oleObj>
              </mc:Choice>
              <mc:Fallback>
                <p:oleObj name="Worksheet" r:id="rId3" imgW="10483872" imgH="3562419" progId="Excel.Sheet.12">
                  <p:embed/>
                  <p:pic>
                    <p:nvPicPr>
                      <p:cNvPr id="3" name="オブジェクト 2">
                        <a:extLst>
                          <a:ext uri="{FF2B5EF4-FFF2-40B4-BE49-F238E27FC236}">
                            <a16:creationId xmlns:a16="http://schemas.microsoft.com/office/drawing/2014/main" id="{67EAB019-FBF9-49B0-B9CC-05787E967E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7163" y="914400"/>
                        <a:ext cx="11744325" cy="5057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7CDA9781-1915-4362-A9D8-733A1CC8F043}"/>
              </a:ext>
            </a:extLst>
          </p:cNvPr>
          <p:cNvSpPr/>
          <p:nvPr/>
        </p:nvSpPr>
        <p:spPr>
          <a:xfrm>
            <a:off x="3002280" y="4601257"/>
            <a:ext cx="2560320" cy="869904"/>
          </a:xfrm>
          <a:prstGeom prst="wedgeRoundRectCallout">
            <a:avLst>
              <a:gd name="adj1" fmla="val 73861"/>
              <a:gd name="adj2" fmla="val -39013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rtlCol="0" anchor="t"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2021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年</a:t>
            </a:r>
            <a:r>
              <a:rPr kumimoji="0" lang="en-US" altLang="ja-JP" sz="28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9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月分</a:t>
            </a:r>
            <a:endParaRPr kumimoji="0" lang="en-US" altLang="ja-JP" sz="2800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までを支払</a:t>
            </a:r>
            <a:endParaRPr kumimoji="0" lang="ja-JP" alt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0B77374D-4037-490D-B695-D992505BC18C}"/>
              </a:ext>
            </a:extLst>
          </p:cNvPr>
          <p:cNvSpPr/>
          <p:nvPr/>
        </p:nvSpPr>
        <p:spPr>
          <a:xfrm>
            <a:off x="6354129" y="6111240"/>
            <a:ext cx="5547359" cy="337177"/>
          </a:xfrm>
          <a:prstGeom prst="wedgeRoundRectCallout">
            <a:avLst>
              <a:gd name="adj1" fmla="val 28516"/>
              <a:gd name="adj2" fmla="val -49145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720" rIns="91440" bIns="45720" rtlCol="0" anchor="t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kern="0">
                <a:latin typeface="Calibri" panose="020F0502020204030204"/>
                <a:ea typeface="游ゴシック"/>
              </a:rPr>
              <a:t>助成金支払</a:t>
            </a:r>
            <a:r>
              <a:rPr kumimoji="0" lang="ja-JP" altLang="en-US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/>
                <a:cs typeface="+mn-cs"/>
              </a:rPr>
              <a:t>に必要な書類は、スライド</a:t>
            </a:r>
            <a:r>
              <a:rPr kumimoji="0" lang="ja-JP" altLang="en-US" kern="0">
                <a:latin typeface="Calibri" panose="020F0502020204030204"/>
                <a:ea typeface="游ゴシック"/>
              </a:rPr>
              <a:t>７</a:t>
            </a:r>
            <a:r>
              <a:rPr kumimoji="0" lang="ja-JP" altLang="en-US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/>
                <a:cs typeface="+mn-cs"/>
              </a:rPr>
              <a:t>枚目参照</a:t>
            </a: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7080F0E3-7146-44B4-8C70-7A80165E95B8}"/>
              </a:ext>
            </a:extLst>
          </p:cNvPr>
          <p:cNvSpPr/>
          <p:nvPr/>
        </p:nvSpPr>
        <p:spPr>
          <a:xfrm>
            <a:off x="7501230" y="5105742"/>
            <a:ext cx="1812973" cy="365419"/>
          </a:xfrm>
          <a:prstGeom prst="wedgeRoundRectCallout">
            <a:avLst>
              <a:gd name="adj1" fmla="val -61252"/>
              <a:gd name="adj2" fmla="val 1533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rtlCol="0" anchor="t"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システム入力</a:t>
            </a:r>
            <a:endParaRPr kumimoji="0" lang="ja-JP" altLang="en-US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3284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タイトル 1">
            <a:extLst>
              <a:ext uri="{FF2B5EF4-FFF2-40B4-BE49-F238E27FC236}">
                <a16:creationId xmlns:a16="http://schemas.microsoft.com/office/drawing/2014/main" id="{86D22317-3021-42D3-AA29-5618FBDD9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959" y="152407"/>
            <a:ext cx="9070509" cy="285751"/>
          </a:xfrm>
        </p:spPr>
        <p:txBody>
          <a:bodyPr>
            <a:noAutofit/>
          </a:bodyPr>
          <a:lstStyle/>
          <a:p>
            <a:r>
              <a:rPr lang="ja-JP" altLang="en-US" sz="2000" dirty="0">
                <a:uFill>
                  <a:solidFill>
                    <a:schemeClr val="bg2"/>
                  </a:solidFill>
                </a:uFill>
              </a:rPr>
              <a:t>１</a:t>
            </a:r>
            <a:r>
              <a:rPr lang="en-US" altLang="ja-JP" sz="2000" dirty="0">
                <a:uFill>
                  <a:solidFill>
                    <a:schemeClr val="bg2"/>
                  </a:solidFill>
                </a:uFill>
              </a:rPr>
              <a:t>.</a:t>
            </a:r>
            <a:r>
              <a:rPr lang="ja-JP" altLang="en-US" sz="2000" dirty="0">
                <a:uFill>
                  <a:solidFill>
                    <a:schemeClr val="bg2"/>
                  </a:solidFill>
                </a:uFill>
              </a:rPr>
              <a:t> 　</a:t>
            </a:r>
            <a:r>
              <a:rPr lang="ja-JP" altLang="en-US" sz="2000" dirty="0"/>
              <a:t>全体の流れ</a:t>
            </a:r>
            <a:r>
              <a:rPr lang="ja-JP" altLang="en-US" sz="2000" dirty="0">
                <a:solidFill>
                  <a:srgbClr val="FFFF00"/>
                </a:solidFill>
              </a:rPr>
              <a:t>（それ以降）</a:t>
            </a:r>
            <a:endParaRPr lang="en-US" altLang="ja-JP" sz="2000" dirty="0">
              <a:solidFill>
                <a:srgbClr val="FFFF00"/>
              </a:solidFill>
              <a:uFill>
                <a:solidFill>
                  <a:schemeClr val="bg2"/>
                </a:solidFill>
              </a:uFill>
            </a:endParaRPr>
          </a:p>
        </p:txBody>
      </p:sp>
      <p:graphicFrame>
        <p:nvGraphicFramePr>
          <p:cNvPr id="3" name="オブジェクト 2">
            <a:extLst>
              <a:ext uri="{FF2B5EF4-FFF2-40B4-BE49-F238E27FC236}">
                <a16:creationId xmlns:a16="http://schemas.microsoft.com/office/drawing/2014/main" id="{67EAB019-FBF9-49B0-B9CC-05787E967E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581185"/>
              </p:ext>
            </p:extLst>
          </p:nvPr>
        </p:nvGraphicFramePr>
        <p:xfrm>
          <a:off x="157164" y="914401"/>
          <a:ext cx="11606212" cy="4998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0483872" imgH="3562419" progId="Excel.Sheet.12">
                  <p:embed/>
                </p:oleObj>
              </mc:Choice>
              <mc:Fallback>
                <p:oleObj name="Worksheet" r:id="rId3" imgW="10483872" imgH="3562419" progId="Excel.Sheet.12">
                  <p:embed/>
                  <p:pic>
                    <p:nvPicPr>
                      <p:cNvPr id="3" name="オブジェクト 2">
                        <a:extLst>
                          <a:ext uri="{FF2B5EF4-FFF2-40B4-BE49-F238E27FC236}">
                            <a16:creationId xmlns:a16="http://schemas.microsoft.com/office/drawing/2014/main" id="{67EAB019-FBF9-49B0-B9CC-05787E967E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7164" y="914401"/>
                        <a:ext cx="11606212" cy="49982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2938614E-768F-4CBF-8E19-2A211706B38C}"/>
              </a:ext>
            </a:extLst>
          </p:cNvPr>
          <p:cNvSpPr/>
          <p:nvPr/>
        </p:nvSpPr>
        <p:spPr>
          <a:xfrm>
            <a:off x="721959" y="5946979"/>
            <a:ext cx="929640" cy="445341"/>
          </a:xfrm>
          <a:prstGeom prst="wedgeRoundRectCallout">
            <a:avLst>
              <a:gd name="adj1" fmla="val -72517"/>
              <a:gd name="adj2" fmla="val -74148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rtlCol="0" anchor="t"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毎月</a:t>
            </a:r>
            <a:endParaRPr kumimoji="0" lang="ja-JP" alt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82BFC56C-2E4E-4808-8ED2-079ED55594BB}"/>
              </a:ext>
            </a:extLst>
          </p:cNvPr>
          <p:cNvSpPr/>
          <p:nvPr/>
        </p:nvSpPr>
        <p:spPr>
          <a:xfrm>
            <a:off x="2650332" y="4757836"/>
            <a:ext cx="3048000" cy="762000"/>
          </a:xfrm>
          <a:prstGeom prst="wedgeRoundRectCallout">
            <a:avLst>
              <a:gd name="adj1" fmla="val -59136"/>
              <a:gd name="adj2" fmla="val -52148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rtlCol="0" anchor="t"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１０月、４月</a:t>
            </a:r>
            <a:endParaRPr kumimoji="0" lang="en-US" altLang="ja-JP" sz="2000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600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※</a:t>
            </a:r>
            <a:r>
              <a:rPr kumimoji="0" lang="ja-JP" altLang="en-US" sz="1600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４月は年度末報告と呼ぶ</a:t>
            </a:r>
            <a:endParaRPr kumimoji="0" lang="en-US" altLang="ja-JP" sz="1600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A6F58D1-2248-4D92-86DF-141D6FF21BA8}"/>
              </a:ext>
            </a:extLst>
          </p:cNvPr>
          <p:cNvSpPr/>
          <p:nvPr/>
        </p:nvSpPr>
        <p:spPr>
          <a:xfrm>
            <a:off x="5695950" y="4610100"/>
            <a:ext cx="2943226" cy="1905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solidFill>
              <a:srgbClr val="000000"/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lIns="90000" rtlCol="0" anchor="t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矢印: 上カーブ 12">
            <a:extLst>
              <a:ext uri="{FF2B5EF4-FFF2-40B4-BE49-F238E27FC236}">
                <a16:creationId xmlns:a16="http://schemas.microsoft.com/office/drawing/2014/main" id="{2CFB3CDB-A34D-42C4-B486-D2920C0B58FF}"/>
              </a:ext>
            </a:extLst>
          </p:cNvPr>
          <p:cNvSpPr/>
          <p:nvPr/>
        </p:nvSpPr>
        <p:spPr>
          <a:xfrm>
            <a:off x="11482388" y="5055440"/>
            <a:ext cx="523875" cy="190500"/>
          </a:xfrm>
          <a:prstGeom prst="curvedUpArrow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90000" rtlCol="0" anchor="t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吹き出し: 角を丸めた四角形 13">
            <a:extLst>
              <a:ext uri="{FF2B5EF4-FFF2-40B4-BE49-F238E27FC236}">
                <a16:creationId xmlns:a16="http://schemas.microsoft.com/office/drawing/2014/main" id="{5D912688-111D-456C-9C43-D179550E2032}"/>
              </a:ext>
            </a:extLst>
          </p:cNvPr>
          <p:cNvSpPr/>
          <p:nvPr/>
        </p:nvSpPr>
        <p:spPr>
          <a:xfrm>
            <a:off x="4966243" y="3076411"/>
            <a:ext cx="1988053" cy="705177"/>
          </a:xfrm>
          <a:prstGeom prst="wedgeRoundRectCallout">
            <a:avLst>
              <a:gd name="adj1" fmla="val 39870"/>
              <a:gd name="adj2" fmla="val 102483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rtlCol="0" anchor="t"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2021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年</a:t>
            </a:r>
            <a:r>
              <a:rPr kumimoji="0" lang="en-US" altLang="ja-JP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9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月分</a:t>
            </a:r>
            <a:endParaRPr kumimoji="0" lang="en-US" altLang="ja-JP" sz="2000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までを支払</a:t>
            </a:r>
            <a:endParaRPr kumimoji="0" lang="ja-JP" alt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112B0399-EFD3-4BC5-A0F7-021329F71912}"/>
              </a:ext>
            </a:extLst>
          </p:cNvPr>
          <p:cNvSpPr/>
          <p:nvPr/>
        </p:nvSpPr>
        <p:spPr>
          <a:xfrm>
            <a:off x="7167562" y="3064085"/>
            <a:ext cx="1988053" cy="717503"/>
          </a:xfrm>
          <a:prstGeom prst="wedgeRoundRectCallout">
            <a:avLst>
              <a:gd name="adj1" fmla="val 30985"/>
              <a:gd name="adj2" fmla="val 118646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rtlCol="0" anchor="t"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2022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年</a:t>
            </a:r>
            <a:r>
              <a:rPr kumimoji="0" lang="en-US" altLang="ja-JP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3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月分</a:t>
            </a:r>
            <a:endParaRPr kumimoji="0" lang="en-US" altLang="ja-JP" sz="2000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までを支払</a:t>
            </a:r>
            <a:endParaRPr kumimoji="0" lang="ja-JP" alt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吹き出し: 角を丸めた四角形 15">
            <a:extLst>
              <a:ext uri="{FF2B5EF4-FFF2-40B4-BE49-F238E27FC236}">
                <a16:creationId xmlns:a16="http://schemas.microsoft.com/office/drawing/2014/main" id="{0C32E9B2-CDE9-4154-BD28-5DF9E3CEFF9F}"/>
              </a:ext>
            </a:extLst>
          </p:cNvPr>
          <p:cNvSpPr/>
          <p:nvPr/>
        </p:nvSpPr>
        <p:spPr>
          <a:xfrm>
            <a:off x="8161589" y="5943599"/>
            <a:ext cx="2110171" cy="717503"/>
          </a:xfrm>
          <a:prstGeom prst="wedgeRoundRectCallout">
            <a:avLst>
              <a:gd name="adj1" fmla="val 26386"/>
              <a:gd name="adj2" fmla="val -95882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rtlCol="0" anchor="t"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時期は資金分配団体で決定</a:t>
            </a:r>
            <a:endParaRPr kumimoji="0" lang="ja-JP" altLang="en-US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BD97969-0624-44DA-879F-1E360607CD25}"/>
              </a:ext>
            </a:extLst>
          </p:cNvPr>
          <p:cNvSpPr/>
          <p:nvPr/>
        </p:nvSpPr>
        <p:spPr>
          <a:xfrm>
            <a:off x="8694990" y="4864940"/>
            <a:ext cx="2943226" cy="1905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solidFill>
              <a:srgbClr val="000000"/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lIns="90000" rtlCol="0" anchor="t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矢印: 上カーブ 4">
            <a:extLst>
              <a:ext uri="{FF2B5EF4-FFF2-40B4-BE49-F238E27FC236}">
                <a16:creationId xmlns:a16="http://schemas.microsoft.com/office/drawing/2014/main" id="{20991298-A50B-4327-AC0E-3F29ADADD17A}"/>
              </a:ext>
            </a:extLst>
          </p:cNvPr>
          <p:cNvSpPr/>
          <p:nvPr/>
        </p:nvSpPr>
        <p:spPr>
          <a:xfrm>
            <a:off x="8467725" y="4800600"/>
            <a:ext cx="523875" cy="190500"/>
          </a:xfrm>
          <a:prstGeom prst="curvedUpArrow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90000" rtlCol="0" anchor="t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5702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タイトル 1">
            <a:extLst>
              <a:ext uri="{FF2B5EF4-FFF2-40B4-BE49-F238E27FC236}">
                <a16:creationId xmlns:a16="http://schemas.microsoft.com/office/drawing/2014/main" id="{86D22317-3021-42D3-AA29-5618FBDD9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959" y="152407"/>
            <a:ext cx="9070509" cy="285751"/>
          </a:xfrm>
        </p:spPr>
        <p:txBody>
          <a:bodyPr>
            <a:noAutofit/>
          </a:bodyPr>
          <a:lstStyle/>
          <a:p>
            <a:r>
              <a:rPr lang="ja-JP" altLang="en-US" sz="2000">
                <a:uFill>
                  <a:solidFill>
                    <a:schemeClr val="bg2"/>
                  </a:solidFill>
                </a:uFill>
              </a:rPr>
              <a:t>１</a:t>
            </a:r>
            <a:r>
              <a:rPr lang="en-US" altLang="ja-JP" sz="2000">
                <a:uFill>
                  <a:solidFill>
                    <a:schemeClr val="bg2"/>
                  </a:solidFill>
                </a:uFill>
              </a:rPr>
              <a:t>.</a:t>
            </a:r>
            <a:r>
              <a:rPr lang="ja-JP" altLang="en-US" sz="2000">
                <a:uFill>
                  <a:solidFill>
                    <a:schemeClr val="bg2"/>
                  </a:solidFill>
                </a:uFill>
              </a:rPr>
              <a:t> 　</a:t>
            </a:r>
            <a:r>
              <a:rPr lang="ja-JP" altLang="en-US" sz="2000"/>
              <a:t>全体の流れ</a:t>
            </a:r>
            <a:endParaRPr lang="en-US" altLang="ja-JP" sz="2000">
              <a:uFill>
                <a:solidFill>
                  <a:schemeClr val="bg2"/>
                </a:solidFill>
              </a:uFill>
            </a:endParaRPr>
          </a:p>
        </p:txBody>
      </p:sp>
      <p:graphicFrame>
        <p:nvGraphicFramePr>
          <p:cNvPr id="5" name="オブジェクト 4">
            <a:extLst>
              <a:ext uri="{FF2B5EF4-FFF2-40B4-BE49-F238E27FC236}">
                <a16:creationId xmlns:a16="http://schemas.microsoft.com/office/drawing/2014/main" id="{FE0AF227-E279-4566-9A6D-8015BA467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115106"/>
              </p:ext>
            </p:extLst>
          </p:nvPr>
        </p:nvGraphicFramePr>
        <p:xfrm>
          <a:off x="304800" y="876300"/>
          <a:ext cx="11053763" cy="529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702598" imgH="3562419" progId="Excel.Sheet.12">
                  <p:embed/>
                </p:oleObj>
              </mc:Choice>
              <mc:Fallback>
                <p:oleObj name="Worksheet" r:id="rId3" imgW="7702598" imgH="3562419" progId="Excel.Sheet.12">
                  <p:embed/>
                  <p:pic>
                    <p:nvPicPr>
                      <p:cNvPr id="5" name="オブジェクト 4">
                        <a:extLst>
                          <a:ext uri="{FF2B5EF4-FFF2-40B4-BE49-F238E27FC236}">
                            <a16:creationId xmlns:a16="http://schemas.microsoft.com/office/drawing/2014/main" id="{FE0AF227-E279-4566-9A6D-8015BA4676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876300"/>
                        <a:ext cx="11053763" cy="5297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矢印: 上カーブ 3">
            <a:extLst>
              <a:ext uri="{FF2B5EF4-FFF2-40B4-BE49-F238E27FC236}">
                <a16:creationId xmlns:a16="http://schemas.microsoft.com/office/drawing/2014/main" id="{D15A3A54-72C6-4E5B-9DBA-27123356EDC8}"/>
              </a:ext>
            </a:extLst>
          </p:cNvPr>
          <p:cNvSpPr/>
          <p:nvPr/>
        </p:nvSpPr>
        <p:spPr>
          <a:xfrm>
            <a:off x="3214688" y="4988765"/>
            <a:ext cx="523875" cy="190500"/>
          </a:xfrm>
          <a:prstGeom prst="curvedUpArrow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90000" rtlCol="0" anchor="t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92E52DC9-AD9E-4FEC-8EAA-30D66B73989E}"/>
              </a:ext>
            </a:extLst>
          </p:cNvPr>
          <p:cNvSpPr/>
          <p:nvPr/>
        </p:nvSpPr>
        <p:spPr>
          <a:xfrm>
            <a:off x="2981140" y="3276600"/>
            <a:ext cx="1988053" cy="607195"/>
          </a:xfrm>
          <a:prstGeom prst="wedgeRoundRectCallout">
            <a:avLst>
              <a:gd name="adj1" fmla="val -20376"/>
              <a:gd name="adj2" fmla="val 93933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rtlCol="0" anchor="t"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4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～</a:t>
            </a:r>
            <a:r>
              <a:rPr kumimoji="0" lang="en-US" altLang="ja-JP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6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月分</a:t>
            </a:r>
            <a:r>
              <a:rPr kumimoji="0" lang="ja-JP" altLang="en-US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を支払</a:t>
            </a:r>
            <a:endParaRPr kumimoji="0" lang="ja-JP" alt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BC3FEBF2-6594-4708-8E43-44DCD65C21F1}"/>
              </a:ext>
            </a:extLst>
          </p:cNvPr>
          <p:cNvSpPr/>
          <p:nvPr/>
        </p:nvSpPr>
        <p:spPr>
          <a:xfrm>
            <a:off x="4969193" y="3276599"/>
            <a:ext cx="1988053" cy="607195"/>
          </a:xfrm>
          <a:prstGeom prst="wedgeRoundRectCallout">
            <a:avLst>
              <a:gd name="adj1" fmla="val -21143"/>
              <a:gd name="adj2" fmla="val 98953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rtlCol="0" anchor="t"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7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～</a:t>
            </a:r>
            <a:r>
              <a:rPr kumimoji="0" lang="en-US" altLang="ja-JP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9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月分</a:t>
            </a:r>
            <a:r>
              <a:rPr kumimoji="0" lang="ja-JP" altLang="en-US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を支払</a:t>
            </a:r>
            <a:endParaRPr kumimoji="0" lang="ja-JP" alt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E9DB31B0-9A11-4BA5-865B-015675F7340A}"/>
              </a:ext>
            </a:extLst>
          </p:cNvPr>
          <p:cNvSpPr/>
          <p:nvPr/>
        </p:nvSpPr>
        <p:spPr>
          <a:xfrm>
            <a:off x="6957246" y="3276599"/>
            <a:ext cx="2384874" cy="607195"/>
          </a:xfrm>
          <a:prstGeom prst="wedgeRoundRectCallout">
            <a:avLst>
              <a:gd name="adj1" fmla="val -20376"/>
              <a:gd name="adj2" fmla="val 96443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rtlCol="0" anchor="t"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10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～</a:t>
            </a:r>
            <a:r>
              <a:rPr kumimoji="0" lang="en-US" altLang="ja-JP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3</a:t>
            </a:r>
            <a:r>
              <a:rPr kumimoji="0" lang="ja-JP" altLang="en-US" sz="200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月分</a:t>
            </a:r>
            <a:r>
              <a:rPr kumimoji="0" lang="ja-JP" altLang="en-US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を支払</a:t>
            </a:r>
            <a:endParaRPr kumimoji="0" lang="ja-JP" alt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2060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タイトル 1">
            <a:extLst>
              <a:ext uri="{FF2B5EF4-FFF2-40B4-BE49-F238E27FC236}">
                <a16:creationId xmlns:a16="http://schemas.microsoft.com/office/drawing/2014/main" id="{86D22317-3021-42D3-AA29-5618FBDD9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959" y="152407"/>
            <a:ext cx="9070509" cy="285751"/>
          </a:xfrm>
        </p:spPr>
        <p:txBody>
          <a:bodyPr>
            <a:noAutofit/>
          </a:bodyPr>
          <a:lstStyle/>
          <a:p>
            <a:r>
              <a:rPr lang="ja-JP" altLang="en-US" sz="2000">
                <a:uFill>
                  <a:solidFill>
                    <a:schemeClr val="bg2"/>
                  </a:solidFill>
                </a:uFill>
              </a:rPr>
              <a:t>１</a:t>
            </a:r>
            <a:r>
              <a:rPr lang="en-US" altLang="ja-JP" sz="2000">
                <a:uFill>
                  <a:solidFill>
                    <a:schemeClr val="bg2"/>
                  </a:solidFill>
                </a:uFill>
              </a:rPr>
              <a:t>.</a:t>
            </a:r>
            <a:r>
              <a:rPr lang="ja-JP" altLang="en-US" sz="2000">
                <a:uFill>
                  <a:solidFill>
                    <a:schemeClr val="bg2"/>
                  </a:solidFill>
                </a:uFill>
              </a:rPr>
              <a:t> 　</a:t>
            </a:r>
            <a:r>
              <a:rPr lang="ja-JP" altLang="en-US" sz="2000"/>
              <a:t>全体の流れ</a:t>
            </a:r>
            <a:endParaRPr lang="en-US" altLang="ja-JP" sz="2000">
              <a:uFill>
                <a:solidFill>
                  <a:schemeClr val="bg2"/>
                </a:solidFill>
              </a:uFill>
            </a:endParaRPr>
          </a:p>
        </p:txBody>
      </p:sp>
      <p:graphicFrame>
        <p:nvGraphicFramePr>
          <p:cNvPr id="5" name="オブジェクト 4">
            <a:extLst>
              <a:ext uri="{FF2B5EF4-FFF2-40B4-BE49-F238E27FC236}">
                <a16:creationId xmlns:a16="http://schemas.microsoft.com/office/drawing/2014/main" id="{AB76FA2D-F9F9-445F-AD3F-B527BDBEA3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037318"/>
              </p:ext>
            </p:extLst>
          </p:nvPr>
        </p:nvGraphicFramePr>
        <p:xfrm>
          <a:off x="242888" y="1028700"/>
          <a:ext cx="11671300" cy="497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588405" imgH="3562419" progId="Excel.Sheet.12">
                  <p:embed/>
                </p:oleObj>
              </mc:Choice>
              <mc:Fallback>
                <p:oleObj name="Worksheet" r:id="rId3" imgW="9588405" imgH="3562419" progId="Excel.Sheet.12">
                  <p:embed/>
                  <p:pic>
                    <p:nvPicPr>
                      <p:cNvPr id="5" name="オブジェクト 4">
                        <a:extLst>
                          <a:ext uri="{FF2B5EF4-FFF2-40B4-BE49-F238E27FC236}">
                            <a16:creationId xmlns:a16="http://schemas.microsoft.com/office/drawing/2014/main" id="{AB76FA2D-F9F9-445F-AD3F-B527BDBEA3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2888" y="1028700"/>
                        <a:ext cx="11671300" cy="497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0664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DD854BE6-4514-40AA-8511-B296A95584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212460"/>
              </p:ext>
            </p:extLst>
          </p:nvPr>
        </p:nvGraphicFramePr>
        <p:xfrm>
          <a:off x="309418" y="831510"/>
          <a:ext cx="10998490" cy="5550240"/>
        </p:xfrm>
        <a:graphic>
          <a:graphicData uri="http://schemas.openxmlformats.org/drawingml/2006/table">
            <a:tbl>
              <a:tblPr firstRow="1" bandRow="1"/>
              <a:tblGrid>
                <a:gridCol w="1802002">
                  <a:extLst>
                    <a:ext uri="{9D8B030D-6E8A-4147-A177-3AD203B41FA5}">
                      <a16:colId xmlns:a16="http://schemas.microsoft.com/office/drawing/2014/main" val="1506921590"/>
                    </a:ext>
                  </a:extLst>
                </a:gridCol>
                <a:gridCol w="3869115">
                  <a:extLst>
                    <a:ext uri="{9D8B030D-6E8A-4147-A177-3AD203B41FA5}">
                      <a16:colId xmlns:a16="http://schemas.microsoft.com/office/drawing/2014/main" val="509193606"/>
                    </a:ext>
                  </a:extLst>
                </a:gridCol>
                <a:gridCol w="3052766">
                  <a:extLst>
                    <a:ext uri="{9D8B030D-6E8A-4147-A177-3AD203B41FA5}">
                      <a16:colId xmlns:a16="http://schemas.microsoft.com/office/drawing/2014/main" val="673240562"/>
                    </a:ext>
                  </a:extLst>
                </a:gridCol>
                <a:gridCol w="2274607">
                  <a:extLst>
                    <a:ext uri="{9D8B030D-6E8A-4147-A177-3AD203B41FA5}">
                      <a16:colId xmlns:a16="http://schemas.microsoft.com/office/drawing/2014/main" val="2126980617"/>
                    </a:ext>
                  </a:extLst>
                </a:gridCol>
              </a:tblGrid>
              <a:tr h="50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kern="1200">
                          <a:solidFill>
                            <a:schemeClr val="lt1"/>
                          </a:solidFill>
                          <a:latin typeface="+mn-ea"/>
                          <a:ea typeface="Meiryo UI"/>
                          <a:cs typeface="+mn-cs"/>
                        </a:rPr>
                        <a:t>2020</a:t>
                      </a:r>
                      <a:r>
                        <a:rPr kumimoji="1" lang="ja-JP" altLang="en-US" sz="1600" b="1" kern="1200">
                          <a:solidFill>
                            <a:schemeClr val="lt1"/>
                          </a:solidFill>
                          <a:latin typeface="+mn-ea"/>
                          <a:ea typeface="Meiryo UI"/>
                          <a:cs typeface="+mn-cs"/>
                        </a:rPr>
                        <a:t>年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資金分配団体への提出書類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提出時期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提出方法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540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>
                          <a:latin typeface="+mn-ea"/>
                          <a:ea typeface="+mn-ea"/>
                        </a:rPr>
                        <a:t>システム登録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依頼書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zh-TW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31316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>
                          <a:latin typeface="+mn-ea"/>
                          <a:ea typeface="+mn-ea"/>
                        </a:rPr>
                        <a:t>資金提供契約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事業計画・評価計画・資金計画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契約時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システム入力・添付</a:t>
                      </a:r>
                      <a:endParaRPr kumimoji="1" lang="en-US" altLang="zh-TW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066160"/>
                  </a:ext>
                </a:extLst>
              </a:tr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 b="0">
                          <a:latin typeface="+mn-ea"/>
                          <a:ea typeface="+mn-ea"/>
                        </a:rPr>
                        <a:t>　　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latin typeface="+mn-ea"/>
                          <a:ea typeface="+mn-ea"/>
                        </a:rPr>
                        <a:t>口座情報（受取口座届出書）</a:t>
                      </a: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（押印済）</a:t>
                      </a:r>
                      <a:endParaRPr kumimoji="1" lang="en-US" altLang="ja-JP" sz="1600" b="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契約時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lvl="0" algn="l"/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郵送</a:t>
                      </a: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・システム添付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2113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印鑑登録（印鑑証明書）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契約時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郵送・システム添付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341488"/>
                  </a:ext>
                </a:extLst>
              </a:tr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endParaRPr kumimoji="1" lang="ja-JP" altLang="en-US" sz="1600" b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latin typeface="+mn-ea"/>
                          <a:ea typeface="+mn-ea"/>
                        </a:rPr>
                        <a:t>通帳コピー</a:t>
                      </a:r>
                      <a:endParaRPr kumimoji="1" lang="en-US" altLang="ja-JP" sz="1600" b="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契約時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lvl="0" algn="l"/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郵送・システム添付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28197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法人登記（登記事項証明書・現在事項全部証明書）</a:t>
                      </a:r>
                      <a:r>
                        <a:rPr kumimoji="1" lang="en-US" altLang="ja-JP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※3</a:t>
                      </a: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カ月以内のもの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契約時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郵送・システム添付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913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資金提供契約書（押印済）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契約時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郵送・システム添付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18702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役員名簿（申請時の提出から変更がある場合のみ提出）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システム添付</a:t>
                      </a:r>
                      <a:endParaRPr kumimoji="1" lang="en-US" altLang="zh-TW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73336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　コンソーシアム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コンソーシアム協定書</a:t>
                      </a: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(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副本</a:t>
                      </a: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)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　</a:t>
                      </a: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該当する場合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契約時</a:t>
                      </a:r>
                      <a:endParaRPr kumimoji="1" lang="en-US" altLang="ja-JP" sz="1600" b="0" i="0" u="none" strike="noStrike" kern="1200" cap="none" spc="0" normalizeH="0" baseline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郵送・システム添付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14318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助成金申請</a:t>
                      </a: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・受領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助成金申請書（押印済）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押印済契約書受領後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郵送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69184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latin typeface="+mn-ea"/>
                          <a:ea typeface="+mn-ea"/>
                        </a:rPr>
                        <a:t>助成金受領書（押印済）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助成金受領後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郵送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160768"/>
                  </a:ext>
                </a:extLst>
              </a:tr>
            </a:tbl>
          </a:graphicData>
        </a:graphic>
      </p:graphicFrame>
      <p:sp>
        <p:nvSpPr>
          <p:cNvPr id="6" name="タイトル 1">
            <a:extLst>
              <a:ext uri="{FF2B5EF4-FFF2-40B4-BE49-F238E27FC236}">
                <a16:creationId xmlns:a16="http://schemas.microsoft.com/office/drawing/2014/main" id="{F33B078A-8456-4CA5-AA2E-CF9BA12FD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959" y="152407"/>
            <a:ext cx="9070509" cy="285751"/>
          </a:xfrm>
        </p:spPr>
        <p:txBody>
          <a:bodyPr>
            <a:noAutofit/>
          </a:bodyPr>
          <a:lstStyle/>
          <a:p>
            <a:r>
              <a:rPr lang="ja-JP" altLang="en-US" sz="2000">
                <a:uFill>
                  <a:solidFill>
                    <a:schemeClr val="bg2"/>
                  </a:solidFill>
                </a:uFill>
              </a:rPr>
              <a:t>２</a:t>
            </a:r>
            <a:r>
              <a:rPr lang="en-US" altLang="ja-JP" sz="2000">
                <a:uFill>
                  <a:solidFill>
                    <a:schemeClr val="bg2"/>
                  </a:solidFill>
                </a:uFill>
              </a:rPr>
              <a:t>.</a:t>
            </a:r>
            <a:r>
              <a:rPr lang="ja-JP" altLang="en-US" sz="2000">
                <a:uFill>
                  <a:solidFill>
                    <a:schemeClr val="bg2"/>
                  </a:solidFill>
                </a:uFill>
              </a:rPr>
              <a:t> 　</a:t>
            </a:r>
            <a:r>
              <a:rPr lang="ja-JP" altLang="en-US" sz="2000"/>
              <a:t>提出書類：提出の</a:t>
            </a:r>
            <a:r>
              <a:rPr lang="ja-JP" altLang="ja-JP" sz="2000"/>
              <a:t>タイミングと方法</a:t>
            </a:r>
            <a:endParaRPr lang="en-US" altLang="ja-JP" sz="2000">
              <a:uFill>
                <a:solidFill>
                  <a:schemeClr val="bg2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65665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タイトル 1">
            <a:extLst>
              <a:ext uri="{FF2B5EF4-FFF2-40B4-BE49-F238E27FC236}">
                <a16:creationId xmlns:a16="http://schemas.microsoft.com/office/drawing/2014/main" id="{86D22317-3021-42D3-AA29-5618FBDD9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959" y="152407"/>
            <a:ext cx="9070509" cy="285751"/>
          </a:xfrm>
        </p:spPr>
        <p:txBody>
          <a:bodyPr>
            <a:noAutofit/>
          </a:bodyPr>
          <a:lstStyle/>
          <a:p>
            <a:r>
              <a:rPr lang="ja-JP" altLang="en-US" sz="2000">
                <a:uFill>
                  <a:solidFill>
                    <a:schemeClr val="bg2"/>
                  </a:solidFill>
                </a:uFill>
              </a:rPr>
              <a:t>２</a:t>
            </a:r>
            <a:r>
              <a:rPr lang="en-US" altLang="ja-JP" sz="2000">
                <a:uFill>
                  <a:solidFill>
                    <a:schemeClr val="bg2"/>
                  </a:solidFill>
                </a:uFill>
              </a:rPr>
              <a:t>.</a:t>
            </a:r>
            <a:r>
              <a:rPr lang="ja-JP" altLang="en-US" sz="2000">
                <a:uFill>
                  <a:solidFill>
                    <a:schemeClr val="bg2"/>
                  </a:solidFill>
                </a:uFill>
              </a:rPr>
              <a:t> 　</a:t>
            </a:r>
            <a:r>
              <a:rPr lang="ja-JP" altLang="en-US" sz="2000"/>
              <a:t>提出書類：提出の</a:t>
            </a:r>
            <a:r>
              <a:rPr lang="ja-JP" altLang="ja-JP" sz="2000"/>
              <a:t>タイミングと方法</a:t>
            </a:r>
            <a:endParaRPr lang="en-US" altLang="ja-JP" sz="2000">
              <a:uFill>
                <a:solidFill>
                  <a:schemeClr val="bg2"/>
                </a:solidFill>
              </a:uFill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07419EB5-E85A-4FF4-ACCC-913880ABE1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016658"/>
              </p:ext>
            </p:extLst>
          </p:nvPr>
        </p:nvGraphicFramePr>
        <p:xfrm>
          <a:off x="414078" y="1114611"/>
          <a:ext cx="11006326" cy="4176555"/>
        </p:xfrm>
        <a:graphic>
          <a:graphicData uri="http://schemas.openxmlformats.org/drawingml/2006/table">
            <a:tbl>
              <a:tblPr firstRow="1" bandRow="1"/>
              <a:tblGrid>
                <a:gridCol w="1441226">
                  <a:extLst>
                    <a:ext uri="{9D8B030D-6E8A-4147-A177-3AD203B41FA5}">
                      <a16:colId xmlns:a16="http://schemas.microsoft.com/office/drawing/2014/main" val="1506921590"/>
                    </a:ext>
                  </a:extLst>
                </a:gridCol>
                <a:gridCol w="4651513">
                  <a:extLst>
                    <a:ext uri="{9D8B030D-6E8A-4147-A177-3AD203B41FA5}">
                      <a16:colId xmlns:a16="http://schemas.microsoft.com/office/drawing/2014/main" val="509193606"/>
                    </a:ext>
                  </a:extLst>
                </a:gridCol>
                <a:gridCol w="2883820">
                  <a:extLst>
                    <a:ext uri="{9D8B030D-6E8A-4147-A177-3AD203B41FA5}">
                      <a16:colId xmlns:a16="http://schemas.microsoft.com/office/drawing/2014/main" val="673240562"/>
                    </a:ext>
                  </a:extLst>
                </a:gridCol>
                <a:gridCol w="2029767">
                  <a:extLst>
                    <a:ext uri="{9D8B030D-6E8A-4147-A177-3AD203B41FA5}">
                      <a16:colId xmlns:a16="http://schemas.microsoft.com/office/drawing/2014/main" val="2126980617"/>
                    </a:ext>
                  </a:extLst>
                </a:gridCol>
              </a:tblGrid>
              <a:tr h="72055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kern="1200">
                          <a:solidFill>
                            <a:schemeClr val="lt1"/>
                          </a:solidFill>
                          <a:latin typeface="+mn-ea"/>
                          <a:ea typeface="Meiryo UI"/>
                          <a:cs typeface="+mn-cs"/>
                        </a:rPr>
                        <a:t>2021</a:t>
                      </a:r>
                      <a:r>
                        <a:rPr kumimoji="1" lang="ja-JP" altLang="en-US" sz="1600" b="1" kern="1200">
                          <a:solidFill>
                            <a:schemeClr val="lt1"/>
                          </a:solidFill>
                          <a:latin typeface="+mn-ea"/>
                          <a:ea typeface="Meiryo UI"/>
                          <a:cs typeface="+mn-cs"/>
                        </a:rPr>
                        <a:t>年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 b="1" kern="1200">
                          <a:solidFill>
                            <a:schemeClr val="lt1"/>
                          </a:solidFill>
                          <a:latin typeface="+mn-ea"/>
                          <a:ea typeface="Meiryo UI"/>
                          <a:cs typeface="+mn-cs"/>
                        </a:rPr>
                        <a:t>資金分配団体への</a:t>
                      </a:r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提出書類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提出時期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提出方法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540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評価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事前評価報告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契約締結から１カ月以内</a:t>
                      </a:r>
                      <a:r>
                        <a:rPr kumimoji="1" lang="en-US" altLang="ja-JP" sz="1600" b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600" b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１</a:t>
                      </a:r>
                      <a:endParaRPr lang="en-US" altLang="ja-JP" sz="1600" b="0" i="0" u="none" strike="noStrike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システム入力</a:t>
                      </a:r>
                      <a:endParaRPr kumimoji="1" lang="en-US" altLang="ja-JP" sz="16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32417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報告書</a:t>
                      </a:r>
                      <a:endParaRPr kumimoji="1" lang="en-US" altLang="ja-JP" sz="160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進捗報告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2021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600" b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600" b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１</a:t>
                      </a:r>
                      <a:endParaRPr kumimoji="1" lang="en-US" altLang="ja-JP" sz="1600" b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システム添付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01008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年度末報告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2022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システム入力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42559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助成金申請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助成金申請書（押印済）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2021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  <a:endParaRPr lang="ja-JP" altLang="en-US" sz="1600" b="0" i="0" u="none" strike="noStrike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郵送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45416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助成金受領書（押印済）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助成金受領後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郵送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16666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精算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精算見込・次年度計画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2021</a:t>
                      </a: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</a:t>
                      </a: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システム入力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36106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kern="120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経費精算報告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  <a:endParaRPr lang="ja-JP" altLang="en-US" sz="1600" b="0" i="0" u="none" strike="noStrike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1600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システム入力・添付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9849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kern="120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収支管理簿・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通帳写し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月次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システム添付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535458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4A0579-DDDE-43DD-AC2C-297F69831BB8}"/>
              </a:ext>
            </a:extLst>
          </p:cNvPr>
          <p:cNvSpPr txBox="1"/>
          <p:nvPr/>
        </p:nvSpPr>
        <p:spPr>
          <a:xfrm>
            <a:off x="524792" y="5920085"/>
            <a:ext cx="11142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１　資金分配団体から</a:t>
            </a:r>
            <a:r>
              <a:rPr kumimoji="1" lang="en-US" altLang="ja-JP">
                <a:solidFill>
                  <a:srgbClr val="FF0000"/>
                </a:solidFill>
              </a:rPr>
              <a:t>JANPIA</a:t>
            </a:r>
            <a:r>
              <a:rPr kumimoji="1" lang="ja-JP" altLang="en-US">
                <a:solidFill>
                  <a:srgbClr val="FF0000"/>
                </a:solidFill>
              </a:rPr>
              <a:t>への報告期日をふまえて、明確な期日は資金分配団体ごとに設定が必要。</a:t>
            </a:r>
            <a:endParaRPr kumimoji="1" lang="en-US" altLang="ja-JP">
              <a:solidFill>
                <a:srgbClr val="FF0000"/>
              </a:solidFill>
            </a:endParaRPr>
          </a:p>
          <a:p>
            <a:r>
              <a:rPr lang="ja-JP" altLang="en-US">
                <a:solidFill>
                  <a:srgbClr val="FF0000"/>
                </a:solidFill>
              </a:rPr>
              <a:t>　　　「進捗報告」「年度末報告」「経費精算報告」は契約上は各月末日から２週間以内の日目途に提出。</a:t>
            </a:r>
            <a:endParaRPr kumimoji="1" lang="en-US" altLang="ja-JP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772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1E2C4B4-DBCA-4BDF-BA42-940A7F8DEB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06114"/>
              </p:ext>
            </p:extLst>
          </p:nvPr>
        </p:nvGraphicFramePr>
        <p:xfrm>
          <a:off x="721959" y="1004702"/>
          <a:ext cx="11006326" cy="3841599"/>
        </p:xfrm>
        <a:graphic>
          <a:graphicData uri="http://schemas.openxmlformats.org/drawingml/2006/table">
            <a:tbl>
              <a:tblPr firstRow="1" bandRow="1"/>
              <a:tblGrid>
                <a:gridCol w="1381161">
                  <a:extLst>
                    <a:ext uri="{9D8B030D-6E8A-4147-A177-3AD203B41FA5}">
                      <a16:colId xmlns:a16="http://schemas.microsoft.com/office/drawing/2014/main" val="1506921590"/>
                    </a:ext>
                  </a:extLst>
                </a:gridCol>
                <a:gridCol w="4841744">
                  <a:extLst>
                    <a:ext uri="{9D8B030D-6E8A-4147-A177-3AD203B41FA5}">
                      <a16:colId xmlns:a16="http://schemas.microsoft.com/office/drawing/2014/main" val="509193606"/>
                    </a:ext>
                  </a:extLst>
                </a:gridCol>
                <a:gridCol w="2753654">
                  <a:extLst>
                    <a:ext uri="{9D8B030D-6E8A-4147-A177-3AD203B41FA5}">
                      <a16:colId xmlns:a16="http://schemas.microsoft.com/office/drawing/2014/main" val="673240562"/>
                    </a:ext>
                  </a:extLst>
                </a:gridCol>
                <a:gridCol w="2029767">
                  <a:extLst>
                    <a:ext uri="{9D8B030D-6E8A-4147-A177-3AD203B41FA5}">
                      <a16:colId xmlns:a16="http://schemas.microsoft.com/office/drawing/2014/main" val="2126980617"/>
                    </a:ext>
                  </a:extLst>
                </a:gridCol>
              </a:tblGrid>
              <a:tr h="44980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kern="1200">
                          <a:solidFill>
                            <a:schemeClr val="lt1"/>
                          </a:solidFill>
                          <a:latin typeface="+mn-ea"/>
                          <a:ea typeface="Meiryo UI"/>
                          <a:cs typeface="+mn-cs"/>
                        </a:rPr>
                        <a:t>2022</a:t>
                      </a:r>
                      <a:r>
                        <a:rPr kumimoji="1" lang="ja-JP" altLang="en-US" sz="1600" b="1" kern="1200">
                          <a:solidFill>
                            <a:schemeClr val="lt1"/>
                          </a:solidFill>
                          <a:latin typeface="+mn-ea"/>
                          <a:ea typeface="Meiryo UI"/>
                          <a:cs typeface="+mn-cs"/>
                        </a:rPr>
                        <a:t>年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 b="1" kern="1200">
                          <a:solidFill>
                            <a:schemeClr val="lt1"/>
                          </a:solidFill>
                          <a:latin typeface="+mn-ea"/>
                          <a:ea typeface="Meiryo UI"/>
                          <a:cs typeface="+mn-cs"/>
                        </a:rPr>
                        <a:t>資金分配団体への</a:t>
                      </a:r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提出書類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提出時期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提出方法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78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5408"/>
                  </a:ext>
                </a:extLst>
              </a:tr>
              <a:tr h="4109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報告書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進捗報告</a:t>
                      </a:r>
                      <a:endParaRPr kumimoji="1" lang="zh-TW" alt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システム入力</a:t>
                      </a:r>
                      <a:endParaRPr kumimoji="1" lang="en-US" altLang="ja-JP" sz="16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063253"/>
                  </a:ext>
                </a:extLst>
              </a:tr>
              <a:tr h="4109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年度末報告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2023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システム入力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468141"/>
                  </a:ext>
                </a:extLst>
              </a:tr>
              <a:tr h="4109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評価</a:t>
                      </a:r>
                      <a:endParaRPr kumimoji="1" lang="ja-JP" alt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中間評価報告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2023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  <a:endParaRPr lang="en-US" altLang="ja-JP" sz="1600" b="0" i="0" u="none" strike="noStrike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システム入力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654956"/>
                  </a:ext>
                </a:extLst>
              </a:tr>
              <a:tr h="4108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助成金申請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助成金申請書（押印済）</a:t>
                      </a:r>
                      <a:endParaRPr kumimoji="1" lang="en-US" altLang="ja-JP" sz="1600" b="0" i="0" u="none" strike="noStrike" kern="1200" noProof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月・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月・</a:t>
                      </a:r>
                      <a:r>
                        <a:rPr kumimoji="1" lang="en-US" altLang="ja-JP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lang="ja-JP" altLang="en-US" sz="1600" b="0" i="0" u="none" strike="noStrike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郵送</a:t>
                      </a:r>
                      <a:endParaRPr kumimoji="1" lang="en-US" altLang="zh-TW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352025"/>
                  </a:ext>
                </a:extLst>
              </a:tr>
              <a:tr h="42772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endParaRPr kumimoji="1" lang="ja-JP" altLang="en-US" sz="16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助成金受領書（押印済）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助成金受領後</a:t>
                      </a:r>
                      <a:endParaRPr kumimoji="1" lang="en-US" altLang="ja-JP" sz="16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郵送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103993"/>
                  </a:ext>
                </a:extLst>
              </a:tr>
              <a:tr h="42772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精算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精算見込・次年度計画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2022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システム入力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769258"/>
                  </a:ext>
                </a:extLst>
              </a:tr>
              <a:tr h="464895"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経費精算報告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2023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1600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システム入力・添付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824977"/>
                  </a:ext>
                </a:extLst>
              </a:tr>
              <a:tr h="4277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kern="120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収支管理簿・</a:t>
                      </a: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通帳写し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月次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システム添付</a:t>
                      </a:r>
                      <a:endParaRPr kumimoji="1" lang="en-US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313204"/>
                  </a:ext>
                </a:extLst>
              </a:tr>
            </a:tbl>
          </a:graphicData>
        </a:graphic>
      </p:graphicFrame>
      <p:sp>
        <p:nvSpPr>
          <p:cNvPr id="7" name="タイトル 1">
            <a:extLst>
              <a:ext uri="{FF2B5EF4-FFF2-40B4-BE49-F238E27FC236}">
                <a16:creationId xmlns:a16="http://schemas.microsoft.com/office/drawing/2014/main" id="{7E1D3E64-7F5C-492D-8860-E7F7ED844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959" y="152407"/>
            <a:ext cx="9070509" cy="285751"/>
          </a:xfrm>
        </p:spPr>
        <p:txBody>
          <a:bodyPr>
            <a:noAutofit/>
          </a:bodyPr>
          <a:lstStyle/>
          <a:p>
            <a:r>
              <a:rPr lang="ja-JP" altLang="en-US" sz="2000">
                <a:uFill>
                  <a:solidFill>
                    <a:schemeClr val="bg2"/>
                  </a:solidFill>
                </a:uFill>
              </a:rPr>
              <a:t>２</a:t>
            </a:r>
            <a:r>
              <a:rPr lang="en-US" altLang="ja-JP" sz="2000">
                <a:uFill>
                  <a:solidFill>
                    <a:schemeClr val="bg2"/>
                  </a:solidFill>
                </a:uFill>
              </a:rPr>
              <a:t>.</a:t>
            </a:r>
            <a:r>
              <a:rPr lang="ja-JP" altLang="en-US" sz="2000">
                <a:uFill>
                  <a:solidFill>
                    <a:schemeClr val="bg2"/>
                  </a:solidFill>
                </a:uFill>
              </a:rPr>
              <a:t> 　</a:t>
            </a:r>
            <a:r>
              <a:rPr lang="ja-JP" altLang="en-US" sz="2000"/>
              <a:t>提出書類：提出の</a:t>
            </a:r>
            <a:r>
              <a:rPr lang="ja-JP" altLang="ja-JP" sz="2000"/>
              <a:t>タイミングと方法</a:t>
            </a:r>
            <a:endParaRPr lang="en-US" altLang="ja-JP" sz="2000">
              <a:uFill>
                <a:solidFill>
                  <a:schemeClr val="bg2"/>
                </a:solidFill>
              </a:u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9C9C746-7815-4149-BBE9-4670DBEF7CA3}"/>
              </a:ext>
            </a:extLst>
          </p:cNvPr>
          <p:cNvSpPr txBox="1"/>
          <p:nvPr/>
        </p:nvSpPr>
        <p:spPr>
          <a:xfrm>
            <a:off x="812130" y="5853298"/>
            <a:ext cx="11142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１　資金分配団体から</a:t>
            </a:r>
            <a:r>
              <a:rPr kumimoji="1" lang="en-US" altLang="ja-JP">
                <a:solidFill>
                  <a:srgbClr val="FF0000"/>
                </a:solidFill>
              </a:rPr>
              <a:t>JANPIA</a:t>
            </a:r>
            <a:r>
              <a:rPr kumimoji="1" lang="ja-JP" altLang="en-US">
                <a:solidFill>
                  <a:srgbClr val="FF0000"/>
                </a:solidFill>
              </a:rPr>
              <a:t>への報告期日をふまえて、明確な期日は資金分配団体ごとに設定が必要。</a:t>
            </a:r>
            <a:endParaRPr kumimoji="1" lang="en-US" altLang="ja-JP">
              <a:solidFill>
                <a:srgbClr val="FF0000"/>
              </a:solidFill>
            </a:endParaRPr>
          </a:p>
          <a:p>
            <a:r>
              <a:rPr lang="ja-JP" altLang="en-US">
                <a:solidFill>
                  <a:srgbClr val="FF0000"/>
                </a:solidFill>
              </a:rPr>
              <a:t>　　　「進捗報告」「年度末報告」「経費精算報告」は契約上は各月末日から２週間以内の日目途に提出。</a:t>
            </a:r>
            <a:endParaRPr kumimoji="1" lang="en-US" altLang="ja-JP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815380"/>
      </p:ext>
    </p:extLst>
  </p:cSld>
  <p:clrMapOvr>
    <a:masterClrMapping/>
  </p:clrMapOvr>
</p:sld>
</file>

<file path=ppt/theme/theme1.xml><?xml version="1.0" encoding="utf-8"?>
<a:theme xmlns:a="http://schemas.openxmlformats.org/drawingml/2006/main" name="オリジナル テーマ">
  <a:themeElements>
    <a:clrScheme name="ユーザー定義 1">
      <a:dk1>
        <a:sysClr val="windowText" lastClr="000000"/>
      </a:dk1>
      <a:lt1>
        <a:sysClr val="window" lastClr="FFFFFF"/>
      </a:lt1>
      <a:dk2>
        <a:srgbClr val="BD7F21"/>
      </a:dk2>
      <a:lt2>
        <a:srgbClr val="2E8ACB"/>
      </a:lt2>
      <a:accent1>
        <a:srgbClr val="EE622A"/>
      </a:accent1>
      <a:accent2>
        <a:srgbClr val="5A8E3A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ysClr val="window" lastClr="FFFFFF"/>
        </a:solidFill>
        <a:ln w="9525" cap="flat" cmpd="sng" algn="ctr">
          <a:solidFill>
            <a:sysClr val="windowText" lastClr="000000"/>
          </a:solidFill>
          <a:prstDash val="solid"/>
          <a:miter lim="800000"/>
        </a:ln>
        <a:effectLst/>
      </a:spPr>
      <a:bodyPr lIns="90000" rtlCol="0" anchor="t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kern="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Calibri" panose="020F0502020204030204"/>
            <a:ea typeface="游ゴシック" panose="020B0400000000000000" pitchFamily="50" charset="-128"/>
            <a:cs typeface="+mn-cs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PPTテンプレ_ワイド版(16対9)_190605a.pptx" id="{261D2F07-E8AD-46B3-AA80-58210E3216B3}" vid="{2DCF5D59-0AAA-4FBE-B61A-D1F07EB98B3F}"/>
    </a:ext>
  </a:extLst>
</a:theme>
</file>

<file path=ppt/theme/theme2.xml><?xml version="1.0" encoding="utf-8"?>
<a:theme xmlns:a="http://schemas.openxmlformats.org/drawingml/2006/main" name="1_オリジナル テーマ">
  <a:themeElements>
    <a:clrScheme name="ユーザー定義 1">
      <a:dk1>
        <a:sysClr val="windowText" lastClr="000000"/>
      </a:dk1>
      <a:lt1>
        <a:sysClr val="window" lastClr="FFFFFF"/>
      </a:lt1>
      <a:dk2>
        <a:srgbClr val="BD7F21"/>
      </a:dk2>
      <a:lt2>
        <a:srgbClr val="2E8ACB"/>
      </a:lt2>
      <a:accent1>
        <a:srgbClr val="EE622A"/>
      </a:accent1>
      <a:accent2>
        <a:srgbClr val="5A8E3A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ysClr val="window" lastClr="FFFFFF"/>
        </a:solidFill>
        <a:ln w="9525" cap="flat" cmpd="sng" algn="ctr">
          <a:solidFill>
            <a:sysClr val="windowText" lastClr="000000"/>
          </a:solidFill>
          <a:prstDash val="solid"/>
          <a:miter lim="800000"/>
        </a:ln>
        <a:effectLst/>
      </a:spPr>
      <a:bodyPr lIns="90000" rtlCol="0" anchor="t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kern="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Calibri" panose="020F0502020204030204"/>
            <a:ea typeface="游ゴシック" panose="020B0400000000000000" pitchFamily="50" charset="-128"/>
            <a:cs typeface="+mn-cs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PPTテンプレ_ワイド版(16対9)_190605a.pptx" id="{261D2F07-E8AD-46B3-AA80-58210E3216B3}" vid="{2DCF5D59-0AAA-4FBE-B61A-D1F07EB98B3F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878</Words>
  <Application>Microsoft Office PowerPoint</Application>
  <PresentationFormat>ワイド画面</PresentationFormat>
  <Paragraphs>182</Paragraphs>
  <Slides>10</Slides>
  <Notes>9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游ゴシック</vt:lpstr>
      <vt:lpstr>Arial</vt:lpstr>
      <vt:lpstr>Calibri</vt:lpstr>
      <vt:lpstr>オリジナル テーマ</vt:lpstr>
      <vt:lpstr>1_オリジナル テーマ</vt:lpstr>
      <vt:lpstr>Worksheet</vt:lpstr>
      <vt:lpstr>スケジュールと各種提出物</vt:lpstr>
      <vt:lpstr>１. 　全体の流れ（契約時）</vt:lpstr>
      <vt:lpstr>１. 　全体の流れ（契約締結直後）</vt:lpstr>
      <vt:lpstr>１. 　全体の流れ（それ以降）</vt:lpstr>
      <vt:lpstr>１. 　全体の流れ</vt:lpstr>
      <vt:lpstr>１. 　全体の流れ</vt:lpstr>
      <vt:lpstr>２. 　提出書類：提出のタイミングと方法</vt:lpstr>
      <vt:lpstr>２. 　提出書類：提出のタイミングと方法</vt:lpstr>
      <vt:lpstr>２. 　提出書類：提出のタイミングと方法</vt:lpstr>
      <vt:lpstr>２. 　提出書類：提出のタイミングと方法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2021-02-28T04:51:35Z</dcterms:created>
  <dcterms:modified xsi:type="dcterms:W3CDTF">2021-02-28T04:51:49Z</dcterms:modified>
</cp:coreProperties>
</file>