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52" r:id="rId1"/>
  </p:sldMasterIdLst>
  <p:notesMasterIdLst>
    <p:notesMasterId r:id="rId9"/>
  </p:notesMasterIdLst>
  <p:sldIdLst>
    <p:sldId id="393" r:id="rId2"/>
    <p:sldId id="394" r:id="rId3"/>
    <p:sldId id="392" r:id="rId4"/>
    <p:sldId id="395" r:id="rId5"/>
    <p:sldId id="396" r:id="rId6"/>
    <p:sldId id="397" r:id="rId7"/>
    <p:sldId id="398" r:id="rId8"/>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5E0B4"/>
    <a:srgbClr val="F8CBAD"/>
    <a:srgbClr val="BD7F21"/>
    <a:srgbClr val="2E8ACB"/>
    <a:srgbClr val="AB731E"/>
    <a:srgbClr val="D08C24"/>
    <a:srgbClr val="F9EDDB"/>
    <a:srgbClr val="2E75B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82" autoAdjust="0"/>
    <p:restoredTop sz="86022" autoAdjust="0"/>
  </p:normalViewPr>
  <p:slideViewPr>
    <p:cSldViewPr snapToGrid="0">
      <p:cViewPr varScale="1">
        <p:scale>
          <a:sx n="72" d="100"/>
          <a:sy n="72" d="100"/>
        </p:scale>
        <p:origin x="1356" y="5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48" d="100"/>
          <a:sy n="48" d="100"/>
        </p:scale>
        <p:origin x="2952" y="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60" cy="498056"/>
          </a:xfrm>
          <a:prstGeom prst="rect">
            <a:avLst/>
          </a:prstGeom>
        </p:spPr>
        <p:txBody>
          <a:bodyPr vert="horz" lIns="92108" tIns="46054" rIns="92108" bIns="46054"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0442" y="0"/>
            <a:ext cx="2945660" cy="498056"/>
          </a:xfrm>
          <a:prstGeom prst="rect">
            <a:avLst/>
          </a:prstGeom>
        </p:spPr>
        <p:txBody>
          <a:bodyPr vert="horz" lIns="92108" tIns="46054" rIns="92108" bIns="46054" rtlCol="0"/>
          <a:lstStyle>
            <a:lvl1pPr algn="r">
              <a:defRPr sz="1200"/>
            </a:lvl1pPr>
          </a:lstStyle>
          <a:p>
            <a:fld id="{A0110929-1917-4204-A750-6492D6FD46F3}" type="datetimeFigureOut">
              <a:rPr kumimoji="1" lang="ja-JP" altLang="en-US" smtClean="0"/>
              <a:t>2021/2/25</a:t>
            </a:fld>
            <a:endParaRPr kumimoji="1" lang="ja-JP" altLang="en-US" dirty="0"/>
          </a:p>
        </p:txBody>
      </p:sp>
      <p:sp>
        <p:nvSpPr>
          <p:cNvPr id="4" name="スライド イメージ プレースホルダー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2108" tIns="46054" rIns="92108" bIns="46054" rtlCol="0" anchor="ctr"/>
          <a:lstStyle/>
          <a:p>
            <a:endParaRPr lang="ja-JP" altLang="en-US" dirty="0"/>
          </a:p>
        </p:txBody>
      </p:sp>
      <p:sp>
        <p:nvSpPr>
          <p:cNvPr id="5" name="ノート プレースホルダー 4"/>
          <p:cNvSpPr>
            <a:spLocks noGrp="1"/>
          </p:cNvSpPr>
          <p:nvPr>
            <p:ph type="body" sz="quarter" idx="3"/>
          </p:nvPr>
        </p:nvSpPr>
        <p:spPr>
          <a:xfrm>
            <a:off x="679768" y="4777195"/>
            <a:ext cx="5438140" cy="3908614"/>
          </a:xfrm>
          <a:prstGeom prst="rect">
            <a:avLst/>
          </a:prstGeom>
        </p:spPr>
        <p:txBody>
          <a:bodyPr vert="horz" lIns="92108" tIns="46054" rIns="92108" bIns="460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28584"/>
            <a:ext cx="2945660" cy="498055"/>
          </a:xfrm>
          <a:prstGeom prst="rect">
            <a:avLst/>
          </a:prstGeom>
        </p:spPr>
        <p:txBody>
          <a:bodyPr vert="horz" lIns="92108" tIns="46054" rIns="92108" bIns="46054"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0442" y="9428584"/>
            <a:ext cx="2945660" cy="498055"/>
          </a:xfrm>
          <a:prstGeom prst="rect">
            <a:avLst/>
          </a:prstGeom>
        </p:spPr>
        <p:txBody>
          <a:bodyPr vert="horz" lIns="92108" tIns="46054" rIns="92108" bIns="46054" rtlCol="0" anchor="b"/>
          <a:lstStyle>
            <a:lvl1pPr algn="r">
              <a:defRPr sz="1200"/>
            </a:lvl1pPr>
          </a:lstStyle>
          <a:p>
            <a:fld id="{FACD74C9-F05A-4B46-AB75-15DE5EF58526}" type="slidenum">
              <a:rPr kumimoji="1" lang="ja-JP" altLang="en-US" smtClean="0"/>
              <a:t>‹#›</a:t>
            </a:fld>
            <a:endParaRPr kumimoji="1" lang="ja-JP" altLang="en-US" dirty="0"/>
          </a:p>
        </p:txBody>
      </p:sp>
    </p:spTree>
    <p:extLst>
      <p:ext uri="{BB962C8B-B14F-4D97-AF65-F5344CB8AC3E}">
        <p14:creationId xmlns:p14="http://schemas.microsoft.com/office/powerpoint/2010/main" val="30498540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0</a:t>
            </a:fld>
            <a:endParaRPr kumimoji="1" lang="ja-JP" altLang="en-US" dirty="0"/>
          </a:p>
        </p:txBody>
      </p:sp>
    </p:spTree>
    <p:extLst>
      <p:ext uri="{BB962C8B-B14F-4D97-AF65-F5344CB8AC3E}">
        <p14:creationId xmlns:p14="http://schemas.microsoft.com/office/powerpoint/2010/main" val="4079399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1</a:t>
            </a:fld>
            <a:endParaRPr kumimoji="1" lang="ja-JP" altLang="en-US" dirty="0"/>
          </a:p>
        </p:txBody>
      </p:sp>
    </p:spTree>
    <p:extLst>
      <p:ext uri="{BB962C8B-B14F-4D97-AF65-F5344CB8AC3E}">
        <p14:creationId xmlns:p14="http://schemas.microsoft.com/office/powerpoint/2010/main" val="3809818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2</a:t>
            </a:fld>
            <a:endParaRPr kumimoji="1" lang="ja-JP" altLang="en-US" dirty="0"/>
          </a:p>
        </p:txBody>
      </p:sp>
    </p:spTree>
    <p:extLst>
      <p:ext uri="{BB962C8B-B14F-4D97-AF65-F5344CB8AC3E}">
        <p14:creationId xmlns:p14="http://schemas.microsoft.com/office/powerpoint/2010/main" val="1269166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3</a:t>
            </a:fld>
            <a:endParaRPr kumimoji="1" lang="ja-JP" altLang="en-US" dirty="0"/>
          </a:p>
        </p:txBody>
      </p:sp>
    </p:spTree>
    <p:extLst>
      <p:ext uri="{BB962C8B-B14F-4D97-AF65-F5344CB8AC3E}">
        <p14:creationId xmlns:p14="http://schemas.microsoft.com/office/powerpoint/2010/main" val="19559310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4</a:t>
            </a:fld>
            <a:endParaRPr kumimoji="1" lang="ja-JP" altLang="en-US" dirty="0"/>
          </a:p>
        </p:txBody>
      </p:sp>
    </p:spTree>
    <p:extLst>
      <p:ext uri="{BB962C8B-B14F-4D97-AF65-F5344CB8AC3E}">
        <p14:creationId xmlns:p14="http://schemas.microsoft.com/office/powerpoint/2010/main" val="324566514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5</a:t>
            </a:fld>
            <a:endParaRPr kumimoji="1" lang="ja-JP" altLang="en-US" dirty="0"/>
          </a:p>
        </p:txBody>
      </p:sp>
    </p:spTree>
    <p:extLst>
      <p:ext uri="{BB962C8B-B14F-4D97-AF65-F5344CB8AC3E}">
        <p14:creationId xmlns:p14="http://schemas.microsoft.com/office/powerpoint/2010/main" val="17434140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FACD74C9-F05A-4B46-AB75-15DE5EF58526}" type="slidenum">
              <a:rPr kumimoji="1" lang="ja-JP" altLang="en-US" smtClean="0"/>
              <a:t>6</a:t>
            </a:fld>
            <a:endParaRPr kumimoji="1" lang="ja-JP" altLang="en-US" dirty="0"/>
          </a:p>
        </p:txBody>
      </p:sp>
    </p:spTree>
    <p:extLst>
      <p:ext uri="{BB962C8B-B14F-4D97-AF65-F5344CB8AC3E}">
        <p14:creationId xmlns:p14="http://schemas.microsoft.com/office/powerpoint/2010/main" val="294779353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39750" y="1196976"/>
            <a:ext cx="8027988" cy="1511300"/>
          </a:xfrm>
          <a:prstGeom prst="rect">
            <a:avLst/>
          </a:prstGeom>
        </p:spPr>
        <p:txBody>
          <a:bodyPr anchor="b"/>
          <a:lstStyle>
            <a:lvl1pPr algn="l">
              <a:defRPr sz="3200"/>
            </a:lvl1pPr>
          </a:lstStyle>
          <a:p>
            <a:r>
              <a:rPr lang="ja-JP" altLang="en-US"/>
              <a:t>マスター タイトルの書式設定</a:t>
            </a:r>
            <a:endParaRPr lang="en-US" dirty="0"/>
          </a:p>
        </p:txBody>
      </p:sp>
      <p:sp>
        <p:nvSpPr>
          <p:cNvPr id="3" name="Subtitle 2"/>
          <p:cNvSpPr>
            <a:spLocks noGrp="1"/>
          </p:cNvSpPr>
          <p:nvPr>
            <p:ph type="subTitle" idx="1"/>
          </p:nvPr>
        </p:nvSpPr>
        <p:spPr>
          <a:xfrm>
            <a:off x="539750" y="2960688"/>
            <a:ext cx="8027988" cy="744209"/>
          </a:xfrm>
          <a:prstGeom prst="rect">
            <a:avLst/>
          </a:prstGeom>
        </p:spPr>
        <p:txBody>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pic>
        <p:nvPicPr>
          <p:cNvPr id="7" name="図 6">
            <a:extLst>
              <a:ext uri="{FF2B5EF4-FFF2-40B4-BE49-F238E27FC236}">
                <a16:creationId xmlns:a16="http://schemas.microsoft.com/office/drawing/2014/main" id="{58149EFB-8DCB-44D9-92A0-BD7E4520CF42}"/>
              </a:ext>
            </a:extLst>
          </p:cNvPr>
          <p:cNvPicPr>
            <a:picLocks noChangeAspect="1"/>
          </p:cNvPicPr>
          <p:nvPr userDrawn="1"/>
        </p:nvPicPr>
        <p:blipFill>
          <a:blip r:embed="rId2"/>
          <a:stretch>
            <a:fillRect/>
          </a:stretch>
        </p:blipFill>
        <p:spPr>
          <a:xfrm>
            <a:off x="539750" y="5257800"/>
            <a:ext cx="4114800" cy="1016000"/>
          </a:xfrm>
          <a:prstGeom prst="rect">
            <a:avLst/>
          </a:prstGeom>
        </p:spPr>
      </p:pic>
      <p:grpSp>
        <p:nvGrpSpPr>
          <p:cNvPr id="8" name="グループ化 7"/>
          <p:cNvGrpSpPr/>
          <p:nvPr userDrawn="1"/>
        </p:nvGrpSpPr>
        <p:grpSpPr>
          <a:xfrm>
            <a:off x="1" y="1"/>
            <a:ext cx="8055058" cy="576000"/>
            <a:chOff x="1" y="0"/>
            <a:chExt cx="8055058" cy="931059"/>
          </a:xfrm>
        </p:grpSpPr>
        <p:sp>
          <p:nvSpPr>
            <p:cNvPr id="9" name="正方形/長方形 8">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0" name="直角三角形 9">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grpSp>
      <p:sp>
        <p:nvSpPr>
          <p:cNvPr id="12" name="正方形/長方形 11">
            <a:extLst>
              <a:ext uri="{FF2B5EF4-FFF2-40B4-BE49-F238E27FC236}">
                <a16:creationId xmlns:a16="http://schemas.microsoft.com/office/drawing/2014/main" id="{0DE3237F-18DF-B044-8B92-F3F040E3A689}"/>
              </a:ext>
            </a:extLst>
          </p:cNvPr>
          <p:cNvSpPr/>
          <p:nvPr userDrawn="1"/>
        </p:nvSpPr>
        <p:spPr>
          <a:xfrm>
            <a:off x="6629400" y="6642000"/>
            <a:ext cx="2514600" cy="216010"/>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Tree>
    <p:extLst>
      <p:ext uri="{BB962C8B-B14F-4D97-AF65-F5344CB8AC3E}">
        <p14:creationId xmlns:p14="http://schemas.microsoft.com/office/powerpoint/2010/main" val="3915824688"/>
      </p:ext>
    </p:extLst>
  </p:cSld>
  <p:clrMapOvr>
    <a:masterClrMapping/>
  </p:clrMapOvr>
  <p:hf hdr="0" dt="0"/>
  <p:extLst>
    <p:ext uri="{DCECCB84-F9BA-43D5-87BE-67443E8EF086}">
      <p15:sldGuideLst xmlns:p15="http://schemas.microsoft.com/office/powerpoint/2012/main">
        <p15:guide id="1" orient="horz" pos="754" userDrawn="1">
          <p15:clr>
            <a:srgbClr val="FBAE40"/>
          </p15:clr>
        </p15:guide>
        <p15:guide id="2" pos="5397" userDrawn="1">
          <p15:clr>
            <a:srgbClr val="FBAE40"/>
          </p15:clr>
        </p15:guide>
        <p15:guide id="3" pos="340" userDrawn="1">
          <p15:clr>
            <a:srgbClr val="FBAE40"/>
          </p15:clr>
        </p15:guide>
        <p15:guide id="4" orient="horz" pos="3317" userDrawn="1">
          <p15:clr>
            <a:srgbClr val="FBAE40"/>
          </p15:clr>
        </p15:guide>
        <p15:guide id="5" orient="horz" pos="1706" userDrawn="1">
          <p15:clr>
            <a:srgbClr val="FBAE40"/>
          </p15:clr>
        </p15:guide>
        <p15:guide id="6" orient="horz" pos="1865" userDrawn="1">
          <p15:clr>
            <a:srgbClr val="FBAE40"/>
          </p15:clr>
        </p15:guide>
        <p15:guide id="7" orient="horz" pos="2341"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本文(ドキュメンテーション用)">
    <p:spTree>
      <p:nvGrpSpPr>
        <p:cNvPr id="1" name=""/>
        <p:cNvGrpSpPr/>
        <p:nvPr/>
      </p:nvGrpSpPr>
      <p:grpSpPr>
        <a:xfrm>
          <a:off x="0" y="0"/>
          <a:ext cx="0" cy="0"/>
          <a:chOff x="0" y="0"/>
          <a:chExt cx="0" cy="0"/>
        </a:xfrm>
      </p:grpSpPr>
      <p:grpSp>
        <p:nvGrpSpPr>
          <p:cNvPr id="17" name="グループ化 16"/>
          <p:cNvGrpSpPr/>
          <p:nvPr userDrawn="1"/>
        </p:nvGrpSpPr>
        <p:grpSpPr>
          <a:xfrm>
            <a:off x="1" y="1"/>
            <a:ext cx="8055058" cy="576000"/>
            <a:chOff x="1" y="0"/>
            <a:chExt cx="8055058" cy="931059"/>
          </a:xfrm>
        </p:grpSpPr>
        <p:sp>
          <p:nvSpPr>
            <p:cNvPr id="15" name="正方形/長方形 14">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6" name="直角三角形 15">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grpSp>
      <p:sp>
        <p:nvSpPr>
          <p:cNvPr id="2" name="Title 1"/>
          <p:cNvSpPr>
            <a:spLocks noGrp="1"/>
          </p:cNvSpPr>
          <p:nvPr>
            <p:ph type="title"/>
          </p:nvPr>
        </p:nvSpPr>
        <p:spPr>
          <a:xfrm>
            <a:off x="539750" y="190499"/>
            <a:ext cx="6802882" cy="285751"/>
          </a:xfrm>
          <a:prstGeom prst="rect">
            <a:avLst/>
          </a:prstGeom>
        </p:spPr>
        <p:txBody>
          <a:bodyPr anchor="t"/>
          <a:lstStyle>
            <a:lvl1pPr>
              <a:defRPr sz="1600" b="1">
                <a:solidFill>
                  <a:schemeClr val="bg1"/>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39750" y="1341439"/>
            <a:ext cx="8064500" cy="5040312"/>
          </a:xfrm>
          <a:prstGeom prst="rect">
            <a:avLst/>
          </a:prstGeom>
        </p:spPr>
        <p:txBody>
          <a:bodyPr/>
          <a:lstStyle>
            <a:lvl1pPr>
              <a:defRPr sz="1800"/>
            </a:lvl1pPr>
            <a:lvl2pPr>
              <a:defRPr sz="1600"/>
            </a:lvl2pPr>
            <a:lvl3pPr>
              <a:defRPr sz="14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pic>
        <p:nvPicPr>
          <p:cNvPr id="10" name="図 9">
            <a:extLst>
              <a:ext uri="{FF2B5EF4-FFF2-40B4-BE49-F238E27FC236}">
                <a16:creationId xmlns:a16="http://schemas.microsoft.com/office/drawing/2014/main" id="{59D2E1A1-0911-40AA-AAAC-91A5A461B693}"/>
              </a:ext>
            </a:extLst>
          </p:cNvPr>
          <p:cNvPicPr>
            <a:picLocks noChangeAspect="1"/>
          </p:cNvPicPr>
          <p:nvPr userDrawn="1"/>
        </p:nvPicPr>
        <p:blipFill rotWithShape="1">
          <a:blip r:embed="rId2"/>
          <a:srcRect t="9310" b="4354"/>
          <a:stretch/>
        </p:blipFill>
        <p:spPr>
          <a:xfrm>
            <a:off x="8241968" y="56673"/>
            <a:ext cx="596407" cy="529213"/>
          </a:xfrm>
          <a:prstGeom prst="rect">
            <a:avLst/>
          </a:prstGeom>
        </p:spPr>
      </p:pic>
      <p:sp>
        <p:nvSpPr>
          <p:cNvPr id="14" name="テキスト プレースホルダー 13"/>
          <p:cNvSpPr>
            <a:spLocks noGrp="1"/>
          </p:cNvSpPr>
          <p:nvPr>
            <p:ph type="body" sz="quarter" idx="13" hasCustomPrompt="1"/>
          </p:nvPr>
        </p:nvSpPr>
        <p:spPr>
          <a:xfrm>
            <a:off x="539750" y="658813"/>
            <a:ext cx="8064499" cy="538162"/>
          </a:xfrm>
          <a:prstGeom prst="rect">
            <a:avLst/>
          </a:prstGeom>
        </p:spPr>
        <p:txBody>
          <a:bodyPr/>
          <a:lstStyle>
            <a:lvl1pPr marL="0" indent="0">
              <a:buNone/>
              <a:defRPr sz="1800"/>
            </a:lvl1pPr>
          </a:lstStyle>
          <a:p>
            <a:pPr lvl="0"/>
            <a:r>
              <a:rPr kumimoji="1" lang="ja-JP" altLang="en-US" dirty="0"/>
              <a:t>コンテンツページ</a:t>
            </a:r>
          </a:p>
        </p:txBody>
      </p:sp>
    </p:spTree>
    <p:extLst>
      <p:ext uri="{BB962C8B-B14F-4D97-AF65-F5344CB8AC3E}">
        <p14:creationId xmlns:p14="http://schemas.microsoft.com/office/powerpoint/2010/main" val="4514747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40" userDrawn="1">
          <p15:clr>
            <a:srgbClr val="FBAE40"/>
          </p15:clr>
        </p15:guide>
        <p15:guide id="3" pos="2744" userDrawn="1">
          <p15:clr>
            <a:srgbClr val="FBAE40"/>
          </p15:clr>
        </p15:guide>
        <p15:guide id="4" pos="5420" userDrawn="1">
          <p15:clr>
            <a:srgbClr val="FBAE40"/>
          </p15:clr>
        </p15:guide>
        <p15:guide id="5" orient="horz" pos="4020" userDrawn="1">
          <p15:clr>
            <a:srgbClr val="FBAE40"/>
          </p15:clr>
        </p15:guide>
        <p15:guide id="6" pos="3016" userDrawn="1">
          <p15:clr>
            <a:srgbClr val="FBAE40"/>
          </p15:clr>
        </p15:guide>
        <p15:guide id="7" pos="4150" userDrawn="1">
          <p15:clr>
            <a:srgbClr val="FBAE40"/>
          </p15:clr>
        </p15:guide>
        <p15:guide id="8" pos="1610" userDrawn="1">
          <p15:clr>
            <a:srgbClr val="FBAE40"/>
          </p15:clr>
        </p15:guide>
        <p15:guide id="9" orient="horz" pos="300" userDrawn="1">
          <p15:clr>
            <a:srgbClr val="FBAE40"/>
          </p15:clr>
        </p15:guide>
        <p15:guide id="10" orient="horz" pos="1207" userDrawn="1">
          <p15:clr>
            <a:srgbClr val="FBAE40"/>
          </p15:clr>
        </p15:guide>
        <p15:guide id="11" orient="horz" pos="3113" userDrawn="1">
          <p15:clr>
            <a:srgbClr val="FBAE40"/>
          </p15:clr>
        </p15:guide>
        <p15:guide id="12" orient="horz" pos="3566" userDrawn="1">
          <p15:clr>
            <a:srgbClr val="FBAE40"/>
          </p15:clr>
        </p15:guide>
        <p15:guide id="13" pos="5579" userDrawn="1">
          <p15:clr>
            <a:srgbClr val="FBAE40"/>
          </p15:clr>
        </p15:guide>
        <p15:guide id="14" orient="horz" pos="754" userDrawn="1">
          <p15:clr>
            <a:srgbClr val="FBAE40"/>
          </p15:clr>
        </p15:guide>
        <p15:guide id="15" orient="horz" pos="84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本文(プレゼンテーション用)">
    <p:spTree>
      <p:nvGrpSpPr>
        <p:cNvPr id="1" name=""/>
        <p:cNvGrpSpPr/>
        <p:nvPr/>
      </p:nvGrpSpPr>
      <p:grpSpPr>
        <a:xfrm>
          <a:off x="0" y="0"/>
          <a:ext cx="0" cy="0"/>
          <a:chOff x="0" y="0"/>
          <a:chExt cx="0" cy="0"/>
        </a:xfrm>
      </p:grpSpPr>
      <p:grpSp>
        <p:nvGrpSpPr>
          <p:cNvPr id="4" name="グループ化 3"/>
          <p:cNvGrpSpPr/>
          <p:nvPr userDrawn="1"/>
        </p:nvGrpSpPr>
        <p:grpSpPr>
          <a:xfrm>
            <a:off x="1" y="0"/>
            <a:ext cx="8055058" cy="864000"/>
            <a:chOff x="1" y="0"/>
            <a:chExt cx="8055058" cy="931059"/>
          </a:xfrm>
        </p:grpSpPr>
        <p:sp>
          <p:nvSpPr>
            <p:cNvPr id="7" name="正方形/長方形 6">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8" name="直角三角形 7">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grpSp>
      <p:sp>
        <p:nvSpPr>
          <p:cNvPr id="2" name="Title 1"/>
          <p:cNvSpPr>
            <a:spLocks noGrp="1"/>
          </p:cNvSpPr>
          <p:nvPr>
            <p:ph type="title"/>
          </p:nvPr>
        </p:nvSpPr>
        <p:spPr>
          <a:xfrm>
            <a:off x="539750" y="249817"/>
            <a:ext cx="6802882" cy="396000"/>
          </a:xfrm>
          <a:prstGeom prst="rect">
            <a:avLst/>
          </a:prstGeom>
        </p:spPr>
        <p:txBody>
          <a:bodyPr anchor="t"/>
          <a:lstStyle>
            <a:lvl1pPr>
              <a:defRPr sz="2400" b="1">
                <a:solidFill>
                  <a:schemeClr val="bg1"/>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539750" y="1916113"/>
            <a:ext cx="8064500" cy="4465637"/>
          </a:xfrm>
          <a:prstGeom prst="rect">
            <a:avLst/>
          </a:prstGeom>
        </p:spPr>
        <p:txBody>
          <a:bodyPr/>
          <a:lstStyle>
            <a:lvl1pPr>
              <a:defRPr sz="1800"/>
            </a:lvl1pPr>
            <a:lvl2pPr>
              <a:defRPr sz="1600"/>
            </a:lvl2pPr>
            <a:lvl3pPr>
              <a:defRPr sz="1400"/>
            </a:lvl3pPr>
            <a:lvl4pPr>
              <a:defRPr sz="1200"/>
            </a:lvl4pPr>
            <a:lvl5pPr>
              <a:defRPr sz="1200"/>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pic>
        <p:nvPicPr>
          <p:cNvPr id="10" name="図 9">
            <a:extLst>
              <a:ext uri="{FF2B5EF4-FFF2-40B4-BE49-F238E27FC236}">
                <a16:creationId xmlns:a16="http://schemas.microsoft.com/office/drawing/2014/main" id="{59D2E1A1-0911-40AA-AAAC-91A5A461B693}"/>
              </a:ext>
            </a:extLst>
          </p:cNvPr>
          <p:cNvPicPr>
            <a:picLocks noChangeAspect="1"/>
          </p:cNvPicPr>
          <p:nvPr userDrawn="1"/>
        </p:nvPicPr>
        <p:blipFill>
          <a:blip r:embed="rId2"/>
          <a:stretch>
            <a:fillRect/>
          </a:stretch>
        </p:blipFill>
        <p:spPr>
          <a:xfrm>
            <a:off x="8028962" y="45839"/>
            <a:ext cx="861292" cy="885217"/>
          </a:xfrm>
          <a:prstGeom prst="rect">
            <a:avLst/>
          </a:prstGeom>
        </p:spPr>
      </p:pic>
    </p:spTree>
    <p:extLst>
      <p:ext uri="{BB962C8B-B14F-4D97-AF65-F5344CB8AC3E}">
        <p14:creationId xmlns:p14="http://schemas.microsoft.com/office/powerpoint/2010/main" val="3153799438"/>
      </p:ext>
    </p:extLst>
  </p:cSld>
  <p:clrMapOvr>
    <a:masterClrMapping/>
  </p:clrMapOvr>
  <p:extLst>
    <p:ext uri="{DCECCB84-F9BA-43D5-87BE-67443E8EF086}">
      <p15:sldGuideLst xmlns:p15="http://schemas.microsoft.com/office/powerpoint/2012/main">
        <p15:guide id="1" orient="horz" pos="2160">
          <p15:clr>
            <a:srgbClr val="FBAE40"/>
          </p15:clr>
        </p15:guide>
        <p15:guide id="2" pos="340">
          <p15:clr>
            <a:srgbClr val="FBAE40"/>
          </p15:clr>
        </p15:guide>
        <p15:guide id="3" pos="2744">
          <p15:clr>
            <a:srgbClr val="FBAE40"/>
          </p15:clr>
        </p15:guide>
        <p15:guide id="4" pos="5420">
          <p15:clr>
            <a:srgbClr val="FBAE40"/>
          </p15:clr>
        </p15:guide>
        <p15:guide id="5" orient="horz" pos="4020">
          <p15:clr>
            <a:srgbClr val="FBAE40"/>
          </p15:clr>
        </p15:guide>
        <p15:guide id="6" pos="3016">
          <p15:clr>
            <a:srgbClr val="FBAE40"/>
          </p15:clr>
        </p15:guide>
        <p15:guide id="7" pos="4150">
          <p15:clr>
            <a:srgbClr val="FBAE40"/>
          </p15:clr>
        </p15:guide>
        <p15:guide id="8" pos="1610">
          <p15:clr>
            <a:srgbClr val="FBAE40"/>
          </p15:clr>
        </p15:guide>
        <p15:guide id="9" orient="horz" pos="300">
          <p15:clr>
            <a:srgbClr val="FBAE40"/>
          </p15:clr>
        </p15:guide>
        <p15:guide id="10" orient="horz" pos="1207">
          <p15:clr>
            <a:srgbClr val="FBAE40"/>
          </p15:clr>
        </p15:guide>
        <p15:guide id="11" orient="horz" pos="3113">
          <p15:clr>
            <a:srgbClr val="FBAE40"/>
          </p15:clr>
        </p15:guide>
        <p15:guide id="12" orient="horz" pos="3566">
          <p15:clr>
            <a:srgbClr val="FBAE40"/>
          </p15:clr>
        </p15:guide>
        <p15:guide id="13" pos="5579">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エンド スライド">
    <p:spTree>
      <p:nvGrpSpPr>
        <p:cNvPr id="1" name=""/>
        <p:cNvGrpSpPr/>
        <p:nvPr/>
      </p:nvGrpSpPr>
      <p:grpSpPr>
        <a:xfrm>
          <a:off x="0" y="0"/>
          <a:ext cx="0" cy="0"/>
          <a:chOff x="0" y="0"/>
          <a:chExt cx="0" cy="0"/>
        </a:xfrm>
      </p:grpSpPr>
      <p:pic>
        <p:nvPicPr>
          <p:cNvPr id="14" name="図 13">
            <a:extLst>
              <a:ext uri="{FF2B5EF4-FFF2-40B4-BE49-F238E27FC236}">
                <a16:creationId xmlns:a16="http://schemas.microsoft.com/office/drawing/2014/main" id="{58149EFB-8DCB-44D9-92A0-BD7E4520CF42}"/>
              </a:ext>
            </a:extLst>
          </p:cNvPr>
          <p:cNvPicPr>
            <a:picLocks noChangeAspect="1"/>
          </p:cNvPicPr>
          <p:nvPr userDrawn="1"/>
        </p:nvPicPr>
        <p:blipFill>
          <a:blip r:embed="rId2"/>
          <a:stretch>
            <a:fillRect/>
          </a:stretch>
        </p:blipFill>
        <p:spPr>
          <a:xfrm>
            <a:off x="539750" y="5257800"/>
            <a:ext cx="4114800" cy="1016000"/>
          </a:xfrm>
          <a:prstGeom prst="rect">
            <a:avLst/>
          </a:prstGeom>
        </p:spPr>
      </p:pic>
      <p:grpSp>
        <p:nvGrpSpPr>
          <p:cNvPr id="15" name="グループ化 14"/>
          <p:cNvGrpSpPr/>
          <p:nvPr userDrawn="1"/>
        </p:nvGrpSpPr>
        <p:grpSpPr>
          <a:xfrm>
            <a:off x="1" y="1"/>
            <a:ext cx="8055058" cy="576000"/>
            <a:chOff x="1" y="0"/>
            <a:chExt cx="8055058" cy="931059"/>
          </a:xfrm>
        </p:grpSpPr>
        <p:sp>
          <p:nvSpPr>
            <p:cNvPr id="16" name="正方形/長方形 15">
              <a:extLst>
                <a:ext uri="{FF2B5EF4-FFF2-40B4-BE49-F238E27FC236}">
                  <a16:creationId xmlns:a16="http://schemas.microsoft.com/office/drawing/2014/main" id="{75B5599E-40D1-2D46-BFE0-5F784CAEDD5B}"/>
                </a:ext>
              </a:extLst>
            </p:cNvPr>
            <p:cNvSpPr/>
            <p:nvPr userDrawn="1"/>
          </p:nvSpPr>
          <p:spPr>
            <a:xfrm>
              <a:off x="1" y="0"/>
              <a:ext cx="7356764" cy="931056"/>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17" name="直角三角形 16">
              <a:extLst>
                <a:ext uri="{FF2B5EF4-FFF2-40B4-BE49-F238E27FC236}">
                  <a16:creationId xmlns:a16="http://schemas.microsoft.com/office/drawing/2014/main" id="{7BD76297-E9AF-A140-9C9B-330F13C90E5F}"/>
                </a:ext>
              </a:extLst>
            </p:cNvPr>
            <p:cNvSpPr/>
            <p:nvPr userDrawn="1"/>
          </p:nvSpPr>
          <p:spPr>
            <a:xfrm rot="5400000">
              <a:off x="7240386" y="116386"/>
              <a:ext cx="931055" cy="698291"/>
            </a:xfrm>
            <a:prstGeom prst="rtTriangle">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grpSp>
      <p:sp>
        <p:nvSpPr>
          <p:cNvPr id="18" name="Title 1"/>
          <p:cNvSpPr>
            <a:spLocks noGrp="1"/>
          </p:cNvSpPr>
          <p:nvPr>
            <p:ph type="ctrTitle"/>
          </p:nvPr>
        </p:nvSpPr>
        <p:spPr>
          <a:xfrm>
            <a:off x="539750" y="1917700"/>
            <a:ext cx="8027988" cy="1511300"/>
          </a:xfrm>
          <a:prstGeom prst="rect">
            <a:avLst/>
          </a:prstGeom>
        </p:spPr>
        <p:txBody>
          <a:bodyPr anchor="b"/>
          <a:lstStyle>
            <a:lvl1pPr algn="l">
              <a:defRPr sz="3200"/>
            </a:lvl1pPr>
          </a:lstStyle>
          <a:p>
            <a:r>
              <a:rPr lang="ja-JP" altLang="en-US"/>
              <a:t>マスター タイトルの書式設定</a:t>
            </a:r>
            <a:endParaRPr lang="en-US" dirty="0"/>
          </a:p>
        </p:txBody>
      </p:sp>
      <p:sp>
        <p:nvSpPr>
          <p:cNvPr id="9" name="正方形/長方形 8">
            <a:extLst>
              <a:ext uri="{FF2B5EF4-FFF2-40B4-BE49-F238E27FC236}">
                <a16:creationId xmlns:a16="http://schemas.microsoft.com/office/drawing/2014/main" id="{0DE3237F-18DF-B044-8B92-F3F040E3A689}"/>
              </a:ext>
            </a:extLst>
          </p:cNvPr>
          <p:cNvSpPr/>
          <p:nvPr userDrawn="1"/>
        </p:nvSpPr>
        <p:spPr>
          <a:xfrm>
            <a:off x="6629400" y="6642000"/>
            <a:ext cx="2514600" cy="216010"/>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Tree>
    <p:extLst>
      <p:ext uri="{BB962C8B-B14F-4D97-AF65-F5344CB8AC3E}">
        <p14:creationId xmlns:p14="http://schemas.microsoft.com/office/powerpoint/2010/main" val="20354259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正方形/長方形 6">
            <a:extLst>
              <a:ext uri="{FF2B5EF4-FFF2-40B4-BE49-F238E27FC236}">
                <a16:creationId xmlns:a16="http://schemas.microsoft.com/office/drawing/2014/main" id="{0DE3237F-18DF-B044-8B92-F3F040E3A689}"/>
              </a:ext>
            </a:extLst>
          </p:cNvPr>
          <p:cNvSpPr/>
          <p:nvPr userDrawn="1"/>
        </p:nvSpPr>
        <p:spPr>
          <a:xfrm>
            <a:off x="0" y="6642001"/>
            <a:ext cx="9144000" cy="215999"/>
          </a:xfrm>
          <a:prstGeom prst="rect">
            <a:avLst/>
          </a:prstGeom>
          <a:solidFill>
            <a:srgbClr val="2E8AC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350" dirty="0"/>
          </a:p>
        </p:txBody>
      </p:sp>
      <p:sp>
        <p:nvSpPr>
          <p:cNvPr id="3" name="正方形/長方形 2"/>
          <p:cNvSpPr/>
          <p:nvPr userDrawn="1"/>
        </p:nvSpPr>
        <p:spPr>
          <a:xfrm>
            <a:off x="7423150" y="6642000"/>
            <a:ext cx="1433512" cy="2159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lIns="90000" rtlCol="0" anchor="ctr"/>
          <a:lstStyle/>
          <a:p>
            <a:pPr marL="0" marR="0" indent="0" algn="r" defTabSz="914400" rtl="0" eaLnBrk="1" fontAlgn="auto" latinLnBrk="0" hangingPunct="1">
              <a:lnSpc>
                <a:spcPct val="100000"/>
              </a:lnSpc>
              <a:spcBef>
                <a:spcPts val="0"/>
              </a:spcBef>
              <a:spcAft>
                <a:spcPts val="0"/>
              </a:spcAft>
              <a:buClrTx/>
              <a:buSzTx/>
              <a:buFontTx/>
              <a:buNone/>
              <a:tabLst/>
              <a:defRPr/>
            </a:pPr>
            <a:fld id="{B7D42978-5967-4BFF-A3C3-DEF8825A03A6}" type="slidenum">
              <a:rPr lang="ja-JP" altLang="en-US" sz="1200" smtClean="0">
                <a:solidFill>
                  <a:schemeClr val="bg1"/>
                </a:solidFill>
                <a:latin typeface="+mn-ea"/>
                <a:ea typeface="+mn-ea"/>
              </a:rPr>
              <a:pPr marL="0" marR="0" indent="0" algn="r" defTabSz="914400" rtl="0" eaLnBrk="1" fontAlgn="auto" latinLnBrk="0" hangingPunct="1">
                <a:lnSpc>
                  <a:spcPct val="100000"/>
                </a:lnSpc>
                <a:spcBef>
                  <a:spcPts val="0"/>
                </a:spcBef>
                <a:spcAft>
                  <a:spcPts val="0"/>
                </a:spcAft>
                <a:buClrTx/>
                <a:buSzTx/>
                <a:buFontTx/>
                <a:buNone/>
                <a:tabLst/>
                <a:defRPr/>
              </a:pPr>
              <a:t>‹#›</a:t>
            </a:fld>
            <a:endParaRPr lang="ja-JP" altLang="en-US" sz="1200" dirty="0">
              <a:solidFill>
                <a:schemeClr val="bg1"/>
              </a:solidFill>
              <a:latin typeface="+mn-ea"/>
              <a:ea typeface="+mn-ea"/>
            </a:endParaRPr>
          </a:p>
        </p:txBody>
      </p:sp>
      <p:sp>
        <p:nvSpPr>
          <p:cNvPr id="9" name="正方形/長方形 8"/>
          <p:cNvSpPr/>
          <p:nvPr userDrawn="1"/>
        </p:nvSpPr>
        <p:spPr>
          <a:xfrm>
            <a:off x="539750" y="6642000"/>
            <a:ext cx="5760000" cy="215992"/>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wrap="none" lIns="90000" rtlCol="0" anchor="ctr"/>
          <a:lstStyle/>
          <a:p>
            <a:pPr algn="l"/>
            <a:r>
              <a:rPr lang="en-US" altLang="ja-JP" sz="900" dirty="0">
                <a:solidFill>
                  <a:schemeClr val="bg1"/>
                </a:solidFill>
                <a:latin typeface="+mn-ea"/>
                <a:ea typeface="+mn-ea"/>
              </a:rPr>
              <a:t>Copyright 2019 JANPIA</a:t>
            </a:r>
            <a:r>
              <a:rPr lang="en-US" altLang="ja-JP" sz="900" baseline="0" dirty="0">
                <a:solidFill>
                  <a:schemeClr val="bg1"/>
                </a:solidFill>
                <a:latin typeface="+mn-ea"/>
                <a:ea typeface="+mn-ea"/>
              </a:rPr>
              <a:t>  </a:t>
            </a:r>
            <a:r>
              <a:rPr lang="ja-JP" altLang="en-US" sz="900" baseline="0" dirty="0">
                <a:solidFill>
                  <a:schemeClr val="bg1"/>
                </a:solidFill>
                <a:latin typeface="+mn-ea"/>
                <a:ea typeface="+mn-ea"/>
              </a:rPr>
              <a:t>     </a:t>
            </a:r>
            <a:r>
              <a:rPr lang="ja-JP" altLang="en-US" sz="900" dirty="0">
                <a:solidFill>
                  <a:schemeClr val="bg1"/>
                </a:solidFill>
                <a:latin typeface="+mn-ea"/>
                <a:ea typeface="+mn-ea"/>
              </a:rPr>
              <a:t>本資料の内容を当機構に許可なく複製・転載・転用することは禁止いたします。</a:t>
            </a:r>
          </a:p>
        </p:txBody>
      </p:sp>
    </p:spTree>
    <p:extLst>
      <p:ext uri="{BB962C8B-B14F-4D97-AF65-F5344CB8AC3E}">
        <p14:creationId xmlns:p14="http://schemas.microsoft.com/office/powerpoint/2010/main" val="1870371679"/>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49" r:id="rId4"/>
  </p:sldLayoutIdLst>
  <p:hf hdr="0" dt="0"/>
  <p:txStyles>
    <p:titleStyle>
      <a:lvl1pPr algn="l" defTabSz="914400" rtl="0" eaLnBrk="1" latinLnBrk="0" hangingPunct="1">
        <a:lnSpc>
          <a:spcPct val="90000"/>
        </a:lnSpc>
        <a:spcBef>
          <a:spcPct val="0"/>
        </a:spcBef>
        <a:buNone/>
        <a:defRPr kumimoji="1" sz="4400" kern="1200">
          <a:solidFill>
            <a:schemeClr val="tx1"/>
          </a:solidFill>
          <a:latin typeface="+mn-ea"/>
          <a:ea typeface="+mn-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ea"/>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ea"/>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ea"/>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ea"/>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p:txBody>
          <a:bodyPr/>
          <a:lstStyle/>
          <a:p>
            <a:r>
              <a:rPr lang="ja-JP" altLang="en-US" dirty="0"/>
              <a:t>実行団体の精算業務について</a:t>
            </a:r>
            <a:r>
              <a:rPr lang="ja-JP" altLang="en-US" sz="2000" dirty="0"/>
              <a:t>（月次での提出物）</a:t>
            </a:r>
            <a:endParaRPr kumimoji="1" lang="ja-JP" altLang="en-US" sz="2000" dirty="0"/>
          </a:p>
        </p:txBody>
      </p:sp>
      <p:sp>
        <p:nvSpPr>
          <p:cNvPr id="6" name="サブタイトル 5"/>
          <p:cNvSpPr>
            <a:spLocks noGrp="1"/>
          </p:cNvSpPr>
          <p:nvPr>
            <p:ph type="subTitle" idx="1"/>
          </p:nvPr>
        </p:nvSpPr>
        <p:spPr/>
        <p:txBody>
          <a:bodyPr/>
          <a:lstStyle/>
          <a:p>
            <a:r>
              <a:rPr kumimoji="1" lang="en-US" altLang="ja-JP" dirty="0"/>
              <a:t>2021</a:t>
            </a:r>
            <a:r>
              <a:rPr kumimoji="1" lang="ja-JP" altLang="en-US" dirty="0"/>
              <a:t>年</a:t>
            </a:r>
            <a:r>
              <a:rPr kumimoji="1" lang="en-US" altLang="ja-JP" dirty="0"/>
              <a:t>2</a:t>
            </a:r>
            <a:r>
              <a:rPr kumimoji="1" lang="ja-JP" altLang="en-US" dirty="0"/>
              <a:t>月</a:t>
            </a:r>
            <a:r>
              <a:rPr kumimoji="1" lang="en-US" altLang="ja-JP" dirty="0"/>
              <a:t>26</a:t>
            </a:r>
            <a:r>
              <a:rPr lang="ja-JP" altLang="en-US" dirty="0"/>
              <a:t>日（金）</a:t>
            </a:r>
            <a:endParaRPr kumimoji="1" lang="ja-JP" altLang="en-US" dirty="0"/>
          </a:p>
        </p:txBody>
      </p:sp>
    </p:spTree>
    <p:extLst>
      <p:ext uri="{BB962C8B-B14F-4D97-AF65-F5344CB8AC3E}">
        <p14:creationId xmlns:p14="http://schemas.microsoft.com/office/powerpoint/2010/main" val="7724825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実行団体の精算の位置づけ</a:t>
            </a:r>
          </a:p>
        </p:txBody>
      </p:sp>
      <p:sp>
        <p:nvSpPr>
          <p:cNvPr id="3" name="コンテンツ プレースホルダー 2"/>
          <p:cNvSpPr>
            <a:spLocks noGrp="1"/>
          </p:cNvSpPr>
          <p:nvPr>
            <p:ph idx="1"/>
          </p:nvPr>
        </p:nvSpPr>
        <p:spPr>
          <a:xfrm>
            <a:off x="539750" y="2392363"/>
            <a:ext cx="8064500" cy="4465637"/>
          </a:xfrm>
        </p:spPr>
        <p:txBody>
          <a:bodyPr/>
          <a:lstStyle/>
          <a:p>
            <a:pPr marL="0" indent="0">
              <a:buNone/>
            </a:pPr>
            <a:r>
              <a:rPr lang="en-US" altLang="ja-JP" dirty="0"/>
              <a:t>【</a:t>
            </a:r>
            <a:r>
              <a:rPr lang="ja-JP" altLang="en-US" dirty="0"/>
              <a:t>資金提供契約書</a:t>
            </a:r>
            <a:r>
              <a:rPr lang="en-US" altLang="ja-JP" dirty="0"/>
              <a:t>】</a:t>
            </a:r>
          </a:p>
          <a:p>
            <a:pPr marL="0" indent="0">
              <a:buNone/>
            </a:pPr>
            <a:endParaRPr lang="en-US" altLang="ja-JP" dirty="0"/>
          </a:p>
          <a:p>
            <a:pPr marL="0" indent="0">
              <a:buNone/>
            </a:pPr>
            <a:r>
              <a:rPr lang="ja-JP" altLang="en-US" dirty="0"/>
              <a:t>第２章　助成金</a:t>
            </a:r>
            <a:endParaRPr lang="en-US" altLang="ja-JP" dirty="0"/>
          </a:p>
          <a:p>
            <a:pPr marL="0" indent="0">
              <a:buNone/>
            </a:pPr>
            <a:r>
              <a:rPr lang="ja-JP" altLang="en-US" dirty="0"/>
              <a:t>　第６条（助成金）　</a:t>
            </a:r>
            <a:r>
              <a:rPr lang="en-US" altLang="ja-JP" sz="1200" dirty="0"/>
              <a:t>※</a:t>
            </a:r>
            <a:r>
              <a:rPr lang="ja-JP" altLang="en-US" sz="1200" dirty="0"/>
              <a:t>一部抜粋</a:t>
            </a:r>
            <a:endParaRPr lang="en-US" altLang="ja-JP" sz="1200" dirty="0"/>
          </a:p>
          <a:p>
            <a:pPr marL="0" indent="0">
              <a:buNone/>
            </a:pPr>
            <a:r>
              <a:rPr lang="en-US" altLang="ja-JP" sz="1600" dirty="0"/>
              <a:t>2. </a:t>
            </a:r>
            <a:r>
              <a:rPr lang="ja-JP" altLang="en-US" sz="1600" dirty="0"/>
              <a:t>甲（資金分配団体）及び乙（実行団体）は、資金計画書に基づいて甲から乙に交付された助成金（以下「本助成金」という。）の乙による支出について、各事業年度が終了するごと及び本事業完了日到来後速やかに、</a:t>
            </a:r>
            <a:r>
              <a:rPr lang="en-US" altLang="ja-JP" sz="1600" dirty="0"/>
              <a:t>JANPIA </a:t>
            </a:r>
            <a:r>
              <a:rPr lang="ja-JP" altLang="en-US" sz="1600" dirty="0"/>
              <a:t>が別途策定し、</a:t>
            </a:r>
            <a:r>
              <a:rPr lang="en-US" altLang="ja-JP" sz="1600" dirty="0"/>
              <a:t>JANPIA </a:t>
            </a:r>
            <a:r>
              <a:rPr lang="ja-JP" altLang="en-US" sz="1600" dirty="0"/>
              <a:t>の </a:t>
            </a:r>
            <a:r>
              <a:rPr lang="en-US" altLang="ja-JP" sz="1600" dirty="0"/>
              <a:t>Web </a:t>
            </a:r>
            <a:r>
              <a:rPr lang="ja-JP" altLang="en-US" sz="1600" dirty="0"/>
              <a:t>サイト上で公表される「積算の手引き・精算の手引き」（「積算の手引き・</a:t>
            </a:r>
            <a:r>
              <a:rPr lang="ja-JP" altLang="en-US" sz="1600" b="1" u="sng" dirty="0"/>
              <a:t>精算の手引き</a:t>
            </a:r>
            <a:r>
              <a:rPr lang="ja-JP" altLang="en-US" sz="1600" dirty="0"/>
              <a:t>」）に定める手続に従って、助成の対象となる額の確定及び本助成金から確定助成額を控除した残額の処理（「精算手続」）を行うものとする。</a:t>
            </a:r>
            <a:endParaRPr lang="en-US" altLang="ja-JP" sz="1600" dirty="0"/>
          </a:p>
          <a:p>
            <a:pPr marL="0" indent="0">
              <a:buNone/>
            </a:pPr>
            <a:endParaRPr lang="en-US" altLang="ja-JP" sz="1600" dirty="0"/>
          </a:p>
        </p:txBody>
      </p:sp>
      <p:sp>
        <p:nvSpPr>
          <p:cNvPr id="5" name="テキスト ボックス 4">
            <a:extLst>
              <a:ext uri="{FF2B5EF4-FFF2-40B4-BE49-F238E27FC236}">
                <a16:creationId xmlns:a16="http://schemas.microsoft.com/office/drawing/2014/main" id="{C4432F03-B359-4F88-844C-FD12E4B4DAB5}"/>
              </a:ext>
            </a:extLst>
          </p:cNvPr>
          <p:cNvSpPr txBox="1"/>
          <p:nvPr/>
        </p:nvSpPr>
        <p:spPr>
          <a:xfrm>
            <a:off x="539749" y="1068030"/>
            <a:ext cx="8199301" cy="923330"/>
          </a:xfrm>
          <a:prstGeom prst="rect">
            <a:avLst/>
          </a:prstGeom>
          <a:noFill/>
        </p:spPr>
        <p:txBody>
          <a:bodyPr wrap="square">
            <a:spAutoFit/>
          </a:bodyPr>
          <a:lstStyle/>
          <a:p>
            <a:pPr marL="0" indent="0">
              <a:buNone/>
            </a:pPr>
            <a:r>
              <a:rPr lang="ja-JP" altLang="en-US" dirty="0"/>
              <a:t>実行団体の経理処理及び精算は、「休眠預金等交付金に係る資金の活用に関する基本方針」、資金分配団体及び実行団体間で締結する資金提供契約書及び精算の手引きに基づいて行うものとされています。</a:t>
            </a:r>
            <a:endParaRPr lang="en-US" altLang="ja-JP" dirty="0"/>
          </a:p>
        </p:txBody>
      </p:sp>
    </p:spTree>
    <p:extLst>
      <p:ext uri="{BB962C8B-B14F-4D97-AF65-F5344CB8AC3E}">
        <p14:creationId xmlns:p14="http://schemas.microsoft.com/office/powerpoint/2010/main" val="3925687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図 11">
            <a:extLst>
              <a:ext uri="{FF2B5EF4-FFF2-40B4-BE49-F238E27FC236}">
                <a16:creationId xmlns:a16="http://schemas.microsoft.com/office/drawing/2014/main" id="{A3051AB7-6B56-45E5-88FD-669E8D1C7E99}"/>
              </a:ext>
            </a:extLst>
          </p:cNvPr>
          <p:cNvPicPr>
            <a:picLocks noChangeAspect="1"/>
          </p:cNvPicPr>
          <p:nvPr/>
        </p:nvPicPr>
        <p:blipFill>
          <a:blip r:embed="rId3"/>
          <a:stretch>
            <a:fillRect/>
          </a:stretch>
        </p:blipFill>
        <p:spPr>
          <a:xfrm>
            <a:off x="3875877" y="4588017"/>
            <a:ext cx="4866362" cy="1835597"/>
          </a:xfrm>
          <a:prstGeom prst="rect">
            <a:avLst/>
          </a:prstGeom>
        </p:spPr>
      </p:pic>
      <p:sp>
        <p:nvSpPr>
          <p:cNvPr id="2" name="タイトル 1"/>
          <p:cNvSpPr>
            <a:spLocks noGrp="1"/>
          </p:cNvSpPr>
          <p:nvPr>
            <p:ph type="title"/>
          </p:nvPr>
        </p:nvSpPr>
        <p:spPr/>
        <p:txBody>
          <a:bodyPr/>
          <a:lstStyle/>
          <a:p>
            <a:r>
              <a:rPr kumimoji="1" lang="ja-JP" altLang="en-US" dirty="0"/>
              <a:t>実行団体の精算の位置づけ</a:t>
            </a:r>
          </a:p>
        </p:txBody>
      </p:sp>
      <p:pic>
        <p:nvPicPr>
          <p:cNvPr id="9" name="コンテンツ プレースホルダー 8">
            <a:extLst>
              <a:ext uri="{FF2B5EF4-FFF2-40B4-BE49-F238E27FC236}">
                <a16:creationId xmlns:a16="http://schemas.microsoft.com/office/drawing/2014/main" id="{963D6DFF-8985-4125-B12B-8DC4DD698FD6}"/>
              </a:ext>
            </a:extLst>
          </p:cNvPr>
          <p:cNvPicPr>
            <a:picLocks noGrp="1" noChangeAspect="1"/>
          </p:cNvPicPr>
          <p:nvPr>
            <p:ph idx="1"/>
          </p:nvPr>
        </p:nvPicPr>
        <p:blipFill>
          <a:blip r:embed="rId4"/>
          <a:stretch>
            <a:fillRect/>
          </a:stretch>
        </p:blipFill>
        <p:spPr>
          <a:xfrm>
            <a:off x="539750" y="1063940"/>
            <a:ext cx="4174871" cy="1573388"/>
          </a:xfrm>
        </p:spPr>
      </p:pic>
      <p:pic>
        <p:nvPicPr>
          <p:cNvPr id="7" name="図 6">
            <a:extLst>
              <a:ext uri="{FF2B5EF4-FFF2-40B4-BE49-F238E27FC236}">
                <a16:creationId xmlns:a16="http://schemas.microsoft.com/office/drawing/2014/main" id="{1026BDFD-6FBE-4A62-83B4-5CF16B3CB68D}"/>
              </a:ext>
            </a:extLst>
          </p:cNvPr>
          <p:cNvPicPr>
            <a:picLocks noChangeAspect="1"/>
          </p:cNvPicPr>
          <p:nvPr/>
        </p:nvPicPr>
        <p:blipFill>
          <a:blip r:embed="rId5"/>
          <a:stretch>
            <a:fillRect/>
          </a:stretch>
        </p:blipFill>
        <p:spPr>
          <a:xfrm>
            <a:off x="260222" y="2596506"/>
            <a:ext cx="4733925" cy="2383444"/>
          </a:xfrm>
          <a:prstGeom prst="rect">
            <a:avLst/>
          </a:prstGeom>
        </p:spPr>
      </p:pic>
      <p:sp>
        <p:nvSpPr>
          <p:cNvPr id="10" name="楕円 9">
            <a:extLst>
              <a:ext uri="{FF2B5EF4-FFF2-40B4-BE49-F238E27FC236}">
                <a16:creationId xmlns:a16="http://schemas.microsoft.com/office/drawing/2014/main" id="{278F5029-90B2-422B-9D43-3BAA4AA670BF}"/>
              </a:ext>
            </a:extLst>
          </p:cNvPr>
          <p:cNvSpPr/>
          <p:nvPr/>
        </p:nvSpPr>
        <p:spPr>
          <a:xfrm>
            <a:off x="406779" y="3801573"/>
            <a:ext cx="4440809" cy="838200"/>
          </a:xfrm>
          <a:prstGeom prst="ellipse">
            <a:avLst/>
          </a:prstGeom>
          <a:noFill/>
          <a:ln w="25400"/>
        </p:spPr>
        <p:style>
          <a:lnRef idx="2">
            <a:schemeClr val="accent1"/>
          </a:lnRef>
          <a:fillRef idx="1">
            <a:schemeClr val="lt1"/>
          </a:fillRef>
          <a:effectRef idx="0">
            <a:schemeClr val="accent1"/>
          </a:effectRef>
          <a:fontRef idx="minor">
            <a:schemeClr val="dk1"/>
          </a:fontRef>
        </p:style>
        <p:txBody>
          <a:bodyPr lIns="90000" rtlCol="0" anchor="t"/>
          <a:lstStyle/>
          <a:p>
            <a:pPr algn="ctr"/>
            <a:endParaRPr kumimoji="1" lang="ja-JP" altLang="en-US" sz="1400" dirty="0">
              <a:solidFill>
                <a:schemeClr val="tx1"/>
              </a:solidFill>
            </a:endParaRPr>
          </a:p>
        </p:txBody>
      </p:sp>
      <p:sp>
        <p:nvSpPr>
          <p:cNvPr id="13" name="矢印: 折線 12">
            <a:extLst>
              <a:ext uri="{FF2B5EF4-FFF2-40B4-BE49-F238E27FC236}">
                <a16:creationId xmlns:a16="http://schemas.microsoft.com/office/drawing/2014/main" id="{7869EFC8-F1A9-4203-9AF6-2C336613DF22}"/>
              </a:ext>
            </a:extLst>
          </p:cNvPr>
          <p:cNvSpPr/>
          <p:nvPr/>
        </p:nvSpPr>
        <p:spPr>
          <a:xfrm rot="5400000">
            <a:off x="5159829" y="4173272"/>
            <a:ext cx="979714" cy="829491"/>
          </a:xfrm>
          <a:prstGeom prst="bentArrow">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0000" rtlCol="0" anchor="t"/>
          <a:lstStyle/>
          <a:p>
            <a:pPr algn="ctr"/>
            <a:endParaRPr kumimoji="1" lang="ja-JP" altLang="en-US" sz="1400" dirty="0">
              <a:solidFill>
                <a:schemeClr val="tx1"/>
              </a:solidFill>
            </a:endParaRPr>
          </a:p>
        </p:txBody>
      </p:sp>
    </p:spTree>
    <p:extLst>
      <p:ext uri="{BB962C8B-B14F-4D97-AF65-F5344CB8AC3E}">
        <p14:creationId xmlns:p14="http://schemas.microsoft.com/office/powerpoint/2010/main" val="2700852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7408972-D9F4-4B49-9A49-152CBD4218DC}"/>
              </a:ext>
            </a:extLst>
          </p:cNvPr>
          <p:cNvSpPr>
            <a:spLocks noGrp="1"/>
          </p:cNvSpPr>
          <p:nvPr>
            <p:ph type="title"/>
          </p:nvPr>
        </p:nvSpPr>
        <p:spPr/>
        <p:txBody>
          <a:bodyPr/>
          <a:lstStyle/>
          <a:p>
            <a:r>
              <a:rPr kumimoji="1" lang="ja-JP" altLang="en-US" sz="2400" dirty="0"/>
              <a:t>経費精算報告書の構成</a:t>
            </a:r>
            <a:br>
              <a:rPr kumimoji="1" lang="ja-JP" altLang="en-US" sz="2400" dirty="0"/>
            </a:br>
            <a:endParaRPr kumimoji="1" lang="ja-JP" altLang="en-US" dirty="0"/>
          </a:p>
        </p:txBody>
      </p:sp>
      <p:sp>
        <p:nvSpPr>
          <p:cNvPr id="3" name="コンテンツ プレースホルダー 2">
            <a:extLst>
              <a:ext uri="{FF2B5EF4-FFF2-40B4-BE49-F238E27FC236}">
                <a16:creationId xmlns:a16="http://schemas.microsoft.com/office/drawing/2014/main" id="{5D263A97-E04B-4B45-BB44-0624AA70CCC5}"/>
              </a:ext>
            </a:extLst>
          </p:cNvPr>
          <p:cNvSpPr>
            <a:spLocks noGrp="1"/>
          </p:cNvSpPr>
          <p:nvPr>
            <p:ph idx="1"/>
          </p:nvPr>
        </p:nvSpPr>
        <p:spPr>
          <a:xfrm>
            <a:off x="346710" y="1540193"/>
            <a:ext cx="8064500" cy="4918480"/>
          </a:xfrm>
        </p:spPr>
        <p:txBody>
          <a:bodyPr/>
          <a:lstStyle/>
          <a:p>
            <a:pPr marL="0" indent="0">
              <a:buNone/>
            </a:pPr>
            <a:endParaRPr kumimoji="1" lang="ja-JP" altLang="en-US" sz="1400" dirty="0"/>
          </a:p>
          <a:p>
            <a:pPr marL="0" indent="0">
              <a:buNone/>
            </a:pPr>
            <a:r>
              <a:rPr kumimoji="1" lang="ja-JP" altLang="en-US" sz="1400" dirty="0"/>
              <a:t>経費精算報告書表紙</a:t>
            </a:r>
          </a:p>
          <a:p>
            <a:pPr marL="0" indent="0">
              <a:buNone/>
            </a:pPr>
            <a:r>
              <a:rPr kumimoji="1" lang="ja-JP" altLang="en-US" sz="1400" dirty="0"/>
              <a:t>精算様式１：総括表</a:t>
            </a:r>
          </a:p>
          <a:p>
            <a:pPr marL="0" indent="0">
              <a:buNone/>
            </a:pPr>
            <a:r>
              <a:rPr kumimoji="1" lang="ja-JP" altLang="en-US" sz="1400" dirty="0"/>
              <a:t>精算様式２：支出明細書（ＡＢの２葉）</a:t>
            </a:r>
          </a:p>
          <a:p>
            <a:pPr marL="0" indent="0">
              <a:buNone/>
            </a:pPr>
            <a:r>
              <a:rPr kumimoji="1" lang="ja-JP" altLang="en-US" sz="1400" dirty="0"/>
              <a:t>精算様式３：経費集計表（ＡＢＣの３葉）</a:t>
            </a:r>
          </a:p>
          <a:p>
            <a:pPr marL="0" indent="0">
              <a:buNone/>
            </a:pPr>
            <a:r>
              <a:rPr kumimoji="1" lang="ja-JP" altLang="en-US" sz="1400" dirty="0"/>
              <a:t>精算様式４：支払証拠書類貼付台紙</a:t>
            </a:r>
          </a:p>
          <a:p>
            <a:pPr marL="0" indent="0">
              <a:buNone/>
            </a:pPr>
            <a:r>
              <a:rPr kumimoji="1" lang="ja-JP" altLang="en-US" sz="1400" dirty="0">
                <a:highlight>
                  <a:srgbClr val="FFFF00"/>
                </a:highlight>
              </a:rPr>
              <a:t>精算様式５：収支管理簿（こちらは月次報告となります。）</a:t>
            </a:r>
          </a:p>
          <a:p>
            <a:pPr marL="1073150" indent="-1073150">
              <a:buNone/>
            </a:pPr>
            <a:r>
              <a:rPr kumimoji="1" lang="ja-JP" altLang="en-US" sz="1400" dirty="0">
                <a:highlight>
                  <a:srgbClr val="FFFF00"/>
                </a:highlight>
              </a:rPr>
              <a:t>精算様式６：現金出納帳（雛型です。同内容であれば既存のものをご利用いただいても構いません。経費精算報告書提出時および現金出金のあった月に提出してください。）</a:t>
            </a:r>
          </a:p>
          <a:p>
            <a:pPr marL="0" indent="0">
              <a:buNone/>
            </a:pPr>
            <a:endParaRPr kumimoji="1" lang="en-US" altLang="ja-JP" sz="1400" dirty="0"/>
          </a:p>
          <a:p>
            <a:pPr marL="0" indent="0">
              <a:buNone/>
            </a:pPr>
            <a:r>
              <a:rPr kumimoji="1" lang="ja-JP" altLang="en-US" sz="1400" dirty="0">
                <a:highlight>
                  <a:srgbClr val="FFFF00"/>
                </a:highlight>
              </a:rPr>
              <a:t>精算添付書類１：指定口座の通帳の写し（取引全て）</a:t>
            </a:r>
          </a:p>
          <a:p>
            <a:pPr marL="0" indent="0">
              <a:buNone/>
            </a:pPr>
            <a:r>
              <a:rPr kumimoji="1" lang="ja-JP" altLang="en-US" sz="1400" dirty="0"/>
              <a:t>精算添付書類２：区分経理に関する会計書類（原則●迄に提出）</a:t>
            </a:r>
          </a:p>
          <a:p>
            <a:pPr marL="0" indent="0">
              <a:buNone/>
            </a:pPr>
            <a:r>
              <a:rPr kumimoji="1" lang="ja-JP" altLang="en-US" sz="1400" dirty="0"/>
              <a:t>精算添付書類３：人件費に対する賃金台帳等の写し</a:t>
            </a:r>
            <a:endParaRPr kumimoji="1" lang="en-US" altLang="ja-JP" sz="1400" dirty="0"/>
          </a:p>
          <a:p>
            <a:pPr marL="0" indent="0">
              <a:buNone/>
            </a:pPr>
            <a:r>
              <a:rPr lang="ja-JP" altLang="en-US" sz="1400" dirty="0"/>
              <a:t>　　　　　　　　　　　　　　　　　　　　　　　</a:t>
            </a:r>
            <a:endParaRPr lang="en-US" altLang="ja-JP" sz="1400" dirty="0"/>
          </a:p>
          <a:p>
            <a:pPr marL="0" indent="0" algn="r">
              <a:buNone/>
            </a:pPr>
            <a:r>
              <a:rPr lang="en-US" altLang="ja-JP" sz="1400" dirty="0">
                <a:solidFill>
                  <a:srgbClr val="FF0000"/>
                </a:solidFill>
                <a:highlight>
                  <a:srgbClr val="FFFF00"/>
                </a:highlight>
              </a:rPr>
              <a:t>※</a:t>
            </a:r>
            <a:r>
              <a:rPr lang="ja-JP" altLang="en-US" sz="1400" dirty="0">
                <a:solidFill>
                  <a:srgbClr val="FF0000"/>
                </a:solidFill>
                <a:highlight>
                  <a:srgbClr val="FFFF00"/>
                </a:highlight>
              </a:rPr>
              <a:t>月次で資金分配団体に提出を要するするもの</a:t>
            </a:r>
            <a:endParaRPr kumimoji="1" lang="ja-JP" altLang="en-US" sz="1400" dirty="0">
              <a:solidFill>
                <a:srgbClr val="FF0000"/>
              </a:solidFill>
              <a:highlight>
                <a:srgbClr val="FFFF00"/>
              </a:highlight>
            </a:endParaRPr>
          </a:p>
        </p:txBody>
      </p:sp>
      <p:sp>
        <p:nvSpPr>
          <p:cNvPr id="5" name="テキスト ボックス 4">
            <a:extLst>
              <a:ext uri="{FF2B5EF4-FFF2-40B4-BE49-F238E27FC236}">
                <a16:creationId xmlns:a16="http://schemas.microsoft.com/office/drawing/2014/main" id="{8555C348-4092-4D9D-9858-953EA953418E}"/>
              </a:ext>
            </a:extLst>
          </p:cNvPr>
          <p:cNvSpPr txBox="1"/>
          <p:nvPr/>
        </p:nvSpPr>
        <p:spPr>
          <a:xfrm>
            <a:off x="346710" y="1030072"/>
            <a:ext cx="7171690" cy="369332"/>
          </a:xfrm>
          <a:prstGeom prst="rect">
            <a:avLst/>
          </a:prstGeom>
          <a:noFill/>
        </p:spPr>
        <p:txBody>
          <a:bodyPr wrap="square">
            <a:spAutoFit/>
          </a:bodyPr>
          <a:lstStyle/>
          <a:p>
            <a:r>
              <a:rPr lang="ja-JP" altLang="en-US" dirty="0"/>
              <a:t>経費精算報告書は、以下の書類で構成されます。</a:t>
            </a:r>
            <a:r>
              <a:rPr lang="ja-JP" altLang="en-US" sz="1400" dirty="0"/>
              <a:t>（手引き</a:t>
            </a:r>
            <a:r>
              <a:rPr lang="en-US" altLang="ja-JP" sz="1400" dirty="0"/>
              <a:t>7</a:t>
            </a:r>
            <a:r>
              <a:rPr lang="ja-JP" altLang="en-US" sz="1400" dirty="0"/>
              <a:t>ページ参照）</a:t>
            </a:r>
          </a:p>
        </p:txBody>
      </p:sp>
    </p:spTree>
    <p:extLst>
      <p:ext uri="{BB962C8B-B14F-4D97-AF65-F5344CB8AC3E}">
        <p14:creationId xmlns:p14="http://schemas.microsoft.com/office/powerpoint/2010/main" val="36730718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AF9DA79-7A73-482F-ADBB-0462F78AE3CD}"/>
              </a:ext>
            </a:extLst>
          </p:cNvPr>
          <p:cNvSpPr>
            <a:spLocks noGrp="1"/>
          </p:cNvSpPr>
          <p:nvPr>
            <p:ph type="title"/>
          </p:nvPr>
        </p:nvSpPr>
        <p:spPr/>
        <p:txBody>
          <a:bodyPr/>
          <a:lstStyle/>
          <a:p>
            <a:r>
              <a:rPr kumimoji="1" lang="ja-JP" altLang="en-US" dirty="0"/>
              <a:t>様式５．収支管理簿の記載例</a:t>
            </a:r>
          </a:p>
        </p:txBody>
      </p:sp>
      <p:sp>
        <p:nvSpPr>
          <p:cNvPr id="3" name="コンテンツ プレースホルダー 2">
            <a:extLst>
              <a:ext uri="{FF2B5EF4-FFF2-40B4-BE49-F238E27FC236}">
                <a16:creationId xmlns:a16="http://schemas.microsoft.com/office/drawing/2014/main" id="{9665C770-7469-4B74-B438-A8C277ADB170}"/>
              </a:ext>
            </a:extLst>
          </p:cNvPr>
          <p:cNvSpPr>
            <a:spLocks noGrp="1"/>
          </p:cNvSpPr>
          <p:nvPr>
            <p:ph idx="1"/>
          </p:nvPr>
        </p:nvSpPr>
        <p:spPr/>
        <p:txBody>
          <a:bodyPr/>
          <a:lstStyle/>
          <a:p>
            <a:endParaRPr kumimoji="1" lang="ja-JP" altLang="en-US"/>
          </a:p>
        </p:txBody>
      </p:sp>
      <p:pic>
        <p:nvPicPr>
          <p:cNvPr id="6" name="図 5">
            <a:extLst>
              <a:ext uri="{FF2B5EF4-FFF2-40B4-BE49-F238E27FC236}">
                <a16:creationId xmlns:a16="http://schemas.microsoft.com/office/drawing/2014/main" id="{A8F76A7A-4805-4C7C-9CA9-1E8DE0B2F27B}"/>
              </a:ext>
            </a:extLst>
          </p:cNvPr>
          <p:cNvPicPr>
            <a:picLocks noChangeAspect="1"/>
          </p:cNvPicPr>
          <p:nvPr/>
        </p:nvPicPr>
        <p:blipFill>
          <a:blip r:embed="rId3"/>
          <a:stretch>
            <a:fillRect/>
          </a:stretch>
        </p:blipFill>
        <p:spPr>
          <a:xfrm>
            <a:off x="0" y="885825"/>
            <a:ext cx="9149744" cy="5972175"/>
          </a:xfrm>
          <a:prstGeom prst="rect">
            <a:avLst/>
          </a:prstGeom>
        </p:spPr>
      </p:pic>
    </p:spTree>
    <p:extLst>
      <p:ext uri="{BB962C8B-B14F-4D97-AF65-F5344CB8AC3E}">
        <p14:creationId xmlns:p14="http://schemas.microsoft.com/office/powerpoint/2010/main" val="1248732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14D648-7FEB-4E0E-A876-89171F51AEFB}"/>
              </a:ext>
            </a:extLst>
          </p:cNvPr>
          <p:cNvSpPr>
            <a:spLocks noGrp="1"/>
          </p:cNvSpPr>
          <p:nvPr>
            <p:ph type="title"/>
          </p:nvPr>
        </p:nvSpPr>
        <p:spPr/>
        <p:txBody>
          <a:bodyPr/>
          <a:lstStyle/>
          <a:p>
            <a:r>
              <a:rPr kumimoji="1" lang="zh-TW" altLang="en-US" dirty="0">
                <a:latin typeface="游ゴシック" panose="020B0400000000000000" pitchFamily="50" charset="-128"/>
                <a:ea typeface="游ゴシック" panose="020B0400000000000000" pitchFamily="50" charset="-128"/>
              </a:rPr>
              <a:t>精算様式６：現金出納帳</a:t>
            </a:r>
            <a:r>
              <a:rPr kumimoji="1" lang="ja-JP" altLang="en-US" dirty="0">
                <a:latin typeface="游ゴシック" panose="020B0400000000000000" pitchFamily="50" charset="-128"/>
                <a:ea typeface="游ゴシック" panose="020B0400000000000000" pitchFamily="50" charset="-128"/>
              </a:rPr>
              <a:t>の記載例</a:t>
            </a:r>
          </a:p>
        </p:txBody>
      </p:sp>
      <p:pic>
        <p:nvPicPr>
          <p:cNvPr id="7" name="図 6">
            <a:extLst>
              <a:ext uri="{FF2B5EF4-FFF2-40B4-BE49-F238E27FC236}">
                <a16:creationId xmlns:a16="http://schemas.microsoft.com/office/drawing/2014/main" id="{5FFA0575-066E-42F5-AFE1-016E26FC9754}"/>
              </a:ext>
            </a:extLst>
          </p:cNvPr>
          <p:cNvPicPr>
            <a:picLocks noChangeAspect="1"/>
          </p:cNvPicPr>
          <p:nvPr/>
        </p:nvPicPr>
        <p:blipFill>
          <a:blip r:embed="rId3"/>
          <a:stretch>
            <a:fillRect/>
          </a:stretch>
        </p:blipFill>
        <p:spPr>
          <a:xfrm>
            <a:off x="43891" y="1488405"/>
            <a:ext cx="9100109" cy="2698583"/>
          </a:xfrm>
          <a:prstGeom prst="rect">
            <a:avLst/>
          </a:prstGeom>
        </p:spPr>
      </p:pic>
    </p:spTree>
    <p:extLst>
      <p:ext uri="{BB962C8B-B14F-4D97-AF65-F5344CB8AC3E}">
        <p14:creationId xmlns:p14="http://schemas.microsoft.com/office/powerpoint/2010/main" val="1593102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024EE2-4F2C-4796-B468-A0FA606CF5A5}"/>
              </a:ext>
            </a:extLst>
          </p:cNvPr>
          <p:cNvSpPr>
            <a:spLocks noGrp="1"/>
          </p:cNvSpPr>
          <p:nvPr>
            <p:ph type="title"/>
          </p:nvPr>
        </p:nvSpPr>
        <p:spPr/>
        <p:txBody>
          <a:bodyPr/>
          <a:lstStyle/>
          <a:p>
            <a:r>
              <a:rPr kumimoji="1" lang="en-US" altLang="ja-JP" dirty="0"/>
              <a:t>2020</a:t>
            </a:r>
            <a:r>
              <a:rPr kumimoji="1" lang="ja-JP" altLang="en-US" dirty="0"/>
              <a:t>年度通常枠実行団体向け精算の手引き</a:t>
            </a:r>
          </a:p>
        </p:txBody>
      </p:sp>
      <p:pic>
        <p:nvPicPr>
          <p:cNvPr id="4" name="図 3">
            <a:extLst>
              <a:ext uri="{FF2B5EF4-FFF2-40B4-BE49-F238E27FC236}">
                <a16:creationId xmlns:a16="http://schemas.microsoft.com/office/drawing/2014/main" id="{326DC713-9A94-4EC2-9B77-F4A5D1CA2F03}"/>
              </a:ext>
            </a:extLst>
          </p:cNvPr>
          <p:cNvPicPr>
            <a:picLocks noChangeAspect="1"/>
          </p:cNvPicPr>
          <p:nvPr/>
        </p:nvPicPr>
        <p:blipFill>
          <a:blip r:embed="rId3"/>
          <a:stretch>
            <a:fillRect/>
          </a:stretch>
        </p:blipFill>
        <p:spPr>
          <a:xfrm>
            <a:off x="51745" y="1723955"/>
            <a:ext cx="9040510" cy="3410090"/>
          </a:xfrm>
          <a:prstGeom prst="rect">
            <a:avLst/>
          </a:prstGeom>
        </p:spPr>
      </p:pic>
    </p:spTree>
    <p:extLst>
      <p:ext uri="{BB962C8B-B14F-4D97-AF65-F5344CB8AC3E}">
        <p14:creationId xmlns:p14="http://schemas.microsoft.com/office/powerpoint/2010/main" val="2063026842"/>
      </p:ext>
    </p:extLst>
  </p:cSld>
  <p:clrMapOvr>
    <a:masterClrMapping/>
  </p:clrMapOvr>
</p:sld>
</file>

<file path=ppt/theme/theme1.xml><?xml version="1.0" encoding="utf-8"?>
<a:theme xmlns:a="http://schemas.openxmlformats.org/drawingml/2006/main" name="オリジナル テーマ">
  <a:themeElements>
    <a:clrScheme name="ユーザー定義 1">
      <a:dk1>
        <a:sysClr val="windowText" lastClr="000000"/>
      </a:dk1>
      <a:lt1>
        <a:sysClr val="window" lastClr="FFFFFF"/>
      </a:lt1>
      <a:dk2>
        <a:srgbClr val="BD7F21"/>
      </a:dk2>
      <a:lt2>
        <a:srgbClr val="2E8ACB"/>
      </a:lt2>
      <a:accent1>
        <a:srgbClr val="EE622A"/>
      </a:accent1>
      <a:accent2>
        <a:srgbClr val="5A8E3A"/>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9525">
          <a:solidFill>
            <a:schemeClr val="tx1"/>
          </a:solidFill>
        </a:ln>
      </a:spPr>
      <a:bodyPr lIns="90000" rtlCol="0" anchor="t"/>
      <a:lstStyle>
        <a:defPPr>
          <a:defRPr kumimoji="1" sz="1400" dirty="0"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1"/>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テンプレ_190522a.potx" id="{448DE102-E304-4303-AA2E-8397EE96B963}" vid="{013CC02B-95C6-4D81-AD9C-5678C87C6965}"/>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PPTテンプレ_スタンダード版(4対3)_190522a</Template>
  <TotalTime>0</TotalTime>
  <Words>458</Words>
  <Application>Microsoft Office PowerPoint</Application>
  <PresentationFormat>画面に合わせる (4:3)</PresentationFormat>
  <Paragraphs>36</Paragraphs>
  <Slides>7</Slides>
  <Notes>7</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游ゴシック</vt:lpstr>
      <vt:lpstr>Arial</vt:lpstr>
      <vt:lpstr>Calibri</vt:lpstr>
      <vt:lpstr>オリジナル テーマ</vt:lpstr>
      <vt:lpstr>実行団体の精算業務について（月次での提出物）</vt:lpstr>
      <vt:lpstr>実行団体の精算の位置づけ</vt:lpstr>
      <vt:lpstr>実行団体の精算の位置づけ</vt:lpstr>
      <vt:lpstr>経費精算報告書の構成 </vt:lpstr>
      <vt:lpstr>様式５．収支管理簿の記載例</vt:lpstr>
      <vt:lpstr>精算様式６：現金出納帳の記載例</vt:lpstr>
      <vt:lpstr>2020年度通常枠実行団体向け精算の手引き</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2021-02-25T00:32:48Z</dcterms:created>
  <dcterms:modified xsi:type="dcterms:W3CDTF">2021-02-25T00:32:53Z</dcterms:modified>
</cp:coreProperties>
</file>