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6" r:id="rId2"/>
    <p:sldId id="274" r:id="rId3"/>
    <p:sldId id="273" r:id="rId4"/>
    <p:sldId id="280" r:id="rId5"/>
    <p:sldId id="262" r:id="rId6"/>
    <p:sldId id="277" r:id="rId7"/>
    <p:sldId id="278" r:id="rId8"/>
    <p:sldId id="266" r:id="rId9"/>
    <p:sldId id="279" r:id="rId10"/>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20" d="100"/>
          <a:sy n="120" d="100"/>
        </p:scale>
        <p:origin x="1092" y="276"/>
      </p:cViewPr>
      <p:guideLst/>
    </p:cSldViewPr>
  </p:slideViewPr>
  <p:notesTextViewPr>
    <p:cViewPr>
      <p:scale>
        <a:sx n="1" d="1"/>
        <a:sy n="1" d="1"/>
      </p:scale>
      <p:origin x="0" y="0"/>
    </p:cViewPr>
  </p:notesTextViewPr>
  <p:notesViewPr>
    <p:cSldViewPr snapToGrid="0">
      <p:cViewPr varScale="1">
        <p:scale>
          <a:sx n="88" d="100"/>
          <a:sy n="88" d="100"/>
        </p:scale>
        <p:origin x="38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2021/2/4</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2021/2/4</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9</a:t>
            </a:fld>
            <a:endParaRPr kumimoji="1" lang="ja-JP" altLang="en-US"/>
          </a:p>
        </p:txBody>
      </p:sp>
    </p:spTree>
    <p:extLst>
      <p:ext uri="{BB962C8B-B14F-4D97-AF65-F5344CB8AC3E}">
        <p14:creationId xmlns:p14="http://schemas.microsoft.com/office/powerpoint/2010/main" val="2244702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xmlns=""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xmlns="" id="{1C898BFC-47A7-4A04-A746-F1A8B30D39A4}"/>
              </a:ext>
            </a:extLst>
          </p:cNvPr>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5" name="フッター プレースホルダー 4">
            <a:extLst>
              <a:ext uri="{FF2B5EF4-FFF2-40B4-BE49-F238E27FC236}">
                <a16:creationId xmlns:a16="http://schemas.microsoft.com/office/drawing/2014/main" xmlns="" id="{B9B6D881-F8B7-46F3-A24C-996225D95D6E}"/>
              </a:ext>
            </a:extLst>
          </p:cNvPr>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smtClean="0"/>
          </a:p>
        </p:txBody>
      </p:sp>
      <p:sp>
        <p:nvSpPr>
          <p:cNvPr id="6" name="スライド番号プレースホルダー 5">
            <a:extLst>
              <a:ext uri="{FF2B5EF4-FFF2-40B4-BE49-F238E27FC236}">
                <a16:creationId xmlns:a16="http://schemas.microsoft.com/office/drawing/2014/main" xmlns=""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27F22508-AC34-4A89-BCE3-9D6313C18592}"/>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5" name="フッター プレースホルダー 4">
            <a:extLst>
              <a:ext uri="{FF2B5EF4-FFF2-40B4-BE49-F238E27FC236}">
                <a16:creationId xmlns:a16="http://schemas.microsoft.com/office/drawing/2014/main" xmlns="" id="{4201A715-2312-4B9B-B54D-D40EE509A472}"/>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6" name="スライド番号プレースホルダー 5">
            <a:extLst>
              <a:ext uri="{FF2B5EF4-FFF2-40B4-BE49-F238E27FC236}">
                <a16:creationId xmlns:a16="http://schemas.microsoft.com/office/drawing/2014/main" xmlns=""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xmlns=""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A16B1452-0455-4E57-99E6-CC696965B7EC}"/>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5" name="フッター プレースホルダー 4">
            <a:extLst>
              <a:ext uri="{FF2B5EF4-FFF2-40B4-BE49-F238E27FC236}">
                <a16:creationId xmlns:a16="http://schemas.microsoft.com/office/drawing/2014/main" xmlns="" id="{4CD090CC-E9AF-4FFD-9CF7-EF4FCDD38517}"/>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6" name="スライド番号プレースホルダー 5">
            <a:extLst>
              <a:ext uri="{FF2B5EF4-FFF2-40B4-BE49-F238E27FC236}">
                <a16:creationId xmlns:a16="http://schemas.microsoft.com/office/drawing/2014/main" xmlns=""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B2AD66A3-0E91-4C38-8B07-45D65A5DB53C}"/>
              </a:ext>
            </a:extLst>
          </p:cNvPr>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5" name="フッター プレースホルダー 4">
            <a:extLst>
              <a:ext uri="{FF2B5EF4-FFF2-40B4-BE49-F238E27FC236}">
                <a16:creationId xmlns:a16="http://schemas.microsoft.com/office/drawing/2014/main" xmlns="" id="{0C5BAFD5-5377-4F80-8000-E9D6B6EC8248}"/>
              </a:ext>
            </a:extLst>
          </p:cNvPr>
          <p:cNvSpPr>
            <a:spLocks noGrp="1"/>
          </p:cNvSpPr>
          <p:nvPr>
            <p:ph type="ftr" sz="quarter" idx="11"/>
          </p:nvPr>
        </p:nvSpPr>
        <p:spPr/>
        <p:txBody>
          <a:bodyPr/>
          <a:lstStyle>
            <a:lvl1pPr>
              <a:defRPr sz="1000"/>
            </a:lvl1p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6" name="スライド番号プレースホルダー 5">
            <a:extLst>
              <a:ext uri="{FF2B5EF4-FFF2-40B4-BE49-F238E27FC236}">
                <a16:creationId xmlns:a16="http://schemas.microsoft.com/office/drawing/2014/main" xmlns=""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xmlns="" id="{366DA90C-29FF-43B3-9F13-1DEC70082CC2}"/>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5" name="フッター プレースホルダー 4">
            <a:extLst>
              <a:ext uri="{FF2B5EF4-FFF2-40B4-BE49-F238E27FC236}">
                <a16:creationId xmlns:a16="http://schemas.microsoft.com/office/drawing/2014/main" xmlns="" id="{E4D9E306-6EAE-4E2B-9155-55DA37FE45CE}"/>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6" name="スライド番号プレースホルダー 5">
            <a:extLst>
              <a:ext uri="{FF2B5EF4-FFF2-40B4-BE49-F238E27FC236}">
                <a16:creationId xmlns:a16="http://schemas.microsoft.com/office/drawing/2014/main" xmlns=""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xmlns=""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xmlns="" id="{18F74113-4B18-495A-9F46-8461A5D8A89E}"/>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6" name="フッター プレースホルダー 5">
            <a:extLst>
              <a:ext uri="{FF2B5EF4-FFF2-40B4-BE49-F238E27FC236}">
                <a16:creationId xmlns:a16="http://schemas.microsoft.com/office/drawing/2014/main" xmlns="" id="{E525F47F-C274-4387-8648-EFC15CE57EBA}"/>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7" name="スライド番号プレースホルダー 6">
            <a:extLst>
              <a:ext uri="{FF2B5EF4-FFF2-40B4-BE49-F238E27FC236}">
                <a16:creationId xmlns:a16="http://schemas.microsoft.com/office/drawing/2014/main" xmlns=""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xmlns=""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xmlns=""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xmlns=""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xmlns="" id="{EA8C48BA-06B2-4731-8093-853582673DD3}"/>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8" name="フッター プレースホルダー 7">
            <a:extLst>
              <a:ext uri="{FF2B5EF4-FFF2-40B4-BE49-F238E27FC236}">
                <a16:creationId xmlns:a16="http://schemas.microsoft.com/office/drawing/2014/main" xmlns="" id="{4DCCBC77-BB04-4141-9093-EEBC1C8B558A}"/>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9" name="スライド番号プレースホルダー 8">
            <a:extLst>
              <a:ext uri="{FF2B5EF4-FFF2-40B4-BE49-F238E27FC236}">
                <a16:creationId xmlns:a16="http://schemas.microsoft.com/office/drawing/2014/main" xmlns=""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xmlns="" id="{ECBE999C-3AB4-4BA7-9391-1DEAC82B8CA9}"/>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4" name="フッター プレースホルダー 3">
            <a:extLst>
              <a:ext uri="{FF2B5EF4-FFF2-40B4-BE49-F238E27FC236}">
                <a16:creationId xmlns:a16="http://schemas.microsoft.com/office/drawing/2014/main" xmlns="" id="{9FE55A8E-7936-4D8D-9896-F871BC018C1B}"/>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5" name="スライド番号プレースホルダー 4">
            <a:extLst>
              <a:ext uri="{FF2B5EF4-FFF2-40B4-BE49-F238E27FC236}">
                <a16:creationId xmlns:a16="http://schemas.microsoft.com/office/drawing/2014/main" xmlns=""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xmlns="" id="{E81E5514-F180-40A0-A168-29B4E89A405A}"/>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3" name="フッター プレースホルダー 2">
            <a:extLst>
              <a:ext uri="{FF2B5EF4-FFF2-40B4-BE49-F238E27FC236}">
                <a16:creationId xmlns:a16="http://schemas.microsoft.com/office/drawing/2014/main" xmlns="" id="{4B6EEA5C-325F-42CD-8B54-29D9A4A2A13F}"/>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4" name="スライド番号プレースホルダー 3">
            <a:extLst>
              <a:ext uri="{FF2B5EF4-FFF2-40B4-BE49-F238E27FC236}">
                <a16:creationId xmlns:a16="http://schemas.microsoft.com/office/drawing/2014/main" xmlns=""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xmlns=""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60280B70-BE52-4A92-B0A0-9E93A99C5B21}"/>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6" name="フッター プレースホルダー 5">
            <a:extLst>
              <a:ext uri="{FF2B5EF4-FFF2-40B4-BE49-F238E27FC236}">
                <a16:creationId xmlns:a16="http://schemas.microsoft.com/office/drawing/2014/main" xmlns="" id="{A1F5F7E8-9B8D-41D9-84BA-F3F40BA03F36}"/>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7" name="スライド番号プレースホルダー 6">
            <a:extLst>
              <a:ext uri="{FF2B5EF4-FFF2-40B4-BE49-F238E27FC236}">
                <a16:creationId xmlns:a16="http://schemas.microsoft.com/office/drawing/2014/main" xmlns=""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xmlns=""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xmlns=""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3E8BF893-5287-469F-B159-2B23E4A0AB3A}"/>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6" name="フッター プレースホルダー 5">
            <a:extLst>
              <a:ext uri="{FF2B5EF4-FFF2-40B4-BE49-F238E27FC236}">
                <a16:creationId xmlns:a16="http://schemas.microsoft.com/office/drawing/2014/main" xmlns="" id="{5BE37B6C-5607-4A7D-AF5D-03DC0EA54C59}"/>
              </a:ext>
            </a:extLst>
          </p:cNvPr>
          <p:cNvSpPr>
            <a:spLocks noGrp="1"/>
          </p:cNvSpPr>
          <p:nvPr>
            <p:ph type="ftr" sz="quarter" idx="11"/>
          </p:nvPr>
        </p:nvSpPr>
        <p:spPr/>
        <p:txBody>
          <a:bodyPr/>
          <a:lstStyle/>
          <a:p>
            <a:r>
              <a:rPr kumimoji="1" lang="zh-TW" altLang="en-US" smtClean="0"/>
              <a:t>資金分配団体</a:t>
            </a:r>
            <a:r>
              <a:rPr kumimoji="1" lang="en-US" altLang="zh-TW" smtClean="0"/>
              <a:t>【PO2</a:t>
            </a:r>
            <a:r>
              <a:rPr kumimoji="1" lang="zh-TW" altLang="en-US" smtClean="0"/>
              <a:t>年目研修</a:t>
            </a:r>
            <a:r>
              <a:rPr kumimoji="1" lang="en-US" altLang="zh-TW" smtClean="0"/>
              <a:t>】</a:t>
            </a:r>
            <a:endParaRPr kumimoji="1" lang="ja-JP" altLang="en-US"/>
          </a:p>
        </p:txBody>
      </p:sp>
      <p:sp>
        <p:nvSpPr>
          <p:cNvPr id="7" name="スライド番号プレースホルダー 6">
            <a:extLst>
              <a:ext uri="{FF2B5EF4-FFF2-40B4-BE49-F238E27FC236}">
                <a16:creationId xmlns:a16="http://schemas.microsoft.com/office/drawing/2014/main" xmlns=""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xmlns=""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5" name="フッター プレースホルダー 4">
            <a:extLst>
              <a:ext uri="{FF2B5EF4-FFF2-40B4-BE49-F238E27FC236}">
                <a16:creationId xmlns:a16="http://schemas.microsoft.com/office/drawing/2014/main" xmlns=""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6" name="スライド番号プレースホルダー 5">
            <a:extLst>
              <a:ext uri="{FF2B5EF4-FFF2-40B4-BE49-F238E27FC236}">
                <a16:creationId xmlns:a16="http://schemas.microsoft.com/office/drawing/2014/main" xmlns=""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F03F9FD-AFF1-4480-9435-C4E5EB624E9F}"/>
              </a:ext>
            </a:extLst>
          </p:cNvPr>
          <p:cNvSpPr>
            <a:spLocks noGrp="1"/>
          </p:cNvSpPr>
          <p:nvPr>
            <p:ph type="ctrTitle"/>
          </p:nvPr>
        </p:nvSpPr>
        <p:spPr>
          <a:xfrm>
            <a:off x="1238250" y="1684066"/>
            <a:ext cx="7429500" cy="2387600"/>
          </a:xfrm>
        </p:spPr>
        <p:txBody>
          <a:bodyPr>
            <a:normAutofit/>
          </a:bodyPr>
          <a:lstStyle/>
          <a:p>
            <a:r>
              <a:rPr lang="ja-JP" altLang="en-US" sz="4800" dirty="0" smtClean="0"/>
              <a:t>資金分配</a:t>
            </a:r>
            <a:r>
              <a:rPr lang="ja-JP" altLang="en-US" sz="4800" dirty="0" smtClean="0"/>
              <a:t>団体</a:t>
            </a:r>
            <a:r>
              <a:rPr lang="en-US" altLang="ja-JP" sz="4800" dirty="0" smtClean="0"/>
              <a:t/>
            </a:r>
            <a:br>
              <a:rPr lang="en-US" altLang="ja-JP" sz="4800" dirty="0" smtClean="0"/>
            </a:br>
            <a:r>
              <a:rPr lang="en-US" altLang="ja-JP" sz="4800" dirty="0" smtClean="0"/>
              <a:t>【PO2</a:t>
            </a:r>
            <a:r>
              <a:rPr lang="ja-JP" altLang="en-US" sz="4800" dirty="0" smtClean="0"/>
              <a:t>年目研修</a:t>
            </a:r>
            <a:r>
              <a:rPr lang="en-US" altLang="ja-JP" sz="4800" dirty="0"/>
              <a:t>】</a:t>
            </a:r>
            <a:r>
              <a:rPr lang="en-US" altLang="ja-JP" sz="4800" dirty="0" smtClean="0"/>
              <a:t/>
            </a:r>
            <a:br>
              <a:rPr lang="en-US" altLang="ja-JP" sz="4800" dirty="0" smtClean="0"/>
            </a:br>
            <a:r>
              <a:rPr lang="ja-JP" altLang="en-US" sz="4800" dirty="0" smtClean="0"/>
              <a:t>ビ</a:t>
            </a:r>
            <a:r>
              <a:rPr lang="ja-JP" altLang="en-US" sz="4800" dirty="0"/>
              <a:t>デオ学</a:t>
            </a:r>
            <a:r>
              <a:rPr lang="ja-JP" altLang="en-US" sz="4800" dirty="0" smtClean="0"/>
              <a:t>習用</a:t>
            </a:r>
            <a:r>
              <a:rPr lang="ja-JP" altLang="en-US" sz="4800" dirty="0" smtClean="0"/>
              <a:t>課題</a:t>
            </a:r>
            <a:endParaRPr kumimoji="1" lang="ja-JP" altLang="en-US" sz="4800" dirty="0"/>
          </a:p>
        </p:txBody>
      </p:sp>
      <p:sp>
        <p:nvSpPr>
          <p:cNvPr id="3" name="タイトル 1">
            <a:extLst>
              <a:ext uri="{FF2B5EF4-FFF2-40B4-BE49-F238E27FC236}">
                <a16:creationId xmlns:a16="http://schemas.microsoft.com/office/drawing/2014/main" xmlns=""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dirty="0"/>
          </a:p>
        </p:txBody>
      </p:sp>
      <p:sp>
        <p:nvSpPr>
          <p:cNvPr id="4" name="テキスト ボックス 3"/>
          <p:cNvSpPr txBox="1"/>
          <p:nvPr/>
        </p:nvSpPr>
        <p:spPr>
          <a:xfrm>
            <a:off x="2011680" y="4528316"/>
            <a:ext cx="5987537" cy="1477328"/>
          </a:xfrm>
          <a:prstGeom prst="rect">
            <a:avLst/>
          </a:prstGeom>
          <a:noFill/>
        </p:spPr>
        <p:txBody>
          <a:bodyPr wrap="none" rtlCol="0">
            <a:spAutoFit/>
          </a:bodyPr>
          <a:lstStyle/>
          <a:p>
            <a:r>
              <a:rPr kumimoji="1" lang="ja-JP" altLang="en-US" u="sng" dirty="0" smtClean="0"/>
              <a:t>資金分配団体名：　　　　　　　　　　　　　　　　　</a:t>
            </a:r>
            <a:endParaRPr kumimoji="1" lang="en-US" altLang="ja-JP" u="sng" dirty="0" smtClean="0"/>
          </a:p>
          <a:p>
            <a:endParaRPr kumimoji="1" lang="en-US" altLang="ja-JP" dirty="0" smtClean="0"/>
          </a:p>
          <a:p>
            <a:r>
              <a:rPr lang="ja-JP" altLang="en-US" u="sng" dirty="0" smtClean="0"/>
              <a:t>名前　　　　　：　　　　　　　　　　　　　　　　　</a:t>
            </a:r>
            <a:endParaRPr lang="en-US" altLang="ja-JP" u="sng" dirty="0" smtClean="0"/>
          </a:p>
          <a:p>
            <a:endParaRPr lang="en-US" altLang="ja-JP" u="sng" dirty="0" smtClean="0"/>
          </a:p>
          <a:p>
            <a:r>
              <a:rPr lang="ja-JP" altLang="en-US" sz="1400" u="sng" dirty="0" smtClean="0"/>
              <a:t>確認者</a:t>
            </a:r>
            <a:r>
              <a:rPr lang="en-US" altLang="ja-JP" sz="1400" u="sng" dirty="0" smtClean="0"/>
              <a:t>(JANPIA</a:t>
            </a:r>
            <a:r>
              <a:rPr lang="ja-JP" altLang="en-US" sz="1400" u="sng" dirty="0" smtClean="0"/>
              <a:t>担当</a:t>
            </a:r>
            <a:r>
              <a:rPr lang="en-US" altLang="ja-JP" sz="1400" u="sng" dirty="0" smtClean="0"/>
              <a:t>)</a:t>
            </a:r>
            <a:r>
              <a:rPr lang="ja-JP" altLang="en-US" u="sng" dirty="0" smtClean="0"/>
              <a:t>：</a:t>
            </a:r>
            <a:r>
              <a:rPr lang="ja-JP" altLang="en-US" u="sng" dirty="0"/>
              <a:t>　　　　　　　　　　　　　　　</a:t>
            </a:r>
            <a:r>
              <a:rPr lang="ja-JP" altLang="en-US" u="sng" smtClean="0"/>
              <a:t>　　</a:t>
            </a:r>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dirty="0" smtClean="0"/>
              <a:t>資金分配団体</a:t>
            </a:r>
            <a:r>
              <a:rPr lang="en-US" altLang="zh-TW" dirty="0" smtClean="0"/>
              <a:t>【PO2</a:t>
            </a:r>
            <a:r>
              <a:rPr lang="zh-TW" altLang="en-US" dirty="0" smtClean="0"/>
              <a:t>年目研修</a:t>
            </a:r>
            <a:r>
              <a:rPr lang="en-US" altLang="zh-TW" dirty="0" smtClean="0"/>
              <a:t>】</a:t>
            </a:r>
            <a:endParaRPr lang="ja-JP" altLang="en-US" dirty="0" smtClean="0"/>
          </a:p>
        </p:txBody>
      </p:sp>
      <p:sp>
        <p:nvSpPr>
          <p:cNvPr id="6" name="日付プレースホルダー 5"/>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Tree>
    <p:extLst>
      <p:ext uri="{BB962C8B-B14F-4D97-AF65-F5344CB8AC3E}">
        <p14:creationId xmlns:p14="http://schemas.microsoft.com/office/powerpoint/2010/main" val="3831237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EA64C43-AC66-4503-973E-5807B98FC84D}"/>
              </a:ext>
            </a:extLst>
          </p:cNvPr>
          <p:cNvSpPr>
            <a:spLocks noGrp="1"/>
          </p:cNvSpPr>
          <p:nvPr>
            <p:ph type="title"/>
          </p:nvPr>
        </p:nvSpPr>
        <p:spPr>
          <a:xfrm>
            <a:off x="162560" y="318613"/>
            <a:ext cx="9580880" cy="782954"/>
          </a:xfrm>
        </p:spPr>
        <p:txBody>
          <a:bodyPr>
            <a:noAutofit/>
          </a:bodyPr>
          <a:lstStyle/>
          <a:p>
            <a:r>
              <a:rPr lang="en-US" altLang="ja-JP" sz="1800" b="1" dirty="0"/>
              <a:t>【1</a:t>
            </a:r>
            <a:r>
              <a:rPr lang="ja-JP" altLang="en-US" sz="1800" b="1" dirty="0"/>
              <a:t>日目</a:t>
            </a:r>
            <a:r>
              <a:rPr lang="en-US" altLang="ja-JP" sz="1800" b="1" dirty="0" smtClean="0"/>
              <a:t>】</a:t>
            </a:r>
            <a:r>
              <a:rPr lang="ja-JP" altLang="en-US" sz="1800" b="1" dirty="0" smtClean="0"/>
              <a:t>評価</a:t>
            </a:r>
            <a:r>
              <a:rPr lang="en-US" altLang="ja-JP" sz="1800" b="1" dirty="0" smtClean="0"/>
              <a:t>Part</a:t>
            </a:r>
            <a:r>
              <a:rPr lang="ja-JP" altLang="en-US" sz="1800" b="1" dirty="0" smtClean="0"/>
              <a:t>１</a:t>
            </a:r>
            <a:r>
              <a:rPr lang="ja-JP" altLang="en-US" sz="1800" b="1" dirty="0" smtClean="0"/>
              <a:t>　</a:t>
            </a:r>
            <a:r>
              <a:rPr lang="en-US" altLang="ja-JP" sz="1800" b="1" dirty="0" smtClean="0"/>
              <a:t/>
            </a:r>
            <a:br>
              <a:rPr lang="en-US" altLang="ja-JP" sz="1800" b="1" dirty="0" smtClean="0"/>
            </a:br>
            <a:r>
              <a:rPr lang="ja-JP" altLang="en-US" sz="1800" b="1" dirty="0" smtClean="0"/>
              <a:t>講師</a:t>
            </a:r>
            <a:r>
              <a:rPr lang="ja-JP" altLang="en-US" sz="1800" b="1" dirty="0" smtClean="0"/>
              <a:t>：今</a:t>
            </a:r>
            <a:r>
              <a:rPr lang="ja-JP" altLang="en-US" sz="1800" b="1" dirty="0"/>
              <a:t>田克司（一般財団法人</a:t>
            </a:r>
            <a:r>
              <a:rPr lang="en-US" altLang="ja-JP" sz="1800" b="1" dirty="0"/>
              <a:t>CSO</a:t>
            </a:r>
            <a:r>
              <a:rPr lang="ja-JP" altLang="en-US" sz="1800" b="1" dirty="0"/>
              <a:t>ネットワーク常務理事）</a:t>
            </a:r>
            <a:br>
              <a:rPr lang="ja-JP" altLang="en-US" sz="1800" b="1" dirty="0"/>
            </a:b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a16="http://schemas.microsoft.com/office/drawing/2014/main" xmlns="" id="{E6E9E24B-A1EC-4EC1-8097-1F293828FB49}"/>
              </a:ext>
            </a:extLst>
          </p:cNvPr>
          <p:cNvSpPr/>
          <p:nvPr/>
        </p:nvSpPr>
        <p:spPr>
          <a:xfrm>
            <a:off x="162560" y="1364323"/>
            <a:ext cx="9580880" cy="18983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xmlns=""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本講義を</a:t>
            </a:r>
            <a:r>
              <a:rPr lang="ja-JP" altLang="en-US" sz="1400" dirty="0" smtClean="0"/>
              <a:t>通して、事前評価を状況をどう振り返りましたか？また中間評価に向けて、どのような課題を感じましたか？</a:t>
            </a:r>
            <a:endParaRPr lang="en-US" altLang="ja-JP" sz="1400" dirty="0"/>
          </a:p>
        </p:txBody>
      </p:sp>
      <p:sp>
        <p:nvSpPr>
          <p:cNvPr id="13" name="テキスト ボックス 8">
            <a:extLst>
              <a:ext uri="{FF2B5EF4-FFF2-40B4-BE49-F238E27FC236}">
                <a16:creationId xmlns:a16="http://schemas.microsoft.com/office/drawing/2014/main" xmlns="" id="{D19DBEB2-A0F3-4509-84D1-9766C0A29AA2}"/>
              </a:ext>
            </a:extLst>
          </p:cNvPr>
          <p:cNvSpPr txBox="1"/>
          <p:nvPr/>
        </p:nvSpPr>
        <p:spPr>
          <a:xfrm>
            <a:off x="162560" y="3349985"/>
            <a:ext cx="9499600" cy="307777"/>
          </a:xfrm>
          <a:prstGeom prst="rect">
            <a:avLst/>
          </a:prstGeom>
          <a:noFill/>
        </p:spPr>
        <p:txBody>
          <a:bodyPr wrap="square" rtlCol="0">
            <a:spAutoFit/>
          </a:bodyPr>
          <a:lstStyle/>
          <a:p>
            <a:r>
              <a:rPr lang="en-US" altLang="ja-JP" sz="1400" dirty="0" smtClean="0"/>
              <a:t>2. </a:t>
            </a:r>
            <a:r>
              <a:rPr lang="ja-JP" altLang="en-US" sz="1400" dirty="0" smtClean="0"/>
              <a:t>本</a:t>
            </a:r>
            <a:r>
              <a:rPr lang="ja-JP" altLang="en-US" sz="1400" dirty="0"/>
              <a:t>講義</a:t>
            </a:r>
            <a:r>
              <a:rPr lang="ja-JP" altLang="en-US" sz="1400" dirty="0" smtClean="0"/>
              <a:t>を通して、皆さんの</a:t>
            </a:r>
            <a:r>
              <a:rPr lang="ja-JP" altLang="en-US" sz="1400" dirty="0" smtClean="0"/>
              <a:t>団体で、評価や事業の改訂</a:t>
            </a:r>
            <a:r>
              <a:rPr lang="ja-JP" altLang="en-US" sz="1400" dirty="0" smtClean="0"/>
              <a:t>に役立てたいポイントがあれば教えて下さい。</a:t>
            </a:r>
            <a:endParaRPr lang="en-US" altLang="ja-JP" sz="1400" dirty="0"/>
          </a:p>
        </p:txBody>
      </p:sp>
      <p:sp>
        <p:nvSpPr>
          <p:cNvPr id="14" name="正方形/長方形 10">
            <a:extLst>
              <a:ext uri="{FF2B5EF4-FFF2-40B4-BE49-F238E27FC236}">
                <a16:creationId xmlns:a16="http://schemas.microsoft.com/office/drawing/2014/main" xmlns="" id="{947E470C-117A-4DA4-997A-FE629AAEE652}"/>
              </a:ext>
            </a:extLst>
          </p:cNvPr>
          <p:cNvSpPr/>
          <p:nvPr/>
        </p:nvSpPr>
        <p:spPr>
          <a:xfrm>
            <a:off x="162560" y="3745104"/>
            <a:ext cx="9580880" cy="19115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日付プレースホルダー 7"/>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0" name="フッター プレースホルダー 9"/>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11" name="スライド番号プレースホルダー 10"/>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
        <p:nvSpPr>
          <p:cNvPr id="15" name="テキスト ボックス 14">
            <a:extLst>
              <a:ext uri="{FF2B5EF4-FFF2-40B4-BE49-F238E27FC236}">
                <a16:creationId xmlns:a16="http://schemas.microsoft.com/office/drawing/2014/main" xmlns=""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14036136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EA64C43-AC66-4503-973E-5807B98FC84D}"/>
              </a:ext>
            </a:extLst>
          </p:cNvPr>
          <p:cNvSpPr>
            <a:spLocks noGrp="1"/>
          </p:cNvSpPr>
          <p:nvPr>
            <p:ph type="title"/>
          </p:nvPr>
        </p:nvSpPr>
        <p:spPr>
          <a:xfrm>
            <a:off x="162560" y="140712"/>
            <a:ext cx="8543925" cy="782954"/>
          </a:xfrm>
        </p:spPr>
        <p:txBody>
          <a:bodyPr>
            <a:normAutofit/>
          </a:bodyPr>
          <a:lstStyle/>
          <a:p>
            <a:r>
              <a:rPr lang="en-US" altLang="ja-JP" sz="1800" b="1" dirty="0" smtClean="0"/>
              <a:t>【1</a:t>
            </a:r>
            <a:r>
              <a:rPr lang="ja-JP" altLang="en-US" sz="1800" b="1" dirty="0" smtClean="0"/>
              <a:t>日目</a:t>
            </a:r>
            <a:r>
              <a:rPr lang="en-US" altLang="ja-JP" sz="1800" b="1" dirty="0" smtClean="0"/>
              <a:t>】</a:t>
            </a:r>
            <a:r>
              <a:rPr lang="ja-JP" altLang="en-US" sz="1800" b="1" dirty="0" smtClean="0"/>
              <a:t>各団体による１年間の振り返りとこれから</a:t>
            </a:r>
            <a:r>
              <a:rPr lang="en-US" altLang="ja-JP" sz="1800" b="1" dirty="0" smtClean="0"/>
              <a:t/>
            </a:r>
            <a:br>
              <a:rPr lang="en-US" altLang="ja-JP" sz="1800" b="1" dirty="0" smtClean="0"/>
            </a:br>
            <a:r>
              <a:rPr lang="ja-JP" altLang="en-US" sz="1800" b="1" dirty="0" smtClean="0"/>
              <a:t>登壇者：全団体</a:t>
            </a:r>
            <a:endParaRPr kumimoji="1" lang="ja-JP" altLang="en-US" sz="1800" b="1" dirty="0"/>
          </a:p>
        </p:txBody>
      </p:sp>
      <p:sp>
        <p:nvSpPr>
          <p:cNvPr id="4" name="正方形/長方形 3">
            <a:extLst>
              <a:ext uri="{FF2B5EF4-FFF2-40B4-BE49-F238E27FC236}">
                <a16:creationId xmlns:a16="http://schemas.microsoft.com/office/drawing/2014/main" xmlns="" id="{E6E9E24B-A1EC-4EC1-8097-1F293828FB49}"/>
              </a:ext>
            </a:extLst>
          </p:cNvPr>
          <p:cNvSpPr/>
          <p:nvPr/>
        </p:nvSpPr>
        <p:spPr>
          <a:xfrm>
            <a:off x="162560" y="1166517"/>
            <a:ext cx="9580880" cy="2377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xmlns="" id="{C5B37B58-C8FA-4E72-B3FC-02227D1B9398}"/>
              </a:ext>
            </a:extLst>
          </p:cNvPr>
          <p:cNvSpPr txBox="1"/>
          <p:nvPr/>
        </p:nvSpPr>
        <p:spPr>
          <a:xfrm>
            <a:off x="121920" y="3898942"/>
            <a:ext cx="9580880" cy="307777"/>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繋いで欲しい団体や担当がいれば記載してください。お繋ぎいたします</a:t>
            </a:r>
            <a:r>
              <a:rPr lang="ja-JP" altLang="en-US" sz="1400" dirty="0" smtClean="0"/>
              <a:t>。</a:t>
            </a:r>
            <a:endParaRPr lang="en-US" altLang="ja-JP" sz="1400" dirty="0" smtClean="0"/>
          </a:p>
        </p:txBody>
      </p:sp>
      <p:sp>
        <p:nvSpPr>
          <p:cNvPr id="9" name="テキスト ボックス 8">
            <a:extLst>
              <a:ext uri="{FF2B5EF4-FFF2-40B4-BE49-F238E27FC236}">
                <a16:creationId xmlns:a16="http://schemas.microsoft.com/office/drawing/2014/main" xmlns=""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smtClean="0"/>
              <a:t>他の団体の活動で特に印象に残った団体を３つ以上記載してください。</a:t>
            </a:r>
            <a:endParaRPr lang="en-US" altLang="ja-JP" sz="1400" dirty="0"/>
          </a:p>
        </p:txBody>
      </p:sp>
      <p:sp>
        <p:nvSpPr>
          <p:cNvPr id="10" name="正方形/長方形 9">
            <a:extLst>
              <a:ext uri="{FF2B5EF4-FFF2-40B4-BE49-F238E27FC236}">
                <a16:creationId xmlns:a16="http://schemas.microsoft.com/office/drawing/2014/main" xmlns="" id="{076700D2-A8A4-40BE-AB36-42A89E369390}"/>
              </a:ext>
            </a:extLst>
          </p:cNvPr>
          <p:cNvSpPr/>
          <p:nvPr/>
        </p:nvSpPr>
        <p:spPr>
          <a:xfrm>
            <a:off x="162560" y="4279901"/>
            <a:ext cx="9580880" cy="2076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3" name="テキスト ボックス 12">
            <a:extLst>
              <a:ext uri="{FF2B5EF4-FFF2-40B4-BE49-F238E27FC236}">
                <a16:creationId xmlns:a16="http://schemas.microsoft.com/office/drawing/2014/main" xmlns=""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20843259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EA64C43-AC66-4503-973E-5807B98FC84D}"/>
              </a:ext>
            </a:extLst>
          </p:cNvPr>
          <p:cNvSpPr>
            <a:spLocks noGrp="1"/>
          </p:cNvSpPr>
          <p:nvPr>
            <p:ph type="title"/>
          </p:nvPr>
        </p:nvSpPr>
        <p:spPr>
          <a:xfrm>
            <a:off x="162560" y="318613"/>
            <a:ext cx="9580880" cy="782954"/>
          </a:xfrm>
        </p:spPr>
        <p:txBody>
          <a:bodyPr>
            <a:noAutofit/>
          </a:bodyPr>
          <a:lstStyle/>
          <a:p>
            <a:r>
              <a:rPr lang="en-US" altLang="ja-JP" sz="1800" b="1" dirty="0" smtClean="0"/>
              <a:t>【2</a:t>
            </a:r>
            <a:r>
              <a:rPr lang="ja-JP" altLang="en-US" sz="1800" b="1" dirty="0" smtClean="0"/>
              <a:t>日目</a:t>
            </a:r>
            <a:r>
              <a:rPr lang="en-US" altLang="ja-JP" sz="1800" b="1" dirty="0" smtClean="0"/>
              <a:t>】</a:t>
            </a:r>
            <a:r>
              <a:rPr lang="ja-JP" altLang="en-US" sz="1800" b="1" dirty="0" smtClean="0"/>
              <a:t>評価</a:t>
            </a:r>
            <a:r>
              <a:rPr lang="en-US" altLang="ja-JP" sz="1800" b="1" dirty="0" smtClean="0"/>
              <a:t>Part</a:t>
            </a:r>
            <a:r>
              <a:rPr lang="en-US" altLang="ja-JP" sz="1800" b="1" dirty="0"/>
              <a:t>2</a:t>
            </a:r>
            <a:r>
              <a:rPr lang="ja-JP" altLang="en-US" sz="1800" b="1" dirty="0" smtClean="0"/>
              <a:t>　</a:t>
            </a:r>
            <a:r>
              <a:rPr lang="en-US" altLang="ja-JP" sz="1800" b="1" dirty="0" smtClean="0"/>
              <a:t/>
            </a:r>
            <a:br>
              <a:rPr lang="en-US" altLang="ja-JP" sz="1800" b="1" dirty="0" smtClean="0"/>
            </a:br>
            <a:r>
              <a:rPr lang="ja-JP" altLang="en-US" sz="1800" b="1" dirty="0" smtClean="0"/>
              <a:t>講師：米原あき（東洋大学 社会学部 教授 ）</a:t>
            </a:r>
            <a:r>
              <a:rPr lang="ja-JP" altLang="en-US" sz="1800" b="1" dirty="0"/>
              <a:t/>
            </a:r>
            <a:br>
              <a:rPr lang="ja-JP" altLang="en-US" sz="1800" b="1" dirty="0"/>
            </a:b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a16="http://schemas.microsoft.com/office/drawing/2014/main" xmlns="" id="{E6E9E24B-A1EC-4EC1-8097-1F293828FB49}"/>
              </a:ext>
            </a:extLst>
          </p:cNvPr>
          <p:cNvSpPr/>
          <p:nvPr/>
        </p:nvSpPr>
        <p:spPr>
          <a:xfrm>
            <a:off x="162560" y="1209462"/>
            <a:ext cx="9580880" cy="14408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xmlns=""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dirty="0" smtClean="0"/>
              <a:t>1.</a:t>
            </a:r>
            <a:r>
              <a:rPr lang="ja-JP" altLang="en-US" sz="1400" dirty="0" smtClean="0"/>
              <a:t> 本講義</a:t>
            </a:r>
            <a:r>
              <a:rPr lang="ja-JP" altLang="en-US" sz="1400" dirty="0" smtClean="0"/>
              <a:t>を</a:t>
            </a:r>
            <a:r>
              <a:rPr lang="ja-JP" altLang="en-US" sz="1400" dirty="0" smtClean="0"/>
              <a:t>通して、学んだことや役立ったことは何ですか？２以上記載してください。</a:t>
            </a:r>
            <a:endParaRPr lang="en-US" altLang="ja-JP" sz="1400" dirty="0" smtClean="0"/>
          </a:p>
          <a:p>
            <a:endParaRPr lang="en-US" altLang="ja-JP" sz="1400" dirty="0"/>
          </a:p>
        </p:txBody>
      </p:sp>
      <p:sp>
        <p:nvSpPr>
          <p:cNvPr id="13" name="テキスト ボックス 8">
            <a:extLst>
              <a:ext uri="{FF2B5EF4-FFF2-40B4-BE49-F238E27FC236}">
                <a16:creationId xmlns:a16="http://schemas.microsoft.com/office/drawing/2014/main" xmlns="" id="{D19DBEB2-A0F3-4509-84D1-9766C0A29AA2}"/>
              </a:ext>
            </a:extLst>
          </p:cNvPr>
          <p:cNvSpPr txBox="1"/>
          <p:nvPr/>
        </p:nvSpPr>
        <p:spPr>
          <a:xfrm>
            <a:off x="162560" y="2785444"/>
            <a:ext cx="9499600" cy="307777"/>
          </a:xfrm>
          <a:prstGeom prst="rect">
            <a:avLst/>
          </a:prstGeom>
          <a:noFill/>
        </p:spPr>
        <p:txBody>
          <a:bodyPr wrap="square" rtlCol="0">
            <a:spAutoFit/>
          </a:bodyPr>
          <a:lstStyle/>
          <a:p>
            <a:r>
              <a:rPr lang="en-US" altLang="ja-JP" sz="1400" dirty="0" smtClean="0"/>
              <a:t>2. </a:t>
            </a:r>
            <a:r>
              <a:rPr lang="ja-JP" altLang="en-US" sz="1400" dirty="0" smtClean="0"/>
              <a:t>上記記載した中で「１つ」を選び、自団体</a:t>
            </a:r>
            <a:r>
              <a:rPr lang="ja-JP" altLang="en-US" sz="1400" dirty="0"/>
              <a:t>や</a:t>
            </a:r>
            <a:r>
              <a:rPr lang="ja-JP" altLang="en-US" sz="1400" dirty="0" smtClean="0"/>
              <a:t>実行団体でどう取り組むのか、具体的に記載してください。</a:t>
            </a:r>
            <a:endParaRPr lang="en-US" altLang="ja-JP" sz="1400" dirty="0"/>
          </a:p>
        </p:txBody>
      </p:sp>
      <p:sp>
        <p:nvSpPr>
          <p:cNvPr id="14" name="正方形/長方形 10">
            <a:extLst>
              <a:ext uri="{FF2B5EF4-FFF2-40B4-BE49-F238E27FC236}">
                <a16:creationId xmlns:a16="http://schemas.microsoft.com/office/drawing/2014/main" xmlns="" id="{947E470C-117A-4DA4-997A-FE629AAEE652}"/>
              </a:ext>
            </a:extLst>
          </p:cNvPr>
          <p:cNvSpPr/>
          <p:nvPr/>
        </p:nvSpPr>
        <p:spPr>
          <a:xfrm>
            <a:off x="162560" y="3180564"/>
            <a:ext cx="9580880" cy="12698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日付プレースホルダー 7"/>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0" name="フッター プレースホルダー 9"/>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11" name="スライド番号プレースホルダー 10"/>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5" name="テキスト ボックス 14">
            <a:extLst>
              <a:ext uri="{FF2B5EF4-FFF2-40B4-BE49-F238E27FC236}">
                <a16:creationId xmlns:a16="http://schemas.microsoft.com/office/drawing/2014/main" xmlns=""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
        <p:nvSpPr>
          <p:cNvPr id="12" name="テキスト ボックス 8">
            <a:extLst>
              <a:ext uri="{FF2B5EF4-FFF2-40B4-BE49-F238E27FC236}">
                <a16:creationId xmlns:a16="http://schemas.microsoft.com/office/drawing/2014/main" xmlns="" id="{D19DBEB2-A0F3-4509-84D1-9766C0A29AA2}"/>
              </a:ext>
            </a:extLst>
          </p:cNvPr>
          <p:cNvSpPr txBox="1"/>
          <p:nvPr/>
        </p:nvSpPr>
        <p:spPr>
          <a:xfrm>
            <a:off x="162560" y="4537990"/>
            <a:ext cx="9499600" cy="523220"/>
          </a:xfrm>
          <a:prstGeom prst="rect">
            <a:avLst/>
          </a:prstGeom>
          <a:noFill/>
        </p:spPr>
        <p:txBody>
          <a:bodyPr wrap="square" rtlCol="0">
            <a:spAutoFit/>
          </a:bodyPr>
          <a:lstStyle/>
          <a:p>
            <a:r>
              <a:rPr lang="en-US" altLang="ja-JP" sz="1400" dirty="0"/>
              <a:t>3</a:t>
            </a:r>
            <a:r>
              <a:rPr lang="en-US" altLang="ja-JP" sz="1400" dirty="0" smtClean="0"/>
              <a:t>. </a:t>
            </a:r>
            <a:r>
              <a:rPr lang="ja-JP" altLang="en-US" sz="1400" dirty="0" smtClean="0"/>
              <a:t>取り組む計画を考える上で、現状の課題を教えてください。また評価アドバイザーと相談したいことを記載してください。</a:t>
            </a:r>
            <a:endParaRPr lang="en-US" altLang="ja-JP" sz="1400" dirty="0"/>
          </a:p>
        </p:txBody>
      </p:sp>
      <p:sp>
        <p:nvSpPr>
          <p:cNvPr id="16" name="正方形/長方形 10">
            <a:extLst>
              <a:ext uri="{FF2B5EF4-FFF2-40B4-BE49-F238E27FC236}">
                <a16:creationId xmlns:a16="http://schemas.microsoft.com/office/drawing/2014/main" xmlns="" id="{947E470C-117A-4DA4-997A-FE629AAEE652}"/>
              </a:ext>
            </a:extLst>
          </p:cNvPr>
          <p:cNvSpPr/>
          <p:nvPr/>
        </p:nvSpPr>
        <p:spPr>
          <a:xfrm>
            <a:off x="162560" y="5061210"/>
            <a:ext cx="9580880" cy="12553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91685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EA64C43-AC66-4503-973E-5807B98FC84D}"/>
              </a:ext>
            </a:extLst>
          </p:cNvPr>
          <p:cNvSpPr>
            <a:spLocks noGrp="1"/>
          </p:cNvSpPr>
          <p:nvPr>
            <p:ph type="title"/>
          </p:nvPr>
        </p:nvSpPr>
        <p:spPr>
          <a:xfrm>
            <a:off x="162560" y="318613"/>
            <a:ext cx="9580880" cy="782954"/>
          </a:xfrm>
        </p:spPr>
        <p:txBody>
          <a:bodyPr>
            <a:noAutofit/>
          </a:bodyPr>
          <a:lstStyle/>
          <a:p>
            <a:r>
              <a:rPr lang="en-US" altLang="ja-JP" sz="1800" b="1" dirty="0" smtClean="0"/>
              <a:t>【2</a:t>
            </a:r>
            <a:r>
              <a:rPr lang="ja-JP" altLang="en-US" sz="1800" b="1" dirty="0" smtClean="0"/>
              <a:t>日目</a:t>
            </a:r>
            <a:r>
              <a:rPr lang="en-US" altLang="ja-JP" sz="1800" b="1" dirty="0" smtClean="0"/>
              <a:t>】</a:t>
            </a:r>
            <a:r>
              <a:rPr lang="ja-JP" altLang="en-US" sz="1800" b="1" dirty="0" smtClean="0"/>
              <a:t>評価について</a:t>
            </a:r>
            <a:r>
              <a:rPr lang="en-US" altLang="ja-JP" sz="1800" b="1" dirty="0" smtClean="0"/>
              <a:t>Part</a:t>
            </a:r>
            <a:r>
              <a:rPr lang="en-US" altLang="ja-JP" sz="1800" b="1" dirty="0"/>
              <a:t>3</a:t>
            </a:r>
            <a:r>
              <a:rPr lang="ja-JP" altLang="en-US" sz="1800" b="1" dirty="0" smtClean="0"/>
              <a:t>　</a:t>
            </a:r>
            <a:r>
              <a:rPr lang="en-US" altLang="ja-JP" sz="1800" b="1" dirty="0" smtClean="0"/>
              <a:t/>
            </a:r>
            <a:br>
              <a:rPr lang="en-US" altLang="ja-JP" sz="1800" b="1" dirty="0" smtClean="0"/>
            </a:br>
            <a:r>
              <a:rPr lang="ja-JP" altLang="en-US" sz="1800" b="1" dirty="0" smtClean="0"/>
              <a:t>講師</a:t>
            </a:r>
            <a:r>
              <a:rPr lang="ja-JP" altLang="en-US" sz="1800" b="1" dirty="0" smtClean="0"/>
              <a:t>：今</a:t>
            </a:r>
            <a:r>
              <a:rPr lang="ja-JP" altLang="en-US" sz="1800" b="1" dirty="0"/>
              <a:t>田克司（一般財団法人</a:t>
            </a:r>
            <a:r>
              <a:rPr lang="en-US" altLang="ja-JP" sz="1800" b="1" dirty="0"/>
              <a:t>CSO</a:t>
            </a:r>
            <a:r>
              <a:rPr lang="ja-JP" altLang="en-US" sz="1800" b="1" dirty="0"/>
              <a:t>ネットワーク常務理事）</a:t>
            </a:r>
            <a:br>
              <a:rPr lang="ja-JP" altLang="en-US" sz="1800" b="1" dirty="0"/>
            </a:b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a16="http://schemas.microsoft.com/office/drawing/2014/main" xmlns="" id="{E6E9E24B-A1EC-4EC1-8097-1F293828FB49}"/>
              </a:ext>
            </a:extLst>
          </p:cNvPr>
          <p:cNvSpPr/>
          <p:nvPr/>
        </p:nvSpPr>
        <p:spPr>
          <a:xfrm>
            <a:off x="162560" y="1240841"/>
            <a:ext cx="9580880" cy="26697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xmlns=""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本講義を通して</a:t>
            </a:r>
            <a:r>
              <a:rPr lang="ja-JP" altLang="en-US" sz="1400" dirty="0" smtClean="0"/>
              <a:t>学ん</a:t>
            </a:r>
            <a:r>
              <a:rPr lang="ja-JP" altLang="en-US" sz="1400" dirty="0"/>
              <a:t>で</a:t>
            </a:r>
            <a:r>
              <a:rPr lang="ja-JP" altLang="en-US" sz="1400" dirty="0" smtClean="0"/>
              <a:t>、</a:t>
            </a:r>
            <a:r>
              <a:rPr lang="ja-JP" altLang="en-US" sz="1400" dirty="0" smtClean="0"/>
              <a:t>以下</a:t>
            </a:r>
            <a:r>
              <a:rPr lang="ja-JP" altLang="en-US" sz="1400" dirty="0" smtClean="0"/>
              <a:t>の文章</a:t>
            </a:r>
            <a:r>
              <a:rPr lang="ja-JP" altLang="en-US" sz="1400" dirty="0" smtClean="0"/>
              <a:t>を自分なり</a:t>
            </a:r>
            <a:r>
              <a:rPr lang="ja-JP" altLang="en-US" sz="1400" dirty="0" smtClean="0"/>
              <a:t>に完成させてください。</a:t>
            </a:r>
            <a:endParaRPr lang="en-US" altLang="ja-JP" sz="1400" dirty="0"/>
          </a:p>
        </p:txBody>
      </p:sp>
      <p:sp>
        <p:nvSpPr>
          <p:cNvPr id="5" name="TextBox 4"/>
          <p:cNvSpPr txBox="1"/>
          <p:nvPr/>
        </p:nvSpPr>
        <p:spPr>
          <a:xfrm>
            <a:off x="245291" y="1327105"/>
            <a:ext cx="9376229" cy="2585323"/>
          </a:xfrm>
          <a:prstGeom prst="rect">
            <a:avLst/>
          </a:prstGeom>
          <a:noFill/>
        </p:spPr>
        <p:txBody>
          <a:bodyPr wrap="square" rtlCol="0">
            <a:spAutoFit/>
          </a:bodyPr>
          <a:lstStyle/>
          <a:p>
            <a:r>
              <a:rPr kumimoji="1" lang="ja-JP" altLang="en-US" dirty="0" smtClean="0"/>
              <a:t>中間評価に向けて資金分配団体の</a:t>
            </a:r>
            <a:r>
              <a:rPr kumimoji="1" lang="en-US" altLang="ja-JP" dirty="0" smtClean="0"/>
              <a:t>PO</a:t>
            </a:r>
            <a:r>
              <a:rPr kumimoji="1" lang="ja-JP" altLang="en-US" dirty="0" smtClean="0"/>
              <a:t>として大事な視点やキーワードは</a:t>
            </a:r>
            <a:r>
              <a:rPr kumimoji="1" lang="ja-JP" altLang="en-US" dirty="0" smtClean="0"/>
              <a:t>、</a:t>
            </a:r>
            <a:endParaRPr kumimoji="1" lang="en-US" altLang="ja-JP" dirty="0" smtClean="0"/>
          </a:p>
          <a:p>
            <a:endParaRPr lang="en-US" altLang="ja-JP" dirty="0"/>
          </a:p>
          <a:p>
            <a:r>
              <a:rPr lang="ja-JP" altLang="en-US" dirty="0"/>
              <a:t>　</a:t>
            </a:r>
            <a:r>
              <a:rPr lang="ja-JP" altLang="en-US" dirty="0" smtClean="0"/>
              <a:t>①</a:t>
            </a:r>
            <a:endParaRPr lang="en-US" altLang="ja-JP" dirty="0" smtClean="0"/>
          </a:p>
          <a:p>
            <a:endParaRPr lang="en-US" altLang="ja-JP" dirty="0" smtClean="0"/>
          </a:p>
          <a:p>
            <a:r>
              <a:rPr kumimoji="1" lang="ja-JP" altLang="en-US" dirty="0"/>
              <a:t>　</a:t>
            </a:r>
            <a:r>
              <a:rPr kumimoji="1" lang="ja-JP" altLang="en-US" dirty="0" smtClean="0"/>
              <a:t>②</a:t>
            </a:r>
            <a:endParaRPr kumimoji="1" lang="en-US" altLang="ja-JP" dirty="0" smtClean="0"/>
          </a:p>
          <a:p>
            <a:endParaRPr kumimoji="1" lang="en-US" altLang="ja-JP" dirty="0" smtClean="0"/>
          </a:p>
          <a:p>
            <a:r>
              <a:rPr lang="ja-JP" altLang="en-US" dirty="0"/>
              <a:t>　</a:t>
            </a:r>
            <a:r>
              <a:rPr lang="ja-JP" altLang="en-US" dirty="0" smtClean="0"/>
              <a:t>③</a:t>
            </a:r>
            <a:endParaRPr kumimoji="1" lang="en-US" altLang="ja-JP" dirty="0" smtClean="0"/>
          </a:p>
          <a:p>
            <a:endParaRPr lang="en-US" altLang="ja-JP" dirty="0"/>
          </a:p>
          <a:p>
            <a:r>
              <a:rPr lang="ja-JP" altLang="en-US" dirty="0"/>
              <a:t>　</a:t>
            </a:r>
            <a:r>
              <a:rPr lang="ja-JP" altLang="en-US" dirty="0" smtClean="0"/>
              <a:t>　　　　　　　　　　　　　　　　　　　　　　　　　　　　　　　　　　　　である。</a:t>
            </a:r>
            <a:endParaRPr kumimoji="1" lang="ja-JP" altLang="en-US" dirty="0"/>
          </a:p>
        </p:txBody>
      </p:sp>
      <p:sp>
        <p:nvSpPr>
          <p:cNvPr id="13" name="テキスト ボックス 8">
            <a:extLst>
              <a:ext uri="{FF2B5EF4-FFF2-40B4-BE49-F238E27FC236}">
                <a16:creationId xmlns:a16="http://schemas.microsoft.com/office/drawing/2014/main" xmlns="" id="{D19DBEB2-A0F3-4509-84D1-9766C0A29AA2}"/>
              </a:ext>
            </a:extLst>
          </p:cNvPr>
          <p:cNvSpPr txBox="1"/>
          <p:nvPr/>
        </p:nvSpPr>
        <p:spPr>
          <a:xfrm>
            <a:off x="162560" y="4081545"/>
            <a:ext cx="9499600" cy="307777"/>
          </a:xfrm>
          <a:prstGeom prst="rect">
            <a:avLst/>
          </a:prstGeom>
          <a:noFill/>
        </p:spPr>
        <p:txBody>
          <a:bodyPr wrap="square" rtlCol="0">
            <a:spAutoFit/>
          </a:bodyPr>
          <a:lstStyle/>
          <a:p>
            <a:r>
              <a:rPr lang="en-US" altLang="ja-JP" sz="1400" dirty="0" smtClean="0"/>
              <a:t>2. </a:t>
            </a:r>
            <a:r>
              <a:rPr lang="ja-JP" altLang="en-US" sz="1400" dirty="0" smtClean="0"/>
              <a:t>上記の理由や解釈を「他の資金分配団体の事例」も参考に、自分なりに記載してください。</a:t>
            </a:r>
            <a:endParaRPr lang="en-US" altLang="ja-JP" sz="1400" dirty="0"/>
          </a:p>
        </p:txBody>
      </p:sp>
      <p:sp>
        <p:nvSpPr>
          <p:cNvPr id="14" name="正方形/長方形 10">
            <a:extLst>
              <a:ext uri="{FF2B5EF4-FFF2-40B4-BE49-F238E27FC236}">
                <a16:creationId xmlns:a16="http://schemas.microsoft.com/office/drawing/2014/main" xmlns="" id="{947E470C-117A-4DA4-997A-FE629AAEE652}"/>
              </a:ext>
            </a:extLst>
          </p:cNvPr>
          <p:cNvSpPr/>
          <p:nvPr/>
        </p:nvSpPr>
        <p:spPr>
          <a:xfrm>
            <a:off x="162560" y="4492487"/>
            <a:ext cx="9580880" cy="16928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日付プレースホルダー 7"/>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0" name="フッター プレースホルダー 9"/>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11" name="スライド番号プレースホルダー 10"/>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5" name="テキスト ボックス 14">
            <a:extLst>
              <a:ext uri="{FF2B5EF4-FFF2-40B4-BE49-F238E27FC236}">
                <a16:creationId xmlns:a16="http://schemas.microsoft.com/office/drawing/2014/main" xmlns=""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2367977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EA64C43-AC66-4503-973E-5807B98FC84D}"/>
              </a:ext>
            </a:extLst>
          </p:cNvPr>
          <p:cNvSpPr>
            <a:spLocks noGrp="1"/>
          </p:cNvSpPr>
          <p:nvPr>
            <p:ph type="title"/>
          </p:nvPr>
        </p:nvSpPr>
        <p:spPr>
          <a:xfrm>
            <a:off x="162560" y="150211"/>
            <a:ext cx="9580880" cy="782954"/>
          </a:xfrm>
        </p:spPr>
        <p:txBody>
          <a:bodyPr>
            <a:noAutofit/>
          </a:bodyPr>
          <a:lstStyle/>
          <a:p>
            <a:r>
              <a:rPr lang="en-US" altLang="ja-JP" sz="1800" b="1" dirty="0" smtClean="0"/>
              <a:t>【3</a:t>
            </a:r>
            <a:r>
              <a:rPr lang="ja-JP" altLang="en-US" sz="1800" b="1" dirty="0" smtClean="0"/>
              <a:t>日目</a:t>
            </a:r>
            <a:r>
              <a:rPr lang="en-US" altLang="ja-JP" sz="1800" b="1" dirty="0" smtClean="0"/>
              <a:t>】</a:t>
            </a:r>
            <a:r>
              <a:rPr lang="ja-JP" altLang="en-US" sz="1800" b="1" dirty="0" smtClean="0"/>
              <a:t>伴走支援計画トークセッション</a:t>
            </a:r>
            <a:r>
              <a:rPr lang="ja-JP" altLang="en-US" sz="1800" b="1" dirty="0"/>
              <a:t>　</a:t>
            </a:r>
            <a:r>
              <a:rPr lang="en-US" altLang="ja-JP" sz="1800" b="1" dirty="0" smtClean="0"/>
              <a:t/>
            </a:r>
            <a:br>
              <a:rPr lang="en-US" altLang="ja-JP" sz="1800" b="1" dirty="0" smtClean="0"/>
            </a:br>
            <a:r>
              <a:rPr lang="ja-JP" altLang="en-US" sz="1800" b="1" dirty="0" smtClean="0"/>
              <a:t>講師：資金分配団体 </a:t>
            </a:r>
            <a:r>
              <a:rPr lang="en-US" altLang="ja-JP" sz="1800" b="1" dirty="0" smtClean="0"/>
              <a:t>3</a:t>
            </a:r>
            <a:r>
              <a:rPr lang="ja-JP" altLang="en-US" sz="1800" b="1" dirty="0" smtClean="0"/>
              <a:t>団体</a:t>
            </a: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a16="http://schemas.microsoft.com/office/drawing/2014/main" xmlns="" id="{E6E9E24B-A1EC-4EC1-8097-1F293828FB49}"/>
              </a:ext>
            </a:extLst>
          </p:cNvPr>
          <p:cNvSpPr/>
          <p:nvPr/>
        </p:nvSpPr>
        <p:spPr>
          <a:xfrm>
            <a:off x="152400" y="1090683"/>
            <a:ext cx="9580880" cy="13375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xmlns="" id="{C5B37B58-C8FA-4E72-B3FC-02227D1B9398}"/>
              </a:ext>
            </a:extLst>
          </p:cNvPr>
          <p:cNvSpPr txBox="1"/>
          <p:nvPr/>
        </p:nvSpPr>
        <p:spPr>
          <a:xfrm>
            <a:off x="162560" y="2552513"/>
            <a:ext cx="9580880" cy="307777"/>
          </a:xfrm>
          <a:prstGeom prst="rect">
            <a:avLst/>
          </a:prstGeom>
          <a:noFill/>
        </p:spPr>
        <p:txBody>
          <a:bodyPr wrap="square" rtlCol="0">
            <a:spAutoFit/>
          </a:bodyPr>
          <a:lstStyle/>
          <a:p>
            <a:r>
              <a:rPr lang="en-US" altLang="ja-JP" sz="1400" dirty="0"/>
              <a:t>2.</a:t>
            </a:r>
            <a:r>
              <a:rPr lang="ja-JP" altLang="en-US" sz="1400" dirty="0"/>
              <a:t> </a:t>
            </a:r>
            <a:r>
              <a:rPr lang="en-US" altLang="ja-JP" sz="1400" dirty="0" smtClean="0"/>
              <a:t>PO</a:t>
            </a:r>
            <a:r>
              <a:rPr lang="ja-JP" altLang="en-US" sz="1400" dirty="0" smtClean="0"/>
              <a:t>として</a:t>
            </a:r>
            <a:r>
              <a:rPr lang="ja-JP" altLang="en-US" sz="1400" dirty="0" smtClean="0"/>
              <a:t>、特にどの団体の事例を参考にして</a:t>
            </a:r>
            <a:r>
              <a:rPr lang="ja-JP" altLang="en-US" sz="1400" dirty="0" smtClean="0"/>
              <a:t>、</a:t>
            </a:r>
            <a:r>
              <a:rPr lang="ja-JP" altLang="en-US" sz="1400" dirty="0" smtClean="0"/>
              <a:t>自団体でどんな</a:t>
            </a:r>
            <a:r>
              <a:rPr lang="ja-JP" altLang="en-US" sz="1400" dirty="0" smtClean="0"/>
              <a:t>こと</a:t>
            </a:r>
            <a:r>
              <a:rPr lang="ja-JP" altLang="en-US" sz="1400" dirty="0" smtClean="0"/>
              <a:t>をしたい</a:t>
            </a:r>
            <a:r>
              <a:rPr lang="ja-JP" altLang="en-US" sz="1400" dirty="0" smtClean="0"/>
              <a:t>と</a:t>
            </a:r>
            <a:r>
              <a:rPr lang="ja-JP" altLang="en-US" sz="1400" dirty="0" smtClean="0"/>
              <a:t>思いましたか</a:t>
            </a:r>
            <a:r>
              <a:rPr lang="ja-JP" altLang="en-US" sz="1400" dirty="0" smtClean="0"/>
              <a:t>。</a:t>
            </a:r>
            <a:endParaRPr lang="en-US" altLang="ja-JP" sz="1400" dirty="0"/>
          </a:p>
        </p:txBody>
      </p:sp>
      <p:sp>
        <p:nvSpPr>
          <p:cNvPr id="9" name="テキスト ボックス 8">
            <a:extLst>
              <a:ext uri="{FF2B5EF4-FFF2-40B4-BE49-F238E27FC236}">
                <a16:creationId xmlns:a16="http://schemas.microsoft.com/office/drawing/2014/main" xmlns="" id="{D19DBEB2-A0F3-4509-84D1-9766C0A29AA2}"/>
              </a:ext>
            </a:extLst>
          </p:cNvPr>
          <p:cNvSpPr txBox="1"/>
          <p:nvPr/>
        </p:nvSpPr>
        <p:spPr>
          <a:xfrm>
            <a:off x="121920" y="753761"/>
            <a:ext cx="9499600" cy="307777"/>
          </a:xfrm>
          <a:prstGeom prst="rect">
            <a:avLst/>
          </a:prstGeom>
          <a:noFill/>
        </p:spPr>
        <p:txBody>
          <a:bodyPr wrap="square" rtlCol="0">
            <a:spAutoFit/>
          </a:bodyPr>
          <a:lstStyle/>
          <a:p>
            <a:pPr marL="342900" indent="-342900">
              <a:buAutoNum type="arabicPeriod"/>
            </a:pPr>
            <a:r>
              <a:rPr lang="ja-JP" altLang="en-US" sz="1400" dirty="0" smtClean="0"/>
              <a:t>印象的</a:t>
            </a:r>
            <a:r>
              <a:rPr lang="ja-JP" altLang="en-US" sz="1400" dirty="0" smtClean="0"/>
              <a:t>であった</a:t>
            </a:r>
            <a:r>
              <a:rPr lang="ja-JP" altLang="en-US" sz="1400" dirty="0" smtClean="0"/>
              <a:t>ことを</a:t>
            </a:r>
            <a:r>
              <a:rPr lang="ja-JP" altLang="en-US" sz="1400" dirty="0" smtClean="0"/>
              <a:t>上位</a:t>
            </a:r>
            <a:r>
              <a:rPr lang="en-US" altLang="ja-JP" sz="1400" dirty="0" smtClean="0"/>
              <a:t>3</a:t>
            </a:r>
            <a:r>
              <a:rPr lang="ja-JP" altLang="en-US" sz="1400" dirty="0" smtClean="0"/>
              <a:t>つ挙げて下さい。</a:t>
            </a:r>
            <a:endParaRPr lang="en-US" altLang="ja-JP" sz="1400" dirty="0"/>
          </a:p>
        </p:txBody>
      </p:sp>
      <p:sp>
        <p:nvSpPr>
          <p:cNvPr id="10" name="正方形/長方形 9">
            <a:extLst>
              <a:ext uri="{FF2B5EF4-FFF2-40B4-BE49-F238E27FC236}">
                <a16:creationId xmlns:a16="http://schemas.microsoft.com/office/drawing/2014/main" xmlns="" id="{076700D2-A8A4-40BE-AB36-42A89E369390}"/>
              </a:ext>
            </a:extLst>
          </p:cNvPr>
          <p:cNvSpPr/>
          <p:nvPr/>
        </p:nvSpPr>
        <p:spPr>
          <a:xfrm>
            <a:off x="162560" y="2951219"/>
            <a:ext cx="9580880" cy="12919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xmlns="" id="{947E470C-117A-4DA4-997A-FE629AAEE652}"/>
              </a:ext>
            </a:extLst>
          </p:cNvPr>
          <p:cNvSpPr/>
          <p:nvPr/>
        </p:nvSpPr>
        <p:spPr>
          <a:xfrm>
            <a:off x="162560" y="4878344"/>
            <a:ext cx="9580880" cy="14031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xmlns="" id="{7BC8A6D4-E420-4D4B-B6C4-85E4B0A9BC82}"/>
              </a:ext>
            </a:extLst>
          </p:cNvPr>
          <p:cNvSpPr txBox="1"/>
          <p:nvPr/>
        </p:nvSpPr>
        <p:spPr>
          <a:xfrm>
            <a:off x="121920" y="4317974"/>
            <a:ext cx="9580880" cy="523220"/>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自団体の強みや弱みを理解して、実行団体にどのような伴走支援をしていくべきだと捉えていますか。講義を聞いた上で、理想とギャップも含めて記載してださい。</a:t>
            </a:r>
            <a:endParaRPr lang="en-US" altLang="ja-JP" sz="1400"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16" name="テキスト ボックス 15">
            <a:extLst>
              <a:ext uri="{FF2B5EF4-FFF2-40B4-BE49-F238E27FC236}">
                <a16:creationId xmlns:a16="http://schemas.microsoft.com/office/drawing/2014/main" xmlns=""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1712442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EA64C43-AC66-4503-973E-5807B98FC84D}"/>
              </a:ext>
            </a:extLst>
          </p:cNvPr>
          <p:cNvSpPr>
            <a:spLocks noGrp="1"/>
          </p:cNvSpPr>
          <p:nvPr>
            <p:ph type="title"/>
          </p:nvPr>
        </p:nvSpPr>
        <p:spPr>
          <a:xfrm>
            <a:off x="162560" y="150211"/>
            <a:ext cx="9580880" cy="782954"/>
          </a:xfrm>
        </p:spPr>
        <p:txBody>
          <a:bodyPr>
            <a:noAutofit/>
          </a:bodyPr>
          <a:lstStyle/>
          <a:p>
            <a:r>
              <a:rPr lang="en-US" altLang="ja-JP" sz="1800" b="1" dirty="0" smtClean="0"/>
              <a:t>【3</a:t>
            </a:r>
            <a:r>
              <a:rPr lang="ja-JP" altLang="en-US" sz="1800" b="1" dirty="0" smtClean="0"/>
              <a:t>日目</a:t>
            </a:r>
            <a:r>
              <a:rPr lang="en-US" altLang="ja-JP" sz="1800" b="1" dirty="0" smtClean="0"/>
              <a:t>】</a:t>
            </a:r>
            <a:r>
              <a:rPr lang="ja-JP" altLang="en-US" sz="1800" b="1" dirty="0" smtClean="0"/>
              <a:t>中長期を見据えた休眠預金の事業を活かした社会課題の解決</a:t>
            </a:r>
            <a:r>
              <a:rPr lang="ja-JP" altLang="en-US" sz="1800" b="1" dirty="0"/>
              <a:t>　</a:t>
            </a:r>
            <a:r>
              <a:rPr lang="en-US" altLang="ja-JP" sz="1800" b="1" dirty="0" smtClean="0"/>
              <a:t/>
            </a:r>
            <a:br>
              <a:rPr lang="en-US" altLang="ja-JP" sz="1800" b="1" dirty="0" smtClean="0"/>
            </a:br>
            <a:r>
              <a:rPr lang="ja-JP" altLang="en-US" sz="1800" b="1" dirty="0" smtClean="0"/>
              <a:t>講師：資金分配団体４団体＋</a:t>
            </a:r>
            <a:r>
              <a:rPr lang="en-US" altLang="ja-JP" sz="1800" b="1" dirty="0" smtClean="0"/>
              <a:t>JANPIA</a:t>
            </a: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a16="http://schemas.microsoft.com/office/drawing/2014/main" xmlns="" id="{E6E9E24B-A1EC-4EC1-8097-1F293828FB49}"/>
              </a:ext>
            </a:extLst>
          </p:cNvPr>
          <p:cNvSpPr/>
          <p:nvPr/>
        </p:nvSpPr>
        <p:spPr>
          <a:xfrm>
            <a:off x="152400" y="1090683"/>
            <a:ext cx="9580880" cy="13375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xmlns="" id="{C5B37B58-C8FA-4E72-B3FC-02227D1B9398}"/>
              </a:ext>
            </a:extLst>
          </p:cNvPr>
          <p:cNvSpPr txBox="1"/>
          <p:nvPr/>
        </p:nvSpPr>
        <p:spPr>
          <a:xfrm>
            <a:off x="162560" y="2494285"/>
            <a:ext cx="9580880" cy="523220"/>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休眠預金事業全体がどのように進化・変化していくことがより良い制度になると思いますか。自分なりの意見を記載してください。</a:t>
            </a:r>
            <a:endParaRPr lang="en-US" altLang="ja-JP" sz="1400" dirty="0"/>
          </a:p>
        </p:txBody>
      </p:sp>
      <p:sp>
        <p:nvSpPr>
          <p:cNvPr id="9" name="テキスト ボックス 8">
            <a:extLst>
              <a:ext uri="{FF2B5EF4-FFF2-40B4-BE49-F238E27FC236}">
                <a16:creationId xmlns:a16="http://schemas.microsoft.com/office/drawing/2014/main" xmlns=""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パネリストや参加者の発言の中で、印象的</a:t>
            </a:r>
            <a:r>
              <a:rPr lang="ja-JP" altLang="en-US" sz="1400" dirty="0" smtClean="0"/>
              <a:t>であったことを上位</a:t>
            </a:r>
            <a:r>
              <a:rPr lang="en-US" altLang="ja-JP" sz="1400" dirty="0" smtClean="0"/>
              <a:t>3</a:t>
            </a:r>
            <a:r>
              <a:rPr lang="ja-JP" altLang="en-US" sz="1400" dirty="0" smtClean="0"/>
              <a:t>つ挙げて下さい。</a:t>
            </a:r>
            <a:endParaRPr lang="en-US" altLang="ja-JP" sz="1400" dirty="0"/>
          </a:p>
        </p:txBody>
      </p:sp>
      <p:sp>
        <p:nvSpPr>
          <p:cNvPr id="10" name="正方形/長方形 9">
            <a:extLst>
              <a:ext uri="{FF2B5EF4-FFF2-40B4-BE49-F238E27FC236}">
                <a16:creationId xmlns:a16="http://schemas.microsoft.com/office/drawing/2014/main" xmlns="" id="{076700D2-A8A4-40BE-AB36-42A89E369390}"/>
              </a:ext>
            </a:extLst>
          </p:cNvPr>
          <p:cNvSpPr/>
          <p:nvPr/>
        </p:nvSpPr>
        <p:spPr>
          <a:xfrm>
            <a:off x="162560" y="3017505"/>
            <a:ext cx="9580880" cy="12919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xmlns="" id="{947E470C-117A-4DA4-997A-FE629AAEE652}"/>
              </a:ext>
            </a:extLst>
          </p:cNvPr>
          <p:cNvSpPr/>
          <p:nvPr/>
        </p:nvSpPr>
        <p:spPr>
          <a:xfrm>
            <a:off x="162560" y="4878344"/>
            <a:ext cx="9580880" cy="14031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xmlns="" id="{7BC8A6D4-E420-4D4B-B6C4-85E4B0A9BC82}"/>
              </a:ext>
            </a:extLst>
          </p:cNvPr>
          <p:cNvSpPr txBox="1"/>
          <p:nvPr/>
        </p:nvSpPr>
        <p:spPr>
          <a:xfrm>
            <a:off x="121920" y="4487795"/>
            <a:ext cx="9580880" cy="307777"/>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本講義を聴いた上で</a:t>
            </a:r>
            <a:r>
              <a:rPr lang="ja-JP" altLang="en-US" sz="1400" dirty="0" smtClean="0"/>
              <a:t>、団体内で共有したいこと、改善したいことにつ</a:t>
            </a:r>
            <a:r>
              <a:rPr lang="ja-JP" altLang="en-US" sz="1400" dirty="0" smtClean="0"/>
              <a:t>いて教えて下さい。</a:t>
            </a:r>
            <a:endParaRPr lang="en-US" altLang="ja-JP" sz="1400"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7</a:t>
            </a:fld>
            <a:endParaRPr kumimoji="1" lang="ja-JP" altLang="en-US"/>
          </a:p>
        </p:txBody>
      </p:sp>
      <p:sp>
        <p:nvSpPr>
          <p:cNvPr id="16" name="テキスト ボックス 15">
            <a:extLst>
              <a:ext uri="{FF2B5EF4-FFF2-40B4-BE49-F238E27FC236}">
                <a16:creationId xmlns:a16="http://schemas.microsoft.com/office/drawing/2014/main" xmlns=""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3008523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EA64C43-AC66-4503-973E-5807B98FC84D}"/>
              </a:ext>
            </a:extLst>
          </p:cNvPr>
          <p:cNvSpPr>
            <a:spLocks noGrp="1"/>
          </p:cNvSpPr>
          <p:nvPr>
            <p:ph type="title"/>
          </p:nvPr>
        </p:nvSpPr>
        <p:spPr>
          <a:xfrm>
            <a:off x="152399" y="87870"/>
            <a:ext cx="10049123" cy="1016245"/>
          </a:xfrm>
        </p:spPr>
        <p:txBody>
          <a:bodyPr>
            <a:normAutofit/>
          </a:bodyPr>
          <a:lstStyle/>
          <a:p>
            <a:r>
              <a:rPr lang="en-US" altLang="ja-JP" sz="1800" b="1" dirty="0"/>
              <a:t>【3</a:t>
            </a:r>
            <a:r>
              <a:rPr lang="ja-JP" altLang="en-US" sz="1800" b="1" dirty="0"/>
              <a:t>日目</a:t>
            </a:r>
            <a:r>
              <a:rPr lang="en-US" altLang="ja-JP" sz="1800" b="1" dirty="0" smtClean="0"/>
              <a:t>】</a:t>
            </a:r>
            <a:r>
              <a:rPr lang="en-US" altLang="ja-JP" sz="1800" b="1" dirty="0" smtClean="0"/>
              <a:t>PO</a:t>
            </a:r>
            <a:r>
              <a:rPr lang="ja-JP" altLang="en-US" sz="1800" b="1" dirty="0" smtClean="0"/>
              <a:t>のキャリアについて</a:t>
            </a:r>
            <a:r>
              <a:rPr lang="en-US" altLang="ja-JP" sz="1800" b="1" dirty="0" smtClean="0"/>
              <a:t/>
            </a:r>
            <a:br>
              <a:rPr lang="en-US" altLang="ja-JP" sz="1800" b="1" dirty="0" smtClean="0"/>
            </a:br>
            <a:r>
              <a:rPr lang="ja-JP" altLang="en-US" sz="1800" b="1" dirty="0" smtClean="0"/>
              <a:t>講師：吉田忍（一般財団法人日本ビジネス道徳協会）</a:t>
            </a:r>
            <a:r>
              <a:rPr lang="en-US" altLang="ja-JP" sz="1800" b="1" dirty="0" smtClean="0"/>
              <a:t/>
            </a:r>
            <a:br>
              <a:rPr lang="en-US" altLang="ja-JP" sz="1800" b="1" dirty="0" smtClean="0"/>
            </a:br>
            <a:endParaRPr kumimoji="1" lang="ja-JP" altLang="en-US" sz="1800" b="1" dirty="0"/>
          </a:p>
        </p:txBody>
      </p:sp>
      <p:sp>
        <p:nvSpPr>
          <p:cNvPr id="4" name="正方形/長方形 3">
            <a:extLst>
              <a:ext uri="{FF2B5EF4-FFF2-40B4-BE49-F238E27FC236}">
                <a16:creationId xmlns:a16="http://schemas.microsoft.com/office/drawing/2014/main" xmlns="" id="{E6E9E24B-A1EC-4EC1-8097-1F293828FB49}"/>
              </a:ext>
            </a:extLst>
          </p:cNvPr>
          <p:cNvSpPr/>
          <p:nvPr/>
        </p:nvSpPr>
        <p:spPr>
          <a:xfrm>
            <a:off x="152400" y="1148656"/>
            <a:ext cx="9580880" cy="9504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xmlns="" id="{D19DBEB2-A0F3-4509-84D1-9766C0A29AA2}"/>
              </a:ext>
            </a:extLst>
          </p:cNvPr>
          <p:cNvSpPr txBox="1"/>
          <p:nvPr/>
        </p:nvSpPr>
        <p:spPr>
          <a:xfrm>
            <a:off x="121920" y="753761"/>
            <a:ext cx="9499600" cy="307777"/>
          </a:xfrm>
          <a:prstGeom prst="rect">
            <a:avLst/>
          </a:prstGeom>
          <a:noFill/>
        </p:spPr>
        <p:txBody>
          <a:bodyPr wrap="square" rtlCol="0">
            <a:spAutoFit/>
          </a:bodyPr>
          <a:lstStyle/>
          <a:p>
            <a:pPr marL="342900" indent="-342900">
              <a:buAutoNum type="arabicPeriod"/>
            </a:pPr>
            <a:r>
              <a:rPr lang="ja-JP" altLang="en-US" sz="1400" dirty="0" smtClean="0"/>
              <a:t>講義を</a:t>
            </a:r>
            <a:r>
              <a:rPr lang="ja-JP" altLang="en-US" sz="1400" dirty="0"/>
              <a:t>聞いて、自分なり</a:t>
            </a:r>
            <a:r>
              <a:rPr lang="ja-JP" altLang="en-US" sz="1400" dirty="0" smtClean="0"/>
              <a:t>の理想の</a:t>
            </a:r>
            <a:r>
              <a:rPr lang="en-US" altLang="ja-JP" sz="1400" dirty="0" smtClean="0"/>
              <a:t>PO(</a:t>
            </a:r>
            <a:r>
              <a:rPr lang="ja-JP" altLang="en-US" sz="1400" dirty="0"/>
              <a:t>できる</a:t>
            </a:r>
            <a:r>
              <a:rPr lang="en-US" altLang="ja-JP" sz="1400" dirty="0" smtClean="0"/>
              <a:t>PO)</a:t>
            </a:r>
            <a:r>
              <a:rPr lang="ja-JP" altLang="en-US" sz="1400" dirty="0" smtClean="0"/>
              <a:t>は、どんな要素を持っていますか？</a:t>
            </a:r>
            <a:endParaRPr lang="en-US" altLang="ja-JP" sz="1400" dirty="0" smtClean="0"/>
          </a:p>
        </p:txBody>
      </p:sp>
      <p:sp>
        <p:nvSpPr>
          <p:cNvPr id="11" name="正方形/長方形 10">
            <a:extLst>
              <a:ext uri="{FF2B5EF4-FFF2-40B4-BE49-F238E27FC236}">
                <a16:creationId xmlns:a16="http://schemas.microsoft.com/office/drawing/2014/main" xmlns="" id="{947E470C-117A-4DA4-997A-FE629AAEE652}"/>
              </a:ext>
            </a:extLst>
          </p:cNvPr>
          <p:cNvSpPr/>
          <p:nvPr/>
        </p:nvSpPr>
        <p:spPr>
          <a:xfrm>
            <a:off x="152400" y="2846522"/>
            <a:ext cx="9580880" cy="9157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xmlns="" id="{7BC8A6D4-E420-4D4B-B6C4-85E4B0A9BC82}"/>
              </a:ext>
            </a:extLst>
          </p:cNvPr>
          <p:cNvSpPr txBox="1"/>
          <p:nvPr/>
        </p:nvSpPr>
        <p:spPr>
          <a:xfrm>
            <a:off x="121920" y="2533623"/>
            <a:ext cx="9580880" cy="307777"/>
          </a:xfrm>
          <a:prstGeom prst="rect">
            <a:avLst/>
          </a:prstGeom>
          <a:noFill/>
        </p:spPr>
        <p:txBody>
          <a:bodyPr wrap="square" rtlCol="0">
            <a:spAutoFit/>
          </a:bodyPr>
          <a:lstStyle/>
          <a:p>
            <a:r>
              <a:rPr lang="en-US" altLang="ja-JP" sz="1400" dirty="0"/>
              <a:t>3</a:t>
            </a:r>
            <a:r>
              <a:rPr lang="en-US" altLang="ja-JP" sz="1400" dirty="0" smtClean="0"/>
              <a:t>. </a:t>
            </a:r>
            <a:r>
              <a:rPr lang="ja-JP" altLang="en-US" sz="1400" dirty="0" smtClean="0"/>
              <a:t>その点数になった要素にはどんなものがありますか</a:t>
            </a:r>
            <a:r>
              <a:rPr lang="ja-JP" altLang="en-US" sz="1400" dirty="0" smtClean="0"/>
              <a:t>？</a:t>
            </a:r>
            <a:endParaRPr lang="en-US" altLang="ja-JP" sz="1400" dirty="0" smtClean="0"/>
          </a:p>
        </p:txBody>
      </p:sp>
      <p:sp>
        <p:nvSpPr>
          <p:cNvPr id="7" name="テキスト ボックス 11">
            <a:extLst>
              <a:ext uri="{FF2B5EF4-FFF2-40B4-BE49-F238E27FC236}">
                <a16:creationId xmlns:a16="http://schemas.microsoft.com/office/drawing/2014/main" xmlns="" id="{7BC8A6D4-E420-4D4B-B6C4-85E4B0A9BC82}"/>
              </a:ext>
            </a:extLst>
          </p:cNvPr>
          <p:cNvSpPr txBox="1"/>
          <p:nvPr/>
        </p:nvSpPr>
        <p:spPr>
          <a:xfrm>
            <a:off x="121920" y="5081508"/>
            <a:ext cx="9580880" cy="307777"/>
          </a:xfrm>
          <a:prstGeom prst="rect">
            <a:avLst/>
          </a:prstGeom>
          <a:noFill/>
        </p:spPr>
        <p:txBody>
          <a:bodyPr wrap="square" rtlCol="0">
            <a:spAutoFit/>
          </a:bodyPr>
          <a:lstStyle/>
          <a:p>
            <a:r>
              <a:rPr lang="en-US" altLang="ja-JP" sz="1400" dirty="0"/>
              <a:t>5</a:t>
            </a:r>
            <a:r>
              <a:rPr lang="en-US" altLang="ja-JP" sz="1400" dirty="0" smtClean="0"/>
              <a:t>. </a:t>
            </a:r>
            <a:r>
              <a:rPr lang="ja-JP" altLang="en-US" sz="1400" dirty="0" smtClean="0"/>
              <a:t>そのために今日からできることは何ですか？</a:t>
            </a:r>
            <a:r>
              <a:rPr lang="en-US" altLang="ja-JP" sz="1400" dirty="0" smtClean="0"/>
              <a:t>(</a:t>
            </a:r>
            <a:r>
              <a:rPr lang="ja-JP" altLang="en-US" sz="1400" dirty="0" smtClean="0"/>
              <a:t>具体的に</a:t>
            </a:r>
            <a:r>
              <a:rPr lang="en-US" altLang="ja-JP" sz="1400" dirty="0" smtClean="0"/>
              <a:t>)</a:t>
            </a:r>
            <a:endParaRPr lang="en-US" altLang="ja-JP" sz="1400" dirty="0"/>
          </a:p>
        </p:txBody>
      </p:sp>
      <p:sp>
        <p:nvSpPr>
          <p:cNvPr id="8" name="正方形/長方形 10">
            <a:extLst>
              <a:ext uri="{FF2B5EF4-FFF2-40B4-BE49-F238E27FC236}">
                <a16:creationId xmlns:a16="http://schemas.microsoft.com/office/drawing/2014/main" xmlns="" id="{947E470C-117A-4DA4-997A-FE629AAEE652}"/>
              </a:ext>
            </a:extLst>
          </p:cNvPr>
          <p:cNvSpPr/>
          <p:nvPr/>
        </p:nvSpPr>
        <p:spPr>
          <a:xfrm>
            <a:off x="152400" y="5444999"/>
            <a:ext cx="9580880" cy="8609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日付プレースホルダー 9"/>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8</a:t>
            </a:fld>
            <a:endParaRPr kumimoji="1" lang="ja-JP" altLang="en-US"/>
          </a:p>
        </p:txBody>
      </p:sp>
      <p:sp>
        <p:nvSpPr>
          <p:cNvPr id="15" name="テキスト ボックス 14">
            <a:extLst>
              <a:ext uri="{FF2B5EF4-FFF2-40B4-BE49-F238E27FC236}">
                <a16:creationId xmlns:a16="http://schemas.microsoft.com/office/drawing/2014/main" xmlns=""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
        <p:nvSpPr>
          <p:cNvPr id="16" name="テキスト ボックス 15">
            <a:extLst>
              <a:ext uri="{FF2B5EF4-FFF2-40B4-BE49-F238E27FC236}">
                <a16:creationId xmlns:a16="http://schemas.microsoft.com/office/drawing/2014/main" xmlns="" id="{7BC8A6D4-E420-4D4B-B6C4-85E4B0A9BC82}"/>
              </a:ext>
            </a:extLst>
          </p:cNvPr>
          <p:cNvSpPr txBox="1"/>
          <p:nvPr/>
        </p:nvSpPr>
        <p:spPr>
          <a:xfrm>
            <a:off x="121920" y="2141206"/>
            <a:ext cx="9580880" cy="307777"/>
          </a:xfrm>
          <a:prstGeom prst="rect">
            <a:avLst/>
          </a:prstGeom>
          <a:noFill/>
        </p:spPr>
        <p:txBody>
          <a:bodyPr wrap="square" rtlCol="0">
            <a:spAutoFit/>
          </a:bodyPr>
          <a:lstStyle/>
          <a:p>
            <a:r>
              <a:rPr lang="en-US" altLang="ja-JP" sz="1400" dirty="0" smtClean="0"/>
              <a:t>2. </a:t>
            </a:r>
            <a:r>
              <a:rPr lang="ja-JP" altLang="en-US" sz="1400" dirty="0" smtClean="0"/>
              <a:t>理想の</a:t>
            </a:r>
            <a:r>
              <a:rPr lang="en-US" altLang="ja-JP" sz="1400" dirty="0" smtClean="0"/>
              <a:t>PO</a:t>
            </a:r>
            <a:r>
              <a:rPr lang="ja-JP" altLang="en-US" sz="1400" dirty="0" smtClean="0"/>
              <a:t>を</a:t>
            </a:r>
            <a:r>
              <a:rPr lang="en-US" altLang="ja-JP" sz="1400" dirty="0" smtClean="0"/>
              <a:t>10</a:t>
            </a:r>
            <a:r>
              <a:rPr lang="ja-JP" altLang="en-US" sz="1400" dirty="0" smtClean="0"/>
              <a:t>点満点とするとあなたは、</a:t>
            </a:r>
            <a:r>
              <a:rPr lang="en-US" altLang="ja-JP" sz="1400" dirty="0" smtClean="0"/>
              <a:t>PO</a:t>
            </a:r>
            <a:r>
              <a:rPr lang="ja-JP" altLang="en-US" sz="1400" dirty="0" smtClean="0"/>
              <a:t>として何点ですか？</a:t>
            </a:r>
            <a:endParaRPr lang="ja-JP" altLang="en-US" sz="1400" dirty="0" smtClean="0"/>
          </a:p>
        </p:txBody>
      </p:sp>
      <p:sp>
        <p:nvSpPr>
          <p:cNvPr id="17" name="正方形/長方形 16">
            <a:extLst>
              <a:ext uri="{FF2B5EF4-FFF2-40B4-BE49-F238E27FC236}">
                <a16:creationId xmlns:a16="http://schemas.microsoft.com/office/drawing/2014/main" xmlns="" id="{947E470C-117A-4DA4-997A-FE629AAEE652}"/>
              </a:ext>
            </a:extLst>
          </p:cNvPr>
          <p:cNvSpPr/>
          <p:nvPr/>
        </p:nvSpPr>
        <p:spPr>
          <a:xfrm>
            <a:off x="7792278" y="2183784"/>
            <a:ext cx="1941002" cy="4862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　</a:t>
            </a:r>
            <a:r>
              <a:rPr lang="ja-JP" altLang="en-US" dirty="0" smtClean="0">
                <a:solidFill>
                  <a:schemeClr val="tx1"/>
                </a:solidFill>
              </a:rPr>
              <a:t>　　　</a:t>
            </a:r>
            <a:r>
              <a:rPr kumimoji="1" lang="ja-JP" altLang="en-US" dirty="0" smtClean="0">
                <a:solidFill>
                  <a:schemeClr val="tx1"/>
                </a:solidFill>
              </a:rPr>
              <a:t>点</a:t>
            </a:r>
            <a:endParaRPr kumimoji="1" lang="ja-JP" altLang="en-US" dirty="0">
              <a:solidFill>
                <a:schemeClr val="tx1"/>
              </a:solidFill>
            </a:endParaRPr>
          </a:p>
        </p:txBody>
      </p:sp>
      <p:sp>
        <p:nvSpPr>
          <p:cNvPr id="19" name="テキスト ボックス 11">
            <a:extLst>
              <a:ext uri="{FF2B5EF4-FFF2-40B4-BE49-F238E27FC236}">
                <a16:creationId xmlns:a16="http://schemas.microsoft.com/office/drawing/2014/main" xmlns="" id="{7BC8A6D4-E420-4D4B-B6C4-85E4B0A9BC82}"/>
              </a:ext>
            </a:extLst>
          </p:cNvPr>
          <p:cNvSpPr txBox="1"/>
          <p:nvPr/>
        </p:nvSpPr>
        <p:spPr>
          <a:xfrm>
            <a:off x="115292" y="3817986"/>
            <a:ext cx="9580880" cy="307777"/>
          </a:xfrm>
          <a:prstGeom prst="rect">
            <a:avLst/>
          </a:prstGeom>
          <a:noFill/>
        </p:spPr>
        <p:txBody>
          <a:bodyPr wrap="square" rtlCol="0">
            <a:spAutoFit/>
          </a:bodyPr>
          <a:lstStyle/>
          <a:p>
            <a:r>
              <a:rPr lang="en-US" altLang="ja-JP" sz="1400" dirty="0"/>
              <a:t>4</a:t>
            </a:r>
            <a:r>
              <a:rPr lang="en-US" altLang="ja-JP" sz="1400" dirty="0" smtClean="0"/>
              <a:t>. 10</a:t>
            </a:r>
            <a:r>
              <a:rPr lang="ja-JP" altLang="en-US" sz="1400" dirty="0" smtClean="0"/>
              <a:t>点にしていくためには、どんな能力を高めたいですか？</a:t>
            </a:r>
            <a:endParaRPr lang="en-US" altLang="ja-JP" sz="1400" dirty="0"/>
          </a:p>
        </p:txBody>
      </p:sp>
      <p:sp>
        <p:nvSpPr>
          <p:cNvPr id="20" name="正方形/長方形 10">
            <a:extLst>
              <a:ext uri="{FF2B5EF4-FFF2-40B4-BE49-F238E27FC236}">
                <a16:creationId xmlns:a16="http://schemas.microsoft.com/office/drawing/2014/main" xmlns="" id="{947E470C-117A-4DA4-997A-FE629AAEE652}"/>
              </a:ext>
            </a:extLst>
          </p:cNvPr>
          <p:cNvSpPr/>
          <p:nvPr/>
        </p:nvSpPr>
        <p:spPr>
          <a:xfrm>
            <a:off x="145772" y="4181477"/>
            <a:ext cx="9580880" cy="8609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4964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EA64C43-AC66-4503-973E-5807B98FC84D}"/>
              </a:ext>
            </a:extLst>
          </p:cNvPr>
          <p:cNvSpPr>
            <a:spLocks noGrp="1"/>
          </p:cNvSpPr>
          <p:nvPr>
            <p:ph type="title"/>
          </p:nvPr>
        </p:nvSpPr>
        <p:spPr>
          <a:xfrm>
            <a:off x="162560" y="124695"/>
            <a:ext cx="8543925" cy="782954"/>
          </a:xfrm>
        </p:spPr>
        <p:txBody>
          <a:bodyPr>
            <a:normAutofit/>
          </a:bodyPr>
          <a:lstStyle/>
          <a:p>
            <a:r>
              <a:rPr lang="en-US" altLang="ja-JP" sz="1800" b="1" dirty="0" smtClean="0"/>
              <a:t>【</a:t>
            </a:r>
            <a:r>
              <a:rPr lang="ja-JP" altLang="en-US" sz="1800" b="1" dirty="0" smtClean="0"/>
              <a:t>総括</a:t>
            </a:r>
            <a:r>
              <a:rPr lang="en-US" altLang="ja-JP" sz="1800" b="1" dirty="0" smtClean="0"/>
              <a:t>】</a:t>
            </a:r>
            <a:endParaRPr kumimoji="1" lang="ja-JP" altLang="en-US" sz="1800" b="1" dirty="0"/>
          </a:p>
        </p:txBody>
      </p:sp>
      <p:sp>
        <p:nvSpPr>
          <p:cNvPr id="4" name="正方形/長方形 3">
            <a:extLst>
              <a:ext uri="{FF2B5EF4-FFF2-40B4-BE49-F238E27FC236}">
                <a16:creationId xmlns:a16="http://schemas.microsoft.com/office/drawing/2014/main" xmlns="" id="{E6E9E24B-A1EC-4EC1-8097-1F293828FB49}"/>
              </a:ext>
            </a:extLst>
          </p:cNvPr>
          <p:cNvSpPr/>
          <p:nvPr/>
        </p:nvSpPr>
        <p:spPr>
          <a:xfrm>
            <a:off x="152400" y="1090683"/>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xmlns="" id="{C5B37B58-C8FA-4E72-B3FC-02227D1B9398}"/>
              </a:ext>
            </a:extLst>
          </p:cNvPr>
          <p:cNvSpPr txBox="1"/>
          <p:nvPr/>
        </p:nvSpPr>
        <p:spPr>
          <a:xfrm>
            <a:off x="162560" y="2505372"/>
            <a:ext cx="9580880" cy="307777"/>
          </a:xfrm>
          <a:prstGeom prst="rect">
            <a:avLst/>
          </a:prstGeom>
          <a:noFill/>
        </p:spPr>
        <p:txBody>
          <a:bodyPr wrap="square" rtlCol="0">
            <a:spAutoFit/>
          </a:bodyPr>
          <a:lstStyle/>
          <a:p>
            <a:r>
              <a:rPr lang="en-US" altLang="ja-JP" sz="1400" dirty="0" smtClean="0"/>
              <a:t>2.</a:t>
            </a:r>
            <a:r>
              <a:rPr lang="ja-JP" altLang="en-US" sz="1400" dirty="0" smtClean="0"/>
              <a:t> 何かあれば記載してください</a:t>
            </a:r>
            <a:endParaRPr lang="en-US" altLang="ja-JP" sz="1400" dirty="0"/>
          </a:p>
        </p:txBody>
      </p:sp>
      <p:sp>
        <p:nvSpPr>
          <p:cNvPr id="9" name="テキスト ボックス 8">
            <a:extLst>
              <a:ext uri="{FF2B5EF4-FFF2-40B4-BE49-F238E27FC236}">
                <a16:creationId xmlns:a16="http://schemas.microsoft.com/office/drawing/2014/main" xmlns=""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smtClean="0"/>
              <a:t>全ての講義</a:t>
            </a:r>
            <a:r>
              <a:rPr lang="ja-JP" altLang="en-US" sz="1400" dirty="0" smtClean="0"/>
              <a:t>を聴いて</a:t>
            </a:r>
            <a:r>
              <a:rPr lang="ja-JP" altLang="en-US" sz="1400" dirty="0" smtClean="0"/>
              <a:t>、休眠預金事業に対して、どの</a:t>
            </a:r>
            <a:r>
              <a:rPr lang="ja-JP" altLang="en-US" sz="1400" dirty="0" smtClean="0"/>
              <a:t>よう</a:t>
            </a:r>
            <a:r>
              <a:rPr lang="ja-JP" altLang="en-US" sz="1400" dirty="0" smtClean="0"/>
              <a:t>な姿勢で取り組みたいと思いましたか</a:t>
            </a:r>
            <a:r>
              <a:rPr lang="ja-JP" altLang="en-US" sz="1400" dirty="0" smtClean="0"/>
              <a:t>？</a:t>
            </a:r>
            <a:endParaRPr lang="en-US" altLang="ja-JP" sz="1400" dirty="0"/>
          </a:p>
        </p:txBody>
      </p:sp>
      <p:sp>
        <p:nvSpPr>
          <p:cNvPr id="10" name="正方形/長方形 9">
            <a:extLst>
              <a:ext uri="{FF2B5EF4-FFF2-40B4-BE49-F238E27FC236}">
                <a16:creationId xmlns:a16="http://schemas.microsoft.com/office/drawing/2014/main" xmlns="" id="{076700D2-A8A4-40BE-AB36-42A89E369390}"/>
              </a:ext>
            </a:extLst>
          </p:cNvPr>
          <p:cNvSpPr/>
          <p:nvPr/>
        </p:nvSpPr>
        <p:spPr>
          <a:xfrm>
            <a:off x="162560" y="2813150"/>
            <a:ext cx="9580880" cy="1553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smtClean="0"/>
              <a:t>資金分配団体</a:t>
            </a:r>
            <a:r>
              <a:rPr lang="en-US" altLang="zh-TW" smtClean="0"/>
              <a:t>【PO2</a:t>
            </a:r>
            <a:r>
              <a:rPr lang="zh-TW" altLang="en-US" smtClean="0"/>
              <a:t>年目研修</a:t>
            </a:r>
            <a:r>
              <a:rPr lang="en-US" altLang="zh-TW" smtClean="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9</a:t>
            </a:fld>
            <a:endParaRPr kumimoji="1" lang="ja-JP" altLang="en-US"/>
          </a:p>
        </p:txBody>
      </p:sp>
    </p:spTree>
    <p:extLst>
      <p:ext uri="{BB962C8B-B14F-4D97-AF65-F5344CB8AC3E}">
        <p14:creationId xmlns:p14="http://schemas.microsoft.com/office/powerpoint/2010/main" val="1996022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388</TotalTime>
  <Words>735</Words>
  <Application>Microsoft Office PowerPoint</Application>
  <PresentationFormat>A4 210 x 297 mm</PresentationFormat>
  <Paragraphs>82</Paragraphs>
  <Slides>9</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ＭＳ Ｐゴシック</vt:lpstr>
      <vt:lpstr>新細明體</vt:lpstr>
      <vt:lpstr>游ゴシック</vt:lpstr>
      <vt:lpstr>游ゴシック Light</vt:lpstr>
      <vt:lpstr>Arial</vt:lpstr>
      <vt:lpstr>Calibri</vt:lpstr>
      <vt:lpstr>Office テーマ</vt:lpstr>
      <vt:lpstr>資金分配団体 【PO2年目研修】 ビデオ学習用課題</vt:lpstr>
      <vt:lpstr>【1日目】評価Part１　 講師：今田克司（一般財団法人CSOネットワーク常務理事）  </vt:lpstr>
      <vt:lpstr>【1日目】各団体による１年間の振り返りとこれから 登壇者：全団体</vt:lpstr>
      <vt:lpstr>【2日目】評価Part2　 講師：米原あき（東洋大学 社会学部 教授 ）  </vt:lpstr>
      <vt:lpstr>【2日目】評価についてPart3　 講師：今田克司（一般財団法人CSOネットワーク常務理事）  </vt:lpstr>
      <vt:lpstr>【3日目】伴走支援計画トークセッション　 講師：資金分配団体 3団体 </vt:lpstr>
      <vt:lpstr>【3日目】中長期を見据えた休眠預金の事業を活かした社会課題の解決　 講師：資金分配団体４団体＋JANPIA </vt:lpstr>
      <vt:lpstr>【3日目】POのキャリアについて 講師：吉田忍（一般財団法人日本ビジネス道徳協会） </vt:lpstr>
      <vt:lpstr>【総括】</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PO研修ビデオ学習宿題</dc:title>
  <dc:creator>JFRA-PC20</dc:creator>
  <cp:lastModifiedBy>t.yamanaka</cp:lastModifiedBy>
  <cp:revision>40</cp:revision>
  <dcterms:created xsi:type="dcterms:W3CDTF">2019-12-24T03:57:59Z</dcterms:created>
  <dcterms:modified xsi:type="dcterms:W3CDTF">2021-02-04T08:25:47Z</dcterms:modified>
</cp:coreProperties>
</file>