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handoutMasterIdLst>
    <p:handoutMasterId r:id="rId11"/>
  </p:handoutMasterIdLst>
  <p:sldIdLst>
    <p:sldId id="256" r:id="rId2"/>
    <p:sldId id="272" r:id="rId3"/>
    <p:sldId id="258" r:id="rId4"/>
    <p:sldId id="259" r:id="rId5"/>
    <p:sldId id="271" r:id="rId6"/>
    <p:sldId id="279" r:id="rId7"/>
    <p:sldId id="273" r:id="rId8"/>
    <p:sldId id="280" r:id="rId9"/>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6FCA92-87A1-1CFA-01F0-5ACE35145C41}" v="13" dt="2022-01-27T05:03:52.591"/>
    <p1510:client id="{CB8A186D-DB23-46F8-B3A7-AC9DAFBAD723}" v="26" dt="2022-01-26T12:10:32.2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6" d="100"/>
          <a:sy n="76" d="100"/>
        </p:scale>
        <p:origin x="762" y="90"/>
      </p:cViewPr>
      <p:guideLst/>
    </p:cSldViewPr>
  </p:slideViewPr>
  <p:notesTextViewPr>
    <p:cViewPr>
      <p:scale>
        <a:sx n="1" d="1"/>
        <a:sy n="1" d="1"/>
      </p:scale>
      <p:origin x="0" y="0"/>
    </p:cViewPr>
  </p:notesTextViewPr>
  <p:notesViewPr>
    <p:cSldViewPr snapToGrid="0">
      <p:cViewPr varScale="1">
        <p:scale>
          <a:sx n="88" d="100"/>
          <a:sy n="88" d="100"/>
        </p:scale>
        <p:origin x="38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2022/1/28</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2022/1/28</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23051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3</a:t>
            </a:fld>
            <a:endParaRPr kumimoji="1" lang="ja-JP" altLang="en-US"/>
          </a:p>
        </p:txBody>
      </p:sp>
    </p:spTree>
    <p:extLst>
      <p:ext uri="{BB962C8B-B14F-4D97-AF65-F5344CB8AC3E}">
        <p14:creationId xmlns:p14="http://schemas.microsoft.com/office/powerpoint/2010/main" val="1398536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dirty="0"/>
              <a:t>2022</a:t>
            </a:r>
            <a:r>
              <a:rPr kumimoji="1" lang="ja-JP" altLang="da-DK" dirty="0"/>
              <a:t>年</a:t>
            </a:r>
            <a:r>
              <a:rPr kumimoji="1" lang="da-DK" altLang="ja-JP" dirty="0"/>
              <a:t>1</a:t>
            </a:r>
            <a:r>
              <a:rPr kumimoji="1" lang="ja-JP" altLang="da-DK" dirty="0"/>
              <a:t>月</a:t>
            </a:r>
            <a:r>
              <a:rPr kumimoji="1" lang="da-DK" altLang="ja-JP" dirty="0"/>
              <a:t>ver</a:t>
            </a:r>
            <a:endParaRPr kumimoji="1" lang="ja-JP" altLang="en-US" dirty="0"/>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dirty="0"/>
              <a:t>資金分配団体</a:t>
            </a:r>
            <a:r>
              <a:rPr kumimoji="1" lang="en-US" altLang="zh-TW" dirty="0"/>
              <a:t>【PO3</a:t>
            </a:r>
            <a:r>
              <a:rPr kumimoji="1" lang="zh-TW" altLang="en-US" dirty="0"/>
              <a:t>年目研修</a:t>
            </a:r>
            <a:r>
              <a:rPr kumimoji="1" lang="en-US" altLang="zh-TW" dirty="0"/>
              <a:t>】</a:t>
            </a:r>
            <a:endParaRPr kumimoji="1" lang="ja-JP" altLang="en-US" dirty="0"/>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1238250" y="1684066"/>
            <a:ext cx="7429500" cy="2387600"/>
          </a:xfrm>
        </p:spPr>
        <p:txBody>
          <a:bodyPr>
            <a:normAutofit/>
          </a:bodyPr>
          <a:lstStyle/>
          <a:p>
            <a:r>
              <a:rPr lang="en-US" altLang="ja-JP" sz="4800" dirty="0"/>
              <a:t>2021</a:t>
            </a:r>
            <a:r>
              <a:rPr lang="ja-JP" altLang="en-US" sz="4800" dirty="0"/>
              <a:t>年度資金分配団体</a:t>
            </a:r>
            <a:br>
              <a:rPr lang="en-US" altLang="ja-JP" sz="4800" dirty="0"/>
            </a:br>
            <a:r>
              <a:rPr lang="en-US" altLang="ja-JP" sz="4800" dirty="0"/>
              <a:t>【PO3</a:t>
            </a:r>
            <a:r>
              <a:rPr lang="ja-JP" altLang="en-US" sz="4800" dirty="0"/>
              <a:t>年目研修</a:t>
            </a:r>
            <a:r>
              <a:rPr lang="en-US" altLang="ja-JP" sz="4800" dirty="0"/>
              <a:t>】</a:t>
            </a:r>
            <a:br>
              <a:rPr lang="en-US" altLang="ja-JP" sz="4800" dirty="0"/>
            </a:br>
            <a:r>
              <a:rPr lang="ja-JP" altLang="en-US" sz="4800" dirty="0"/>
              <a:t>ビデオ学習用課題</a:t>
            </a:r>
            <a:endParaRPr kumimoji="1" lang="ja-JP" altLang="en-US" sz="4800" dirty="0"/>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dirty="0"/>
          </a:p>
        </p:txBody>
      </p:sp>
      <p:sp>
        <p:nvSpPr>
          <p:cNvPr id="4" name="テキスト ボックス 3"/>
          <p:cNvSpPr txBox="1"/>
          <p:nvPr/>
        </p:nvSpPr>
        <p:spPr>
          <a:xfrm>
            <a:off x="2011680" y="4528316"/>
            <a:ext cx="5987537" cy="1477328"/>
          </a:xfrm>
          <a:prstGeom prst="rect">
            <a:avLst/>
          </a:prstGeom>
          <a:noFill/>
        </p:spPr>
        <p:txBody>
          <a:bodyPr wrap="none" rtlCol="0">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r>
              <a:rPr lang="ja-JP" altLang="en-US" u="sng"/>
              <a:t>　　</a:t>
            </a:r>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dirty="0"/>
              <a:t>資金分配団体</a:t>
            </a:r>
            <a:r>
              <a:rPr lang="en-US" altLang="zh-TW" dirty="0"/>
              <a:t>【PO</a:t>
            </a:r>
            <a:r>
              <a:rPr lang="en-US" altLang="ja-JP" dirty="0"/>
              <a:t>3</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p:txBody>
          <a:bodyPr/>
          <a:lstStyle/>
          <a:p>
            <a:r>
              <a:rPr lang="en-US" altLang="ja-JP" dirty="0"/>
              <a:t>2022</a:t>
            </a:r>
            <a:r>
              <a:rPr lang="ja-JP" altLang="en-US" dirty="0"/>
              <a:t>年</a:t>
            </a:r>
            <a:r>
              <a:rPr lang="en-US" altLang="ja-JP" dirty="0"/>
              <a:t>1</a:t>
            </a:r>
            <a:r>
              <a:rPr lang="ja-JP" altLang="en-US" dirty="0"/>
              <a:t>月</a:t>
            </a:r>
            <a:r>
              <a:rPr lang="en-US" altLang="ja-JP" dirty="0" err="1"/>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dirty="0"/>
              <a:t>資金分配団体の支援戦略</a:t>
            </a:r>
            <a:br>
              <a:rPr lang="en-US" altLang="ja-JP" sz="1800" b="1" dirty="0"/>
            </a:br>
            <a:r>
              <a:rPr kumimoji="1" lang="ja-JP" altLang="en-US" sz="1800" b="1" dirty="0"/>
              <a:t>講師：</a:t>
            </a:r>
            <a:r>
              <a:rPr lang="ja-JP" altLang="en-US" sz="1800" b="1" dirty="0"/>
              <a:t>小林立明様（多摩大学社会的投資研究所主任研究員）</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12455"/>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dirty="0">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727144"/>
            <a:ext cx="9580880" cy="523220"/>
          </a:xfrm>
          <a:prstGeom prst="rect">
            <a:avLst/>
          </a:prstGeom>
          <a:noFill/>
        </p:spPr>
        <p:txBody>
          <a:bodyPr wrap="square" rtlCol="0">
            <a:spAutoFit/>
          </a:bodyPr>
          <a:lstStyle/>
          <a:p>
            <a:r>
              <a:rPr lang="en-US" altLang="ja-JP" sz="1400" dirty="0"/>
              <a:t>2.</a:t>
            </a:r>
            <a:r>
              <a:rPr lang="ja-JP" altLang="en-US" sz="1400" dirty="0"/>
              <a:t>支援戦略の考え方などをお聞きし、自団体の資金分配団体の役割をどのようにすべきだと考えますか。</a:t>
            </a:r>
            <a:r>
              <a:rPr lang="en-US" altLang="ja-JP" sz="1400" dirty="0"/>
              <a:t>200</a:t>
            </a:r>
            <a:r>
              <a:rPr lang="ja-JP" altLang="en-US" sz="1400" dirty="0"/>
              <a:t>文字以上記載してください。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dirty="0"/>
              <a:t>1.</a:t>
            </a:r>
            <a:r>
              <a:rPr lang="ja-JP" altLang="en-US" sz="1400" dirty="0"/>
              <a:t>自団体について、どの分類が一番近しいタイプと思いましたか？１つではなく複数の組み合わせや、あるいは分類に当てはまらない場合も、それについて論じてください。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283936"/>
            <a:ext cx="9580880" cy="2913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dirty="0">
              <a:solidFill>
                <a:schemeClr val="tx1"/>
              </a:solidFill>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Tree>
    <p:extLst>
      <p:ext uri="{BB962C8B-B14F-4D97-AF65-F5344CB8AC3E}">
        <p14:creationId xmlns:p14="http://schemas.microsoft.com/office/powerpoint/2010/main" val="3713577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dirty="0"/>
              <a:t>伴走支援の振り返り </a:t>
            </a:r>
            <a:r>
              <a:rPr lang="en-US" altLang="ja-JP" sz="1800" b="1" dirty="0"/>
              <a:t>/ </a:t>
            </a:r>
            <a:r>
              <a:rPr lang="ja-JP" altLang="en-US" sz="1800" b="1" dirty="0"/>
              <a:t>これから　</a:t>
            </a:r>
            <a:r>
              <a:rPr lang="en-US" altLang="ja-JP" sz="1800" b="1" dirty="0"/>
              <a:t>-</a:t>
            </a:r>
            <a:r>
              <a:rPr lang="ja-JP" altLang="en-US" sz="1800" b="1" dirty="0"/>
              <a:t>後半戦を見据えて</a:t>
            </a:r>
            <a:r>
              <a:rPr lang="en-US" altLang="ja-JP" sz="1800" b="1" dirty="0"/>
              <a:t>=</a:t>
            </a:r>
            <a:r>
              <a:rPr lang="ja-JP" altLang="en-US" sz="1800" b="1" dirty="0"/>
              <a:t>　</a:t>
            </a:r>
            <a:br>
              <a:rPr lang="en-US" altLang="ja-JP" sz="1800" b="1" dirty="0"/>
            </a:br>
            <a:r>
              <a:rPr kumimoji="1" lang="ja-JP" altLang="en-US" sz="1800" b="1" dirty="0"/>
              <a:t>講師：</a:t>
            </a:r>
            <a:r>
              <a:rPr lang="en-US" altLang="ja-JP" sz="1800" dirty="0"/>
              <a:t> </a:t>
            </a:r>
            <a:r>
              <a:rPr lang="ja-JP" altLang="en-US" sz="1800" b="1" dirty="0"/>
              <a:t>番野智行様</a:t>
            </a:r>
            <a:r>
              <a:rPr lang="en-US" altLang="ja-JP" sz="1800" b="1" dirty="0"/>
              <a:t>(NPO</a:t>
            </a:r>
            <a:r>
              <a:rPr lang="ja-JP" altLang="en-US" sz="1800" b="1" dirty="0"/>
              <a:t>法人</a:t>
            </a:r>
            <a:r>
              <a:rPr lang="en-US" altLang="ja-JP" sz="1800" b="1" dirty="0"/>
              <a:t>ETIC.)</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02381"/>
            <a:ext cx="4687455"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できたこと　</a:t>
            </a:r>
            <a:r>
              <a:rPr lang="ja-JP" altLang="en-US" sz="1400" dirty="0">
                <a:solidFill>
                  <a:schemeClr val="tx1"/>
                </a:solidFill>
              </a:rPr>
              <a:t>　　　　</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916673"/>
            <a:ext cx="9580880" cy="307777"/>
          </a:xfrm>
          <a:prstGeom prst="rect">
            <a:avLst/>
          </a:prstGeom>
          <a:noFill/>
        </p:spPr>
        <p:txBody>
          <a:bodyPr wrap="square" rtlCol="0">
            <a:spAutoFit/>
          </a:bodyPr>
          <a:lstStyle/>
          <a:p>
            <a:r>
              <a:rPr lang="en-US" altLang="ja-JP" sz="1400" dirty="0"/>
              <a:t>2.</a:t>
            </a:r>
            <a:r>
              <a:rPr lang="ja-JP" altLang="en-US" sz="1400" dirty="0"/>
              <a:t> </a:t>
            </a:r>
            <a:r>
              <a:rPr lang="en-US" altLang="ja-JP" sz="1400" dirty="0"/>
              <a:t>1</a:t>
            </a:r>
            <a:r>
              <a:rPr lang="ja-JP" altLang="en-US" sz="1400" dirty="0"/>
              <a:t>の理由について教えて下さい。</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dirty="0"/>
              <a:t>1. </a:t>
            </a:r>
            <a:r>
              <a:rPr lang="ja-JP" altLang="en-US" sz="1400" dirty="0"/>
              <a:t>講義を聴いて、自団体のことを振り返り、できたこと、できなかったことそれぞれ上位</a:t>
            </a:r>
            <a:r>
              <a:rPr lang="en-US" altLang="ja-JP" sz="1400" dirty="0"/>
              <a:t>3</a:t>
            </a:r>
            <a:r>
              <a:rPr lang="ja-JP" altLang="en-US" sz="1400" dirty="0"/>
              <a:t>つ挙げるとしたら、どのようなものになりますか？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272758"/>
            <a:ext cx="9580880" cy="12368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5091326"/>
            <a:ext cx="9580880" cy="13278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62560" y="4509628"/>
            <a:ext cx="9580880" cy="523220"/>
          </a:xfrm>
          <a:prstGeom prst="rect">
            <a:avLst/>
          </a:prstGeom>
          <a:noFill/>
        </p:spPr>
        <p:txBody>
          <a:bodyPr wrap="square" rtlCol="0">
            <a:spAutoFit/>
          </a:bodyPr>
          <a:lstStyle/>
          <a:p>
            <a:r>
              <a:rPr lang="en-US" altLang="ja-JP" sz="1400" dirty="0"/>
              <a:t>3.</a:t>
            </a:r>
            <a:r>
              <a:rPr lang="ja-JP" altLang="en-US" sz="1400" dirty="0"/>
              <a:t> 休眠預金の資金分配団体の</a:t>
            </a:r>
            <a:r>
              <a:rPr lang="en-US" altLang="ja-JP" sz="1400" dirty="0"/>
              <a:t>PO</a:t>
            </a:r>
            <a:r>
              <a:rPr lang="ja-JP" altLang="en-US" sz="1400" dirty="0"/>
              <a:t>として、どのように成長をしていきたいですか。またそのためには、どのようにしていきたいと思いましたか？</a:t>
            </a:r>
            <a:endParaRPr lang="en-US" altLang="ja-JP" sz="1400" dirty="0"/>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416838"/>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7" name="正方形/長方形 16">
            <a:extLst>
              <a:ext uri="{FF2B5EF4-FFF2-40B4-BE49-F238E27FC236}">
                <a16:creationId xmlns:a16="http://schemas.microsoft.com/office/drawing/2014/main" id="{E6E9E24B-A1EC-4EC1-8097-1F293828FB49}"/>
              </a:ext>
            </a:extLst>
          </p:cNvPr>
          <p:cNvSpPr/>
          <p:nvPr/>
        </p:nvSpPr>
        <p:spPr>
          <a:xfrm>
            <a:off x="5061527" y="1276981"/>
            <a:ext cx="4681913"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できなかったこと　</a:t>
            </a:r>
            <a:r>
              <a:rPr lang="ja-JP" altLang="en-US" sz="1400" dirty="0">
                <a:solidFill>
                  <a:schemeClr val="tx1"/>
                </a:solidFill>
              </a:rPr>
              <a:t>　　　　</a:t>
            </a:r>
            <a:endParaRPr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lang="en-US" altLang="ja-JP" sz="1400" dirty="0">
              <a:solidFill>
                <a:schemeClr val="tx1"/>
              </a:solidFill>
            </a:endParaRPr>
          </a:p>
          <a:p>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r>
              <a:rPr lang="ja-JP" altLang="en-US" sz="1400" dirty="0">
                <a:solidFill>
                  <a:schemeClr val="tx1"/>
                </a:solidFill>
              </a:rPr>
              <a:t>・</a:t>
            </a:r>
            <a:endParaRPr lang="en-US" altLang="ja-JP" sz="1400" dirty="0">
              <a:solidFill>
                <a:schemeClr val="tx1"/>
              </a:solidFill>
            </a:endParaRPr>
          </a:p>
          <a:p>
            <a:endParaRPr kumimoji="1" lang="en-US" altLang="ja-JP" sz="1400" dirty="0">
              <a:solidFill>
                <a:schemeClr val="tx1"/>
              </a:solidFill>
            </a:endParaRPr>
          </a:p>
        </p:txBody>
      </p:sp>
    </p:spTree>
    <p:extLst>
      <p:ext uri="{BB962C8B-B14F-4D97-AF65-F5344CB8AC3E}">
        <p14:creationId xmlns:p14="http://schemas.microsoft.com/office/powerpoint/2010/main" val="3658815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a:ea typeface="游ゴシック Light"/>
              </a:rPr>
              <a:t>評価を使ったデザイン　</a:t>
            </a:r>
            <a:br>
              <a:rPr lang="en-US" altLang="ja-JP" sz="1800" b="1" dirty="0"/>
            </a:br>
            <a:r>
              <a:rPr lang="ja-JP" altLang="en-US" sz="1800" b="1">
                <a:ea typeface="游ゴシック Light"/>
              </a:rPr>
              <a:t>講師：落合千華様（ケイスリー株式会社）</a:t>
            </a:r>
            <a:endParaRPr kumimoji="1" lang="ja-JP" altLang="en-US" sz="1800" b="1">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258884"/>
            <a:ext cx="9580880" cy="307777"/>
          </a:xfrm>
          <a:prstGeom prst="rect">
            <a:avLst/>
          </a:prstGeom>
          <a:noFill/>
        </p:spPr>
        <p:txBody>
          <a:bodyPr wrap="square" rtlCol="0">
            <a:spAutoFit/>
          </a:bodyPr>
          <a:lstStyle/>
          <a:p>
            <a:r>
              <a:rPr lang="en-US" altLang="ja-JP" sz="1400" dirty="0"/>
              <a:t>2.</a:t>
            </a:r>
            <a:r>
              <a:rPr lang="ja-JP" altLang="en-US" sz="1400" dirty="0"/>
              <a:t>講義を聞いた上で、評価の活用を、自団体、あるいは実行団体に対してどのように改善したいと思いますか。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a:t>評価について、本講義から学んだことを教えて下さい。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566661"/>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33655"/>
            <a:ext cx="9580880" cy="1544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220853"/>
            <a:ext cx="9580880" cy="523220"/>
          </a:xfrm>
          <a:prstGeom prst="rect">
            <a:avLst/>
          </a:prstGeom>
          <a:noFill/>
        </p:spPr>
        <p:txBody>
          <a:bodyPr wrap="square" lIns="91440" tIns="45720" rIns="91440" bIns="45720" rtlCol="0" anchor="t">
            <a:spAutoFit/>
          </a:bodyPr>
          <a:lstStyle/>
          <a:p>
            <a:r>
              <a:rPr lang="en-US" altLang="ja-JP" sz="1400" dirty="0">
                <a:ea typeface="游ゴシック"/>
              </a:rPr>
              <a:t>3.</a:t>
            </a:r>
            <a:r>
              <a:rPr lang="ja-JP" altLang="en-US" sz="1400">
                <a:ea typeface="游ゴシック"/>
              </a:rPr>
              <a:t> 本講義を聞いた上で、休眠預金の資金分配団体として、あるいは実行団体の自己評価を監督する立場として、評価の設計・デザインするときに配慮することや懸念となることがあれば記載して下さい。</a:t>
            </a:r>
            <a:endParaRPr lang="en-US" altLang="ja-JP" sz="1400">
              <a:ea typeface="游ゴシック"/>
            </a:endParaRPr>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13" name="フッター プレースホルダー 12"/>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1483257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r>
              <a:rPr kumimoji="1" lang="ja-JP" altLang="en-US" sz="1800" b="1" dirty="0"/>
              <a:t>出口戦略</a:t>
            </a:r>
            <a:r>
              <a:rPr lang="en-US" altLang="ja-JP" sz="1800" b="1" dirty="0"/>
              <a:t>(</a:t>
            </a:r>
            <a:r>
              <a:rPr lang="ja-JP" altLang="en-US" sz="1800" b="1" dirty="0"/>
              <a:t>前半</a:t>
            </a:r>
            <a:r>
              <a:rPr lang="en-US" altLang="ja-JP" sz="1800" b="1" dirty="0"/>
              <a:t>)</a:t>
            </a:r>
            <a:br>
              <a:rPr lang="en-US" altLang="ja-JP" sz="1800" b="1" dirty="0"/>
            </a:br>
            <a:r>
              <a:rPr lang="ja-JP" altLang="en-US" sz="1800" b="1" dirty="0"/>
              <a:t>講師：岡本佳美様</a:t>
            </a:r>
            <a:r>
              <a:rPr lang="en-US" altLang="ja-JP" sz="1800" b="1" dirty="0"/>
              <a:t>(</a:t>
            </a:r>
            <a:r>
              <a:rPr lang="ja-JP" altLang="en-US" sz="1800" b="1" dirty="0"/>
              <a:t>株式会社アム</a:t>
            </a:r>
            <a:r>
              <a:rPr lang="en-US" altLang="ja-JP" sz="1800" b="1" dirty="0"/>
              <a:t>)</a:t>
            </a:r>
            <a:endParaRPr kumimoji="1" lang="ja-JP" altLang="en-US" sz="1800"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757238"/>
            <a:ext cx="9580880" cy="1990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3898942"/>
            <a:ext cx="9580880" cy="523220"/>
          </a:xfrm>
          <a:prstGeom prst="rect">
            <a:avLst/>
          </a:prstGeom>
          <a:noFill/>
        </p:spPr>
        <p:txBody>
          <a:bodyPr wrap="square" rtlCol="0">
            <a:spAutoFit/>
          </a:bodyPr>
          <a:lstStyle/>
          <a:p>
            <a:r>
              <a:rPr lang="en-US" altLang="ja-JP" sz="1400" dirty="0"/>
              <a:t>2.</a:t>
            </a:r>
            <a:r>
              <a:rPr lang="ja-JP" altLang="en-US" sz="1400" dirty="0"/>
              <a:t> 本講義の学びを踏まえ、資金分配団体の</a:t>
            </a:r>
            <a:r>
              <a:rPr lang="en-US" altLang="ja-JP" sz="1400" dirty="0"/>
              <a:t>PO</a:t>
            </a:r>
            <a:r>
              <a:rPr lang="ja-JP" altLang="en-US" sz="1400" dirty="0"/>
              <a:t>としてどのように実行団体を伴走していきたいと考えていますか。</a:t>
            </a:r>
            <a:endParaRPr lang="en-US" altLang="ja-JP" sz="1400" dirty="0"/>
          </a:p>
          <a:p>
            <a:r>
              <a:rPr lang="ja-JP" altLang="en-US" sz="1400" dirty="0"/>
              <a:t>内容のどの部分の活用ができそうで、どの部分はできなさそうか、記載してください。</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523220"/>
          </a:xfrm>
          <a:prstGeom prst="rect">
            <a:avLst/>
          </a:prstGeom>
          <a:noFill/>
        </p:spPr>
        <p:txBody>
          <a:bodyPr wrap="square" rtlCol="0">
            <a:spAutoFit/>
          </a:bodyPr>
          <a:lstStyle/>
          <a:p>
            <a:r>
              <a:rPr lang="en-US" altLang="ja-JP" sz="1400" dirty="0"/>
              <a:t>1.</a:t>
            </a:r>
            <a:r>
              <a:rPr lang="ja-JP" altLang="en-US" sz="1400" dirty="0"/>
              <a:t>自律分散型ブランディング（①ビジョンを磨き②額縁から出して使い倒し③体験をデザインする）という講義がありましたが、実行団体をイメージして、どんな支援をしたらよいと考えますか？具体的に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4271159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r>
              <a:rPr kumimoji="1" lang="ja-JP" altLang="en-US" sz="1800" b="1">
                <a:ea typeface="游ゴシック Light"/>
              </a:rPr>
              <a:t>出口戦略</a:t>
            </a:r>
            <a:r>
              <a:rPr kumimoji="1" lang="en-US" altLang="ja-JP" sz="1800" b="1" dirty="0">
                <a:ea typeface="游ゴシック Light"/>
              </a:rPr>
              <a:t>(</a:t>
            </a:r>
            <a:r>
              <a:rPr kumimoji="1" lang="ja-JP" altLang="en-US" sz="1800" b="1">
                <a:ea typeface="游ゴシック Light"/>
              </a:rPr>
              <a:t>後半</a:t>
            </a:r>
            <a:r>
              <a:rPr kumimoji="1" lang="en-US" altLang="ja-JP" sz="1800" b="1" dirty="0">
                <a:ea typeface="游ゴシック Light"/>
              </a:rPr>
              <a:t>)</a:t>
            </a:r>
            <a:r>
              <a:rPr lang="ja-JP" altLang="en-US" sz="1800" b="1" dirty="0">
                <a:ea typeface="游ゴシック Light"/>
              </a:rPr>
              <a:t>　</a:t>
            </a:r>
            <a:br>
              <a:rPr lang="en-US" altLang="ja-JP" sz="1800" b="1" dirty="0"/>
            </a:br>
            <a:r>
              <a:rPr lang="ja-JP" altLang="en-US" sz="1800" b="1">
                <a:ea typeface="游ゴシック Light"/>
              </a:rPr>
              <a:t>講師：岡本佳美様  </a:t>
            </a:r>
            <a:r>
              <a:rPr lang="en-US" altLang="ja-JP" sz="1800" b="1" dirty="0">
                <a:ea typeface="游ゴシック Light"/>
              </a:rPr>
              <a:t>(</a:t>
            </a:r>
            <a:r>
              <a:rPr lang="ja-JP" altLang="en-US" sz="1800" b="1">
                <a:ea typeface="游ゴシック Light"/>
              </a:rPr>
              <a:t>株式会社アム</a:t>
            </a:r>
            <a:r>
              <a:rPr lang="en-US" altLang="ja-JP" sz="1800" b="1" dirty="0">
                <a:ea typeface="游ゴシック Light"/>
              </a:rPr>
              <a:t>)</a:t>
            </a:r>
            <a:r>
              <a:rPr lang="ja-JP" altLang="en-US" sz="1800" b="1">
                <a:ea typeface="游ゴシック Light"/>
              </a:rPr>
              <a:t>、</a:t>
            </a:r>
            <a:br>
              <a:rPr lang="en-US" altLang="ja-JP" sz="1800" b="1" dirty="0"/>
            </a:br>
            <a:r>
              <a:rPr lang="ja-JP" altLang="en-US" sz="1800">
                <a:ea typeface="游ゴシック Light"/>
              </a:rPr>
              <a:t>　　　</a:t>
            </a:r>
            <a:r>
              <a:rPr lang="ja-JP" altLang="en-US" sz="1800" b="1">
                <a:ea typeface="游ゴシック Light"/>
              </a:rPr>
              <a:t>安谷屋貴子（</a:t>
            </a:r>
            <a:r>
              <a:rPr lang="en-US" altLang="ja-JP" sz="1800" b="1" dirty="0">
                <a:ea typeface="游ゴシック Light"/>
              </a:rPr>
              <a:t>NPO</a:t>
            </a:r>
            <a:r>
              <a:rPr lang="ja-JP" altLang="en-US" sz="1800" b="1">
                <a:ea typeface="游ゴシック Light"/>
              </a:rPr>
              <a:t>法人コミュニティ・オーガナイジング・ジャパン）</a:t>
            </a:r>
            <a:endParaRPr kumimoji="1" lang="ja-JP" altLang="en-US" sz="1800">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757238"/>
            <a:ext cx="9580880" cy="1990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3898942"/>
            <a:ext cx="9580880" cy="523220"/>
          </a:xfrm>
          <a:prstGeom prst="rect">
            <a:avLst/>
          </a:prstGeom>
          <a:noFill/>
        </p:spPr>
        <p:txBody>
          <a:bodyPr wrap="square" rtlCol="0">
            <a:spAutoFit/>
          </a:bodyPr>
          <a:lstStyle/>
          <a:p>
            <a:r>
              <a:rPr lang="en-US" altLang="ja-JP" sz="1400" dirty="0"/>
              <a:t>2.</a:t>
            </a:r>
            <a:r>
              <a:rPr lang="ja-JP" altLang="en-US" sz="1400" dirty="0"/>
              <a:t> 本講義の学びを踏まえ、公的な政策にしていくためや、社会的認知を拡げていくために、実行団体をどのように伴走していったほうが良いと考えますか。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523220"/>
          </a:xfrm>
          <a:prstGeom prst="rect">
            <a:avLst/>
          </a:prstGeom>
          <a:noFill/>
        </p:spPr>
        <p:txBody>
          <a:bodyPr wrap="square" rtlCol="0">
            <a:spAutoFit/>
          </a:bodyPr>
          <a:lstStyle/>
          <a:p>
            <a:r>
              <a:rPr lang="en-US" altLang="ja-JP" sz="1400" dirty="0"/>
              <a:t>1. </a:t>
            </a:r>
            <a:r>
              <a:rPr lang="ja-JP" altLang="en-US" sz="1400" dirty="0"/>
              <a:t>ストーリーを共有することが、どんなパワーになるのか。戦略になるのか。講義内容を聞いた上で、ご自身の考えを記載してください。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22163"/>
            <a:ext cx="9580880" cy="19341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3581191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782954"/>
          </a:xfrm>
        </p:spPr>
        <p:txBody>
          <a:bodyPr>
            <a:normAutofit/>
          </a:bodyPr>
          <a:lstStyle/>
          <a:p>
            <a:r>
              <a:rPr lang="en-US" altLang="ja-JP" sz="1800" b="1" dirty="0"/>
              <a:t>【</a:t>
            </a:r>
            <a:r>
              <a:rPr lang="ja-JP" altLang="en-US" sz="1800" b="1" dirty="0"/>
              <a:t>任意提出</a:t>
            </a:r>
            <a:r>
              <a:rPr lang="en-US" altLang="ja-JP" sz="1800" b="1" dirty="0"/>
              <a:t>】</a:t>
            </a:r>
            <a:r>
              <a:rPr lang="ja-JP" altLang="en-US" sz="1800" b="1" dirty="0"/>
              <a:t>ストーリーテリング（</a:t>
            </a:r>
            <a:r>
              <a:rPr lang="en-US" altLang="ja-JP" sz="1800" b="1" dirty="0"/>
              <a:t>Storytelling</a:t>
            </a:r>
            <a:r>
              <a:rPr lang="ja-JP" altLang="en-US" sz="1800" b="1" dirty="0"/>
              <a:t>）インタビュー</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439608"/>
            <a:ext cx="9580880" cy="2377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pPr marL="342900" indent="-342900">
              <a:buFontTx/>
              <a:buAutoNum type="arabicPeriod"/>
            </a:pPr>
            <a:r>
              <a:rPr lang="ja-JP" altLang="en-US" sz="1400" dirty="0"/>
              <a:t>同じ休眠預金事業の同僚やパートナー、事業を共に目指す関係者など、どなたかとやってみてください。やってみた感想をお願いします。</a:t>
            </a:r>
            <a:endParaRPr lang="en-US" altLang="ja-JP" sz="1400" dirty="0"/>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7</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2084325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r>
              <a:rPr kumimoji="1" lang="ja-JP" altLang="en-US" sz="1800" b="1" dirty="0">
                <a:ea typeface="游ゴシック Light"/>
              </a:rPr>
              <a:t>ビジョンワーク　</a:t>
            </a:r>
            <a:r>
              <a:rPr lang="ja-JP" altLang="en-US" sz="1800" b="1" dirty="0">
                <a:ea typeface="游ゴシック Light"/>
              </a:rPr>
              <a:t>休眠預金の事業を活かした社会課題の解決　</a:t>
            </a:r>
            <a:br>
              <a:rPr lang="en-US" altLang="ja-JP" sz="1800" b="1" dirty="0"/>
            </a:br>
            <a:r>
              <a:rPr lang="ja-JP" altLang="en-US" sz="1800" b="1">
                <a:ea typeface="游ゴシック Light"/>
              </a:rPr>
              <a:t>講師：</a:t>
            </a:r>
            <a:r>
              <a:rPr lang="en-US" altLang="ja-JP" sz="1800" b="1" dirty="0">
                <a:ea typeface="游ゴシック Light"/>
              </a:rPr>
              <a:t>JANPIA </a:t>
            </a:r>
            <a:r>
              <a:rPr lang="ja-JP" altLang="en-US" sz="1800" b="1">
                <a:ea typeface="游ゴシック Light"/>
              </a:rPr>
              <a:t>理事 鵜尾雅隆様</a:t>
            </a:r>
            <a:endParaRPr kumimoji="1" lang="ja-JP" altLang="en-US" sz="1800" b="1"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307777"/>
          </a:xfrm>
          <a:prstGeom prst="rect">
            <a:avLst/>
          </a:prstGeom>
          <a:noFill/>
        </p:spPr>
        <p:txBody>
          <a:bodyPr wrap="square" rtlCol="0">
            <a:spAutoFit/>
          </a:bodyPr>
          <a:lstStyle/>
          <a:p>
            <a:r>
              <a:rPr lang="en-US" altLang="ja-JP" sz="1400" dirty="0"/>
              <a:t>1.</a:t>
            </a:r>
            <a:r>
              <a:rPr lang="ja-JP" altLang="en-US" sz="1400" dirty="0"/>
              <a:t>本講義の学びを踏まえ、残りの期間、事業に対してどのようにしたいと思いましたか。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1569665"/>
            <a:ext cx="9580880" cy="45540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11" name="フッター プレースホルダー 10"/>
          <p:cNvSpPr>
            <a:spLocks noGrp="1"/>
          </p:cNvSpPr>
          <p:nvPr>
            <p:ph type="ftr" sz="quarter" idx="11"/>
          </p:nvPr>
        </p:nvSpPr>
        <p:spPr/>
        <p:txBody>
          <a:bodyPr/>
          <a:lstStyle/>
          <a:p>
            <a:r>
              <a:rPr lang="zh-TW" altLang="en-US" dirty="0"/>
              <a:t>資金分配団体</a:t>
            </a:r>
            <a:r>
              <a:rPr lang="en-US" altLang="zh-TW" dirty="0"/>
              <a:t>【PO3</a:t>
            </a:r>
            <a:r>
              <a:rPr lang="zh-TW" altLang="en-US" dirty="0"/>
              <a:t>年目研修</a:t>
            </a:r>
            <a:r>
              <a:rPr lang="en-US" altLang="zh-TW" dirty="0"/>
              <a:t>】</a:t>
            </a:r>
            <a:endParaRPr lang="ja-JP" altLang="en-US" dirty="0"/>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8</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a:t>受講済み　□　</a:t>
            </a:r>
            <a:endParaRPr lang="en-US" altLang="ja-JP" sz="1400" u="sng" dirty="0"/>
          </a:p>
        </p:txBody>
      </p:sp>
    </p:spTree>
    <p:extLst>
      <p:ext uri="{BB962C8B-B14F-4D97-AF65-F5344CB8AC3E}">
        <p14:creationId xmlns:p14="http://schemas.microsoft.com/office/powerpoint/2010/main" val="10140622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6465</TotalTime>
  <Words>781</Words>
  <Application>Microsoft Office PowerPoint</Application>
  <PresentationFormat>A4 210 x 297 mm</PresentationFormat>
  <Paragraphs>74</Paragraphs>
  <Slides>8</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游ゴシック</vt:lpstr>
      <vt:lpstr>游ゴシック Light</vt:lpstr>
      <vt:lpstr>Arial</vt:lpstr>
      <vt:lpstr>Calibri</vt:lpstr>
      <vt:lpstr>Office テーマ</vt:lpstr>
      <vt:lpstr>2021年度資金分配団体 【PO3年目研修】 ビデオ学習用課題</vt:lpstr>
      <vt:lpstr>資金分配団体の支援戦略 講師：小林立明様（多摩大学社会的投資研究所主任研究員）</vt:lpstr>
      <vt:lpstr>伴走支援の振り返り / これから　-後半戦を見据えて=　 講師： 番野智行様(NPO法人ETIC.)</vt:lpstr>
      <vt:lpstr>評価を使ったデザイン　 講師：落合千華様（ケイスリー株式会社）</vt:lpstr>
      <vt:lpstr>出口戦略(前半) 講師：岡本佳美様(株式会社アム)</vt:lpstr>
      <vt:lpstr>出口戦略(後半)　 講師：岡本佳美様  (株式会社アム)、 　　　安谷屋貴子（NPO法人コミュニティ・オーガナイジング・ジャパン）</vt:lpstr>
      <vt:lpstr>【任意提出】ストーリーテリング（Storytelling）インタビュー</vt:lpstr>
      <vt:lpstr>ビジョンワーク　休眠預金の事業を活かした社会課題の解決　 講師：JANPIA 理事 鵜尾雅隆様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PO研修ビデオ学習宿題</dc:title>
  <dc:creator/>
  <cp:lastModifiedBy>JANPIA 岡村 侑美</cp:lastModifiedBy>
  <cp:revision>67</cp:revision>
  <dcterms:created xsi:type="dcterms:W3CDTF">2019-12-24T03:57:59Z</dcterms:created>
  <dcterms:modified xsi:type="dcterms:W3CDTF">2022-01-28T10:16:59Z</dcterms:modified>
</cp:coreProperties>
</file>