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7"/>
  </p:notesMasterIdLst>
  <p:handoutMasterIdLst>
    <p:handoutMasterId r:id="rId8"/>
  </p:handoutMasterIdLst>
  <p:sldIdLst>
    <p:sldId id="256" r:id="rId2"/>
    <p:sldId id="259" r:id="rId3"/>
    <p:sldId id="283" r:id="rId4"/>
    <p:sldId id="282" r:id="rId5"/>
    <p:sldId id="271" r:id="rId6"/>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8253F8-8B17-416E-86AD-B3D25AA994C4}" v="108" dt="2022-07-20T12:23:52.975"/>
    <p1510:client id="{D2E0867F-2F58-452F-B8A5-5503201E4713}" v="35" dt="2022-07-21T07:27:58.497"/>
    <p1510:client id="{FF67A43F-8DF5-4C4C-8D55-FE24CEA1F7BF}" v="20" dt="2022-07-21T07:31:24.7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960" y="8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D91C7E-FAD0-46FD-B8FF-60C374A56AF3}" type="datetimeFigureOut">
              <a:rPr kumimoji="1" lang="ja-JP" altLang="en-US" smtClean="0"/>
              <a:t>2022/7/21</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10A6EB-E397-4CB6-A0EF-6BBD6E1AE2D9}" type="slidenum">
              <a:rPr kumimoji="1" lang="ja-JP" altLang="en-US" smtClean="0"/>
              <a:t>‹#›</a:t>
            </a:fld>
            <a:endParaRPr kumimoji="1" lang="ja-JP" altLang="en-US"/>
          </a:p>
        </p:txBody>
      </p:sp>
    </p:spTree>
    <p:extLst>
      <p:ext uri="{BB962C8B-B14F-4D97-AF65-F5344CB8AC3E}">
        <p14:creationId xmlns:p14="http://schemas.microsoft.com/office/powerpoint/2010/main" val="391117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FAA196-8F38-47D0-A5AF-9858AEE20EE4}" type="datetimeFigureOut">
              <a:rPr kumimoji="1" lang="ja-JP" altLang="en-US" smtClean="0"/>
              <a:t>2022/7/21</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515D5C-954E-4E6D-B2D7-4EC9A3D19106}" type="slidenum">
              <a:rPr kumimoji="1" lang="ja-JP" altLang="en-US" smtClean="0"/>
              <a:t>‹#›</a:t>
            </a:fld>
            <a:endParaRPr kumimoji="1" lang="ja-JP" altLang="en-US"/>
          </a:p>
        </p:txBody>
      </p:sp>
    </p:spTree>
    <p:extLst>
      <p:ext uri="{BB962C8B-B14F-4D97-AF65-F5344CB8AC3E}">
        <p14:creationId xmlns:p14="http://schemas.microsoft.com/office/powerpoint/2010/main" val="19033079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1</a:t>
            </a:fld>
            <a:endParaRPr kumimoji="1" lang="ja-JP" altLang="en-US"/>
          </a:p>
        </p:txBody>
      </p:sp>
    </p:spTree>
    <p:extLst>
      <p:ext uri="{BB962C8B-B14F-4D97-AF65-F5344CB8AC3E}">
        <p14:creationId xmlns:p14="http://schemas.microsoft.com/office/powerpoint/2010/main" val="93942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3</a:t>
            </a:fld>
            <a:endParaRPr kumimoji="1" lang="ja-JP" altLang="en-US"/>
          </a:p>
        </p:txBody>
      </p:sp>
    </p:spTree>
    <p:extLst>
      <p:ext uri="{BB962C8B-B14F-4D97-AF65-F5344CB8AC3E}">
        <p14:creationId xmlns:p14="http://schemas.microsoft.com/office/powerpoint/2010/main" val="1141627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419D88-00E0-48C0-AFF7-465FEC180E8A}"/>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9FDA99B-115B-4830-918F-9E728FF5A62B}"/>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C898BFC-47A7-4A04-A746-F1A8B30D39A4}"/>
              </a:ext>
            </a:extLst>
          </p:cNvPr>
          <p:cNvSpPr>
            <a:spLocks noGrp="1"/>
          </p:cNvSpPr>
          <p:nvPr>
            <p:ph type="dt" sz="half" idx="10"/>
          </p:nvPr>
        </p:nvSpPr>
        <p:spPr/>
        <p:txBody>
          <a:bodyPr/>
          <a:lstStyle/>
          <a:p>
            <a:r>
              <a:rPr lang="da-DK" altLang="ja-JP"/>
              <a:t>2022</a:t>
            </a:r>
            <a:r>
              <a:rPr lang="ja-JP" altLang="da-DK"/>
              <a:t>年</a:t>
            </a:r>
            <a:r>
              <a:rPr lang="da-DK" altLang="ja-JP"/>
              <a:t>7</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B9B6D881-F8B7-46F3-A24C-996225D95D6E}"/>
              </a:ext>
            </a:extLst>
          </p:cNvPr>
          <p:cNvSpPr>
            <a:spLocks noGrp="1"/>
          </p:cNvSpPr>
          <p:nvPr>
            <p:ph type="ftr" sz="quarter" idx="11"/>
          </p:nvPr>
        </p:nvSpPr>
        <p:spPr/>
        <p:txBody>
          <a:bodyPr/>
          <a:lstStyle/>
          <a:p>
            <a:r>
              <a:rPr lang="zh-TW" altLang="en-US"/>
              <a:t>資金分配団体</a:t>
            </a:r>
            <a:r>
              <a:rPr lang="en-US" altLang="zh-TW"/>
              <a:t>【PO4</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D829DADF-6544-4C64-8DD4-C2B849FB461E}"/>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421301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F7F7E7-D2C7-43C5-9F9D-F677CBD8DBB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81FC33F-276D-4BD2-9DCF-B7C5A5D1EB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F22508-AC34-4A89-BCE3-9D6313C18592}"/>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201A715-2312-4B9B-B54D-D40EE509A472}"/>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D30EEBC-7C6F-454F-8012-389342044EAA}"/>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53564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A685C50-7527-4409-9532-8C7E7AD437D5}"/>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607C90-5731-4D22-B59A-64578BC337FE}"/>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6B1452-0455-4E57-99E6-CC696965B7EC}"/>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CD090CC-E9AF-4FFD-9CF7-EF4FCDD38517}"/>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E7E5F648-BFD3-4352-882C-4FFC18CCA89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0325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A3DD13-0878-4B42-8E2D-55BF5657651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2DBBE91-B30C-4805-9442-AE41AFC0147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2AD66A3-0E91-4C38-8B07-45D65A5DB53C}"/>
              </a:ext>
            </a:extLst>
          </p:cNvPr>
          <p:cNvSpPr>
            <a:spLocks noGrp="1"/>
          </p:cNvSpPr>
          <p:nvPr>
            <p:ph type="dt" sz="half" idx="10"/>
          </p:nvPr>
        </p:nvSpPr>
        <p:spPr/>
        <p:txBody>
          <a:bodyPr/>
          <a:lstStyle/>
          <a:p>
            <a:r>
              <a:rPr lang="da-DK" altLang="ja-JP"/>
              <a:t>2022</a:t>
            </a:r>
            <a:r>
              <a:rPr lang="ja-JP" altLang="da-DK"/>
              <a:t>年</a:t>
            </a:r>
            <a:r>
              <a:rPr lang="da-DK" altLang="ja-JP"/>
              <a:t>7</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0C5BAFD5-5377-4F80-8000-E9D6B6EC8248}"/>
              </a:ext>
            </a:extLst>
          </p:cNvPr>
          <p:cNvSpPr>
            <a:spLocks noGrp="1"/>
          </p:cNvSpPr>
          <p:nvPr>
            <p:ph type="ftr" sz="quarter" idx="11"/>
          </p:nvPr>
        </p:nvSpPr>
        <p:spPr/>
        <p:txBody>
          <a:bodyPr/>
          <a:lstStyle>
            <a:lvl1pPr>
              <a:defRPr sz="1000"/>
            </a:lvl1pPr>
          </a:lstStyle>
          <a:p>
            <a:r>
              <a:rPr lang="zh-TW" altLang="en-US"/>
              <a:t>資金分配団体</a:t>
            </a:r>
            <a:r>
              <a:rPr lang="en-US" altLang="zh-TW"/>
              <a:t>【PO4</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3289E7BC-C345-43E0-8F16-FAB4C591CDDF}"/>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815615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9B58B2-B4BE-454D-916B-DD9EBE163B39}"/>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BBE404-E770-4E98-9143-814DF3CAECD7}"/>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66DA90C-29FF-43B3-9F13-1DEC70082CC2}"/>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E4D9E306-6EAE-4E2B-9155-55DA37FE45CE}"/>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4057A7F-D2A6-4BC6-BA30-F8ADB69E796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99868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D6C17C-B879-4F23-BA70-1551F40D597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556FBD-77F2-4013-8532-91144927332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3CA6A93-4F25-40F0-A5AB-3CA767B6D2E2}"/>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8F74113-4B18-495A-9F46-8461A5D8A89E}"/>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E525F47F-C274-4387-8648-EFC15CE57EBA}"/>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AC2C5DC8-0BEE-4FB7-95FF-16DBB7EA4127}"/>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08716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F85403-2C57-4719-A0BA-AC48F8797475}"/>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F65DBD-9104-481C-BFAB-06A9A65F4453}"/>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4603FAB-06C1-453D-A3F8-8B95E8DB6C80}"/>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65823AF-56F4-4826-80DE-0C9FF3B9AB5B}"/>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D6FDA0-4F36-48DF-BAF9-7A0DD4F8A9FB}"/>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A8C48BA-06B2-4731-8093-853582673DD3}"/>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8" name="フッター プレースホルダー 7">
            <a:extLst>
              <a:ext uri="{FF2B5EF4-FFF2-40B4-BE49-F238E27FC236}">
                <a16:creationId xmlns:a16="http://schemas.microsoft.com/office/drawing/2014/main" id="{4DCCBC77-BB04-4141-9093-EEBC1C8B558A}"/>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9" name="スライド番号プレースホルダー 8">
            <a:extLst>
              <a:ext uri="{FF2B5EF4-FFF2-40B4-BE49-F238E27FC236}">
                <a16:creationId xmlns:a16="http://schemas.microsoft.com/office/drawing/2014/main" id="{B7A7A9B7-A6C7-4736-8C58-1F42EFEA81DD}"/>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16192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5613D9-3BBC-4CFC-B0C9-7467BA9BFF5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CBE999C-3AB4-4BA7-9391-1DEAC82B8CA9}"/>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4" name="フッター プレースホルダー 3">
            <a:extLst>
              <a:ext uri="{FF2B5EF4-FFF2-40B4-BE49-F238E27FC236}">
                <a16:creationId xmlns:a16="http://schemas.microsoft.com/office/drawing/2014/main" id="{9FE55A8E-7936-4D8D-9896-F871BC018C1B}"/>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5" name="スライド番号プレースホルダー 4">
            <a:extLst>
              <a:ext uri="{FF2B5EF4-FFF2-40B4-BE49-F238E27FC236}">
                <a16:creationId xmlns:a16="http://schemas.microsoft.com/office/drawing/2014/main" id="{570849EE-E323-4590-8109-F0F499A38B54}"/>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777288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81E5514-F180-40A0-A168-29B4E89A405A}"/>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3" name="フッター プレースホルダー 2">
            <a:extLst>
              <a:ext uri="{FF2B5EF4-FFF2-40B4-BE49-F238E27FC236}">
                <a16:creationId xmlns:a16="http://schemas.microsoft.com/office/drawing/2014/main" id="{4B6EEA5C-325F-42CD-8B54-29D9A4A2A13F}"/>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4" name="スライド番号プレースホルダー 3">
            <a:extLst>
              <a:ext uri="{FF2B5EF4-FFF2-40B4-BE49-F238E27FC236}">
                <a16:creationId xmlns:a16="http://schemas.microsoft.com/office/drawing/2014/main" id="{5A0E5C0B-752B-4C23-8268-998FA5AC3DD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917984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6E5F7B-D2E9-48CB-946B-D3B71C752195}"/>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CAFDD3-76F2-42D6-A7D8-858EE214649F}"/>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542B02A-3A6D-4E41-BC7D-0C1BE74C1B5D}"/>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0280B70-BE52-4A92-B0A0-9E93A99C5B21}"/>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A1F5F7E8-9B8D-41D9-84BA-F3F40BA03F36}"/>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C7A63A2C-28C4-448C-B2C9-283357949101}"/>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40000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97D42-A5E5-42EE-9ACF-ABD260BC2B90}"/>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C3CC7C1-3708-4700-A350-DF2612E92349}"/>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FCB5F05E-FB58-4E68-8C2B-2B1623EDF5B9}"/>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E8BF893-5287-469F-B159-2B23E4A0AB3A}"/>
              </a:ext>
            </a:extLst>
          </p:cNvPr>
          <p:cNvSpPr>
            <a:spLocks noGrp="1"/>
          </p:cNvSpPr>
          <p:nvPr>
            <p:ph type="dt" sz="half" idx="10"/>
          </p:nvPr>
        </p:nvSpPr>
        <p:spPr/>
        <p:txBody>
          <a:bodyPr/>
          <a:lstStyle/>
          <a:p>
            <a:r>
              <a:rPr kumimoji="1" lang="da-DK" altLang="ja-JP"/>
              <a:t>2022</a:t>
            </a:r>
            <a:r>
              <a:rPr kumimoji="1" lang="ja-JP" altLang="da-DK"/>
              <a:t>年</a:t>
            </a:r>
            <a:r>
              <a:rPr kumimoji="1" lang="da-DK" altLang="ja-JP"/>
              <a:t>7</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5BE37B6C-5607-4A7D-AF5D-03DC0EA54C59}"/>
              </a:ext>
            </a:extLst>
          </p:cNvPr>
          <p:cNvSpPr>
            <a:spLocks noGrp="1"/>
          </p:cNvSpPr>
          <p:nvPr>
            <p:ph type="ftr" sz="quarter" idx="11"/>
          </p:nvPr>
        </p:nvSpPr>
        <p:spPr/>
        <p:txBody>
          <a:bodyPr/>
          <a:lstStyle/>
          <a:p>
            <a:r>
              <a:rPr kumimoji="1" lang="zh-TW" altLang="en-US"/>
              <a:t>資金分配団体</a:t>
            </a:r>
            <a:r>
              <a:rPr kumimoji="1" lang="en-US" altLang="zh-TW"/>
              <a:t>【PO4</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171FA466-3CCB-42E8-887F-52FE978572F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241902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D886AA8-DBD8-4C24-B185-9D1B06AFE700}"/>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897291-8677-4AF1-B806-E052812EA103}"/>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796E6B-7E64-45E4-AA61-B052D3CECAEC}"/>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r>
              <a:rPr lang="da-DK" altLang="ja-JP"/>
              <a:t>2022</a:t>
            </a:r>
            <a:r>
              <a:rPr lang="ja-JP" altLang="da-DK"/>
              <a:t>年</a:t>
            </a:r>
            <a:r>
              <a:rPr lang="da-DK" altLang="ja-JP"/>
              <a:t>7</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8DE8FF66-77B1-4DFB-8B72-E8C51703827D}"/>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r>
              <a:rPr lang="zh-TW" altLang="en-US"/>
              <a:t>資金分配団体</a:t>
            </a:r>
            <a:r>
              <a:rPr lang="en-US" altLang="zh-TW"/>
              <a:t>【PO4</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1E32B3E3-91DE-44B7-A3F9-0FDB623737AB}"/>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559114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03F9FD-AFF1-4480-9435-C4E5EB624E9F}"/>
              </a:ext>
            </a:extLst>
          </p:cNvPr>
          <p:cNvSpPr>
            <a:spLocks noGrp="1"/>
          </p:cNvSpPr>
          <p:nvPr>
            <p:ph type="ctrTitle"/>
          </p:nvPr>
        </p:nvSpPr>
        <p:spPr>
          <a:xfrm>
            <a:off x="1238250" y="1684066"/>
            <a:ext cx="7429500" cy="2387600"/>
          </a:xfrm>
        </p:spPr>
        <p:txBody>
          <a:bodyPr>
            <a:normAutofit/>
          </a:bodyPr>
          <a:lstStyle/>
          <a:p>
            <a:r>
              <a:rPr lang="en-US" altLang="ja-JP" sz="4800"/>
              <a:t>2022</a:t>
            </a:r>
            <a:r>
              <a:rPr lang="ja-JP" altLang="en-US" sz="4800"/>
              <a:t>年度資金分配団体</a:t>
            </a:r>
            <a:br>
              <a:rPr lang="en-US" altLang="ja-JP" sz="4800"/>
            </a:br>
            <a:r>
              <a:rPr lang="en-US" altLang="ja-JP" sz="4800"/>
              <a:t>【PO4</a:t>
            </a:r>
            <a:r>
              <a:rPr lang="ja-JP" altLang="en-US" sz="4800"/>
              <a:t>年目研修</a:t>
            </a:r>
            <a:r>
              <a:rPr lang="en-US" altLang="ja-JP" sz="4800"/>
              <a:t>】</a:t>
            </a:r>
            <a:br>
              <a:rPr lang="en-US" altLang="ja-JP" sz="4800"/>
            </a:br>
            <a:r>
              <a:rPr lang="ja-JP" altLang="en-US" sz="4800"/>
              <a:t>ビデオ学習用課題</a:t>
            </a:r>
            <a:endParaRPr kumimoji="1" lang="ja-JP" altLang="en-US" sz="4800"/>
          </a:p>
        </p:txBody>
      </p:sp>
      <p:sp>
        <p:nvSpPr>
          <p:cNvPr id="3" name="タイトル 1">
            <a:extLst>
              <a:ext uri="{FF2B5EF4-FFF2-40B4-BE49-F238E27FC236}">
                <a16:creationId xmlns:a16="http://schemas.microsoft.com/office/drawing/2014/main" id="{BF03F9FD-AFF1-4480-9435-C4E5EB624E9F}"/>
              </a:ext>
            </a:extLst>
          </p:cNvPr>
          <p:cNvSpPr txBox="1">
            <a:spLocks/>
          </p:cNvSpPr>
          <p:nvPr/>
        </p:nvSpPr>
        <p:spPr>
          <a:xfrm>
            <a:off x="1238250" y="4129961"/>
            <a:ext cx="7429500" cy="749337"/>
          </a:xfrm>
          <a:prstGeom prst="rect">
            <a:avLst/>
          </a:prstGeom>
        </p:spPr>
        <p:txBody>
          <a:bodyPr vert="horz" lIns="91440" tIns="45720" rIns="91440" bIns="45720" rtlCol="0" anchor="b">
            <a:normAutofit lnSpcReduction="10000"/>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endParaRPr lang="ja-JP" altLang="en-US" sz="4800"/>
          </a:p>
        </p:txBody>
      </p:sp>
      <p:sp>
        <p:nvSpPr>
          <p:cNvPr id="4" name="テキスト ボックス 3"/>
          <p:cNvSpPr txBox="1"/>
          <p:nvPr/>
        </p:nvSpPr>
        <p:spPr>
          <a:xfrm>
            <a:off x="2011680" y="4528316"/>
            <a:ext cx="5987537" cy="1477328"/>
          </a:xfrm>
          <a:prstGeom prst="rect">
            <a:avLst/>
          </a:prstGeom>
          <a:noFill/>
        </p:spPr>
        <p:txBody>
          <a:bodyPr wrap="none" rtlCol="0">
            <a:spAutoFit/>
          </a:bodyPr>
          <a:lstStyle/>
          <a:p>
            <a:r>
              <a:rPr kumimoji="1" lang="ja-JP" altLang="en-US" u="sng"/>
              <a:t>資金分配団体名：　　　　　　　　　　　　　　　　　</a:t>
            </a:r>
            <a:endParaRPr kumimoji="1" lang="en-US" altLang="ja-JP" u="sng"/>
          </a:p>
          <a:p>
            <a:endParaRPr kumimoji="1" lang="en-US" altLang="ja-JP"/>
          </a:p>
          <a:p>
            <a:r>
              <a:rPr lang="ja-JP" altLang="en-US" u="sng"/>
              <a:t>名前　　　　　：　　　　　　　　　　　　　　　　　</a:t>
            </a:r>
            <a:endParaRPr lang="en-US" altLang="ja-JP" u="sng"/>
          </a:p>
          <a:p>
            <a:endParaRPr lang="en-US" altLang="ja-JP" u="sng"/>
          </a:p>
          <a:p>
            <a:r>
              <a:rPr lang="ja-JP" altLang="en-US" sz="1400" u="sng"/>
              <a:t>確認者</a:t>
            </a:r>
            <a:r>
              <a:rPr lang="en-US" altLang="ja-JP" sz="1400" u="sng"/>
              <a:t>(JANPIA</a:t>
            </a:r>
            <a:r>
              <a:rPr lang="ja-JP" altLang="en-US" sz="1400" u="sng"/>
              <a:t>担当</a:t>
            </a:r>
            <a:r>
              <a:rPr lang="en-US" altLang="ja-JP" sz="1400" u="sng"/>
              <a:t>)</a:t>
            </a:r>
            <a:r>
              <a:rPr lang="ja-JP" altLang="en-US" u="sng"/>
              <a:t>：　　　　　　　　　　　　　　　　　</a:t>
            </a:r>
            <a:endParaRPr kumimoji="1" lang="ja-JP" altLang="en-US" u="sng"/>
          </a:p>
        </p:txBody>
      </p:sp>
      <p:sp>
        <p:nvSpPr>
          <p:cNvPr id="5" name="フッター プレースホルダー 4"/>
          <p:cNvSpPr>
            <a:spLocks noGrp="1"/>
          </p:cNvSpPr>
          <p:nvPr>
            <p:ph type="ftr" sz="quarter" idx="11"/>
          </p:nvPr>
        </p:nvSpPr>
        <p:spPr/>
        <p:txBody>
          <a:bodyPr/>
          <a:lstStyle/>
          <a:p>
            <a:r>
              <a:rPr lang="zh-TW" altLang="en-US"/>
              <a:t>資金分配団体</a:t>
            </a:r>
            <a:r>
              <a:rPr lang="en-US" altLang="zh-TW"/>
              <a:t>【PO4</a:t>
            </a:r>
            <a:r>
              <a:rPr lang="zh-TW" altLang="en-US"/>
              <a:t>年目研修</a:t>
            </a:r>
            <a:r>
              <a:rPr lang="en-US" altLang="zh-TW"/>
              <a:t>】</a:t>
            </a:r>
            <a:endParaRPr lang="ja-JP" altLang="en-US"/>
          </a:p>
        </p:txBody>
      </p:sp>
      <p:sp>
        <p:nvSpPr>
          <p:cNvPr id="6" name="日付プレースホルダー 5"/>
          <p:cNvSpPr>
            <a:spLocks noGrp="1"/>
          </p:cNvSpPr>
          <p:nvPr>
            <p:ph type="dt" sz="half" idx="10"/>
          </p:nvPr>
        </p:nvSpPr>
        <p:spPr/>
        <p:txBody>
          <a:bodyPr/>
          <a:lstStyle/>
          <a:p>
            <a:r>
              <a:rPr lang="en-US" altLang="ja-JP"/>
              <a:t>2022</a:t>
            </a:r>
            <a:r>
              <a:rPr lang="ja-JP" altLang="en-US"/>
              <a:t>年</a:t>
            </a:r>
            <a:r>
              <a:rPr lang="en-US" altLang="ja-JP"/>
              <a:t>7</a:t>
            </a:r>
            <a:r>
              <a:rPr lang="ja-JP" altLang="en-US"/>
              <a:t>月</a:t>
            </a:r>
            <a:r>
              <a:rPr lang="en-US" altLang="ja-JP" err="1"/>
              <a:t>ver</a:t>
            </a:r>
            <a:endParaRPr lang="ja-JP" altLang="en-US"/>
          </a:p>
        </p:txBody>
      </p:sp>
      <p:sp>
        <p:nvSpPr>
          <p:cNvPr id="7" name="スライド番号プレースホルダー 6"/>
          <p:cNvSpPr>
            <a:spLocks noGrp="1"/>
          </p:cNvSpPr>
          <p:nvPr>
            <p:ph type="sldNum" sz="quarter" idx="12"/>
          </p:nvPr>
        </p:nvSpPr>
        <p:spPr/>
        <p:txBody>
          <a:bodyPr/>
          <a:lstStyle/>
          <a:p>
            <a:fld id="{70CC3A8B-FD5A-42F6-A67C-4E83DD5BC04C}" type="slidenum">
              <a:rPr kumimoji="1" lang="ja-JP" altLang="en-US" smtClean="0"/>
              <a:t>1</a:t>
            </a:fld>
            <a:endParaRPr kumimoji="1" lang="ja-JP" altLang="en-US"/>
          </a:p>
        </p:txBody>
      </p:sp>
    </p:spTree>
    <p:extLst>
      <p:ext uri="{BB962C8B-B14F-4D97-AF65-F5344CB8AC3E}">
        <p14:creationId xmlns:p14="http://schemas.microsoft.com/office/powerpoint/2010/main" val="3831237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32377"/>
            <a:ext cx="9071429" cy="907020"/>
          </a:xfrm>
        </p:spPr>
        <p:txBody>
          <a:bodyPr>
            <a:normAutofit/>
          </a:bodyPr>
          <a:lstStyle/>
          <a:p>
            <a:r>
              <a:rPr lang="ja-JP" altLang="en-US" sz="1800" b="1">
                <a:ea typeface="游ゴシック Light"/>
              </a:rPr>
              <a:t>事後評価</a:t>
            </a:r>
            <a:r>
              <a:rPr lang="en-US" altLang="ja-JP" sz="1800" b="1" dirty="0">
                <a:ea typeface="游ゴシック Light"/>
              </a:rPr>
              <a:t>【</a:t>
            </a:r>
            <a:r>
              <a:rPr lang="ja-JP" altLang="en-US" sz="1800" b="1">
                <a:ea typeface="游ゴシック Light"/>
              </a:rPr>
              <a:t>第</a:t>
            </a:r>
            <a:r>
              <a:rPr lang="en-US" altLang="ja-JP" sz="1800" b="1" dirty="0">
                <a:ea typeface="游ゴシック Light"/>
              </a:rPr>
              <a:t>1</a:t>
            </a:r>
            <a:r>
              <a:rPr lang="ja-JP" altLang="en-US" sz="1800" b="1">
                <a:ea typeface="游ゴシック Light"/>
              </a:rPr>
              <a:t>部</a:t>
            </a:r>
            <a:r>
              <a:rPr lang="en-US" altLang="ja-JP" sz="1800" b="1" dirty="0">
                <a:ea typeface="游ゴシック Light"/>
              </a:rPr>
              <a:t>】 </a:t>
            </a:r>
            <a:r>
              <a:rPr lang="ja-JP" altLang="en-US" sz="1800" b="1">
                <a:ea typeface="游ゴシック Light"/>
              </a:rPr>
              <a:t>事後評価の全体像、点検・検証の概要　</a:t>
            </a:r>
            <a:br>
              <a:rPr lang="en-US" altLang="ja-JP" sz="1800" b="1"/>
            </a:br>
            <a:r>
              <a:rPr lang="ja-JP" altLang="en-US" sz="1800" b="1">
                <a:ea typeface="游ゴシック Light"/>
              </a:rPr>
              <a:t>説明： JANPIA　根尾  ／ 竹之下・後藤</a:t>
            </a:r>
            <a:endParaRPr lang="en-US" altLang="ja-JP" sz="1800" b="1" dirty="0">
              <a:ea typeface="游ゴシック Light"/>
            </a:endParaRPr>
          </a:p>
        </p:txBody>
      </p:sp>
      <p:grpSp>
        <p:nvGrpSpPr>
          <p:cNvPr id="4" name="グループ化 3">
            <a:extLst>
              <a:ext uri="{FF2B5EF4-FFF2-40B4-BE49-F238E27FC236}">
                <a16:creationId xmlns:a16="http://schemas.microsoft.com/office/drawing/2014/main" id="{DD1C4FF7-7C67-8A6D-7481-BCBCF6256BDF}"/>
              </a:ext>
            </a:extLst>
          </p:cNvPr>
          <p:cNvGrpSpPr/>
          <p:nvPr/>
        </p:nvGrpSpPr>
        <p:grpSpPr>
          <a:xfrm>
            <a:off x="162560" y="866509"/>
            <a:ext cx="9580880" cy="2643973"/>
            <a:chOff x="162560" y="3553626"/>
            <a:chExt cx="9580880" cy="2643973"/>
          </a:xfrm>
        </p:grpSpPr>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3553626"/>
              <a:ext cx="9580880" cy="523220"/>
            </a:xfrm>
            <a:prstGeom prst="rect">
              <a:avLst/>
            </a:prstGeom>
            <a:noFill/>
          </p:spPr>
          <p:txBody>
            <a:bodyPr wrap="square" rtlCol="0">
              <a:spAutoFit/>
            </a:bodyPr>
            <a:lstStyle/>
            <a:p>
              <a:r>
                <a:rPr lang="en-US" altLang="ja-JP" sz="1400" dirty="0"/>
                <a:t>1.</a:t>
              </a:r>
              <a:r>
                <a:rPr lang="ja-JP" altLang="en-US" sz="1400" dirty="0"/>
                <a:t>　事後評価のポイントなどを聞いた上で、実行団体、および資金分配団体の評価計画・事業計画と、どのように向き合えば良いと考えますか。</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4068922"/>
              <a:ext cx="9580880" cy="21286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 name="日付プレースホルダー 6"/>
          <p:cNvSpPr>
            <a:spLocks noGrp="1"/>
          </p:cNvSpPr>
          <p:nvPr>
            <p:ph type="dt" sz="half" idx="10"/>
          </p:nvPr>
        </p:nvSpPr>
        <p:spPr/>
        <p:txBody>
          <a:bodyPr/>
          <a:lstStyle/>
          <a:p>
            <a:r>
              <a:rPr lang="da-DK" altLang="ja-JP"/>
              <a:t>2022</a:t>
            </a:r>
            <a:r>
              <a:rPr lang="ja-JP" altLang="da-DK"/>
              <a:t>年</a:t>
            </a:r>
            <a:r>
              <a:rPr lang="da-DK" altLang="ja-JP"/>
              <a:t>7</a:t>
            </a:r>
            <a:r>
              <a:rPr lang="ja-JP" altLang="da-DK"/>
              <a:t>月</a:t>
            </a:r>
            <a:r>
              <a:rPr lang="da-DK" altLang="ja-JP"/>
              <a:t>ver</a:t>
            </a:r>
            <a:endParaRPr lang="ja-JP" altLang="en-US"/>
          </a:p>
        </p:txBody>
      </p:sp>
      <p:sp>
        <p:nvSpPr>
          <p:cNvPr id="13" name="フッター プレースホルダー 12"/>
          <p:cNvSpPr>
            <a:spLocks noGrp="1"/>
          </p:cNvSpPr>
          <p:nvPr>
            <p:ph type="ftr" sz="quarter" idx="11"/>
          </p:nvPr>
        </p:nvSpPr>
        <p:spPr/>
        <p:txBody>
          <a:bodyPr/>
          <a:lstStyle/>
          <a:p>
            <a:r>
              <a:rPr lang="zh-TW" altLang="en-US"/>
              <a:t>資金分配団体</a:t>
            </a:r>
            <a:r>
              <a:rPr lang="en-US" altLang="zh-TW"/>
              <a:t>【PO4</a:t>
            </a:r>
            <a:r>
              <a:rPr lang="zh-TW" altLang="en-US"/>
              <a:t>年目研修</a:t>
            </a:r>
            <a:r>
              <a:rPr lang="en-US" altLang="zh-TW"/>
              <a:t>】</a:t>
            </a:r>
            <a:endParaRPr lang="ja-JP" altLang="en-US"/>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2</a:t>
            </a:fld>
            <a:endParaRPr kumimoji="1" lang="ja-JP" altLang="en-US"/>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grpSp>
        <p:nvGrpSpPr>
          <p:cNvPr id="3" name="グループ化 2">
            <a:extLst>
              <a:ext uri="{FF2B5EF4-FFF2-40B4-BE49-F238E27FC236}">
                <a16:creationId xmlns:a16="http://schemas.microsoft.com/office/drawing/2014/main" id="{F5B9A6D2-AEB4-4B1E-3724-737C9CC17AAB}"/>
              </a:ext>
            </a:extLst>
          </p:cNvPr>
          <p:cNvGrpSpPr/>
          <p:nvPr/>
        </p:nvGrpSpPr>
        <p:grpSpPr>
          <a:xfrm>
            <a:off x="162560" y="3720512"/>
            <a:ext cx="9621520" cy="2444200"/>
            <a:chOff x="121920" y="901905"/>
            <a:chExt cx="9621520" cy="2444200"/>
          </a:xfrm>
        </p:grpSpPr>
        <p:sp>
          <p:nvSpPr>
            <p:cNvPr id="16" name="正方形/長方形 15">
              <a:extLst>
                <a:ext uri="{FF2B5EF4-FFF2-40B4-BE49-F238E27FC236}">
                  <a16:creationId xmlns:a16="http://schemas.microsoft.com/office/drawing/2014/main" id="{E6E9E24B-A1EC-4EC1-8097-1F293828FB49}"/>
                </a:ext>
              </a:extLst>
            </p:cNvPr>
            <p:cNvSpPr/>
            <p:nvPr/>
          </p:nvSpPr>
          <p:spPr>
            <a:xfrm>
              <a:off x="162560" y="1468480"/>
              <a:ext cx="9580880" cy="18776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D19DBEB2-A0F3-4509-84D1-9766C0A29AA2}"/>
                </a:ext>
              </a:extLst>
            </p:cNvPr>
            <p:cNvSpPr txBox="1"/>
            <p:nvPr/>
          </p:nvSpPr>
          <p:spPr>
            <a:xfrm>
              <a:off x="121920" y="901905"/>
              <a:ext cx="9499600" cy="523220"/>
            </a:xfrm>
            <a:prstGeom prst="rect">
              <a:avLst/>
            </a:prstGeom>
            <a:noFill/>
          </p:spPr>
          <p:txBody>
            <a:bodyPr wrap="square" lIns="91440" tIns="45720" rIns="91440" bIns="45720" rtlCol="0" anchor="t">
              <a:spAutoFit/>
            </a:bodyPr>
            <a:lstStyle/>
            <a:p>
              <a:r>
                <a:rPr lang="en-US" altLang="ja-JP" sz="1400" dirty="0">
                  <a:ea typeface="游ゴシック"/>
                </a:rPr>
                <a:t>2.  </a:t>
              </a:r>
              <a:r>
                <a:rPr lang="ja-JP" altLang="en-US" sz="1400" dirty="0">
                  <a:ea typeface="游ゴシック"/>
                </a:rPr>
                <a:t>点検・検証について、新しい考え方・整理について、どのような感想を得ましたか。実行団体の状況を踏まえ、メリット、デメリットや、やりやすさ、難しさなどを考え、記載してください。</a:t>
              </a:r>
              <a:endParaRPr lang="en-US" altLang="ja-JP" sz="1400" dirty="0">
                <a:ea typeface="游ゴシック"/>
              </a:endParaRPr>
            </a:p>
          </p:txBody>
        </p:sp>
      </p:grpSp>
    </p:spTree>
    <p:extLst>
      <p:ext uri="{BB962C8B-B14F-4D97-AF65-F5344CB8AC3E}">
        <p14:creationId xmlns:p14="http://schemas.microsoft.com/office/powerpoint/2010/main" val="1483257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24695"/>
            <a:ext cx="8543925" cy="782954"/>
          </a:xfrm>
        </p:spPr>
        <p:txBody>
          <a:bodyPr>
            <a:noAutofit/>
          </a:bodyPr>
          <a:lstStyle/>
          <a:p>
            <a:r>
              <a:rPr lang="ja-JP" altLang="en-US" sz="1800" b="1"/>
              <a:t>事後評価</a:t>
            </a:r>
            <a:r>
              <a:rPr lang="en-US" altLang="ja-JP" sz="1800" b="1"/>
              <a:t>【</a:t>
            </a:r>
            <a:r>
              <a:rPr lang="ja-JP" altLang="en-US" sz="1800" b="1"/>
              <a:t>第</a:t>
            </a:r>
            <a:r>
              <a:rPr lang="en-US" altLang="ja-JP" sz="1800" b="1"/>
              <a:t>1</a:t>
            </a:r>
            <a:r>
              <a:rPr lang="ja-JP" altLang="en-US" sz="1800" b="1"/>
              <a:t>部</a:t>
            </a:r>
            <a:r>
              <a:rPr lang="en-US" altLang="ja-JP" sz="1800" b="1"/>
              <a:t>】</a:t>
            </a:r>
            <a:r>
              <a:rPr lang="ja-JP" altLang="en-US" sz="1800" b="1"/>
              <a:t>事後評価の基礎について　</a:t>
            </a:r>
            <a:br>
              <a:rPr lang="en-US" altLang="ja-JP" sz="1800" b="1"/>
            </a:br>
            <a:r>
              <a:rPr lang="ja-JP" altLang="en-US" sz="1800" b="1"/>
              <a:t>講師：新藤健太様　</a:t>
            </a:r>
            <a:r>
              <a:rPr lang="zh-CN" altLang="en-US" sz="1800" b="1"/>
              <a:t>日本社会事業大学</a:t>
            </a:r>
            <a:br>
              <a:rPr lang="en-US" altLang="zh-CN" sz="1800" b="1"/>
            </a:br>
            <a:r>
              <a:rPr lang="ja-JP" altLang="en-US" sz="1800" b="1"/>
              <a:t>　　　今田克司様　千葉直紀様　</a:t>
            </a:r>
            <a:r>
              <a:rPr lang="en-US" altLang="ja-JP" sz="1800" b="1"/>
              <a:t>CSO</a:t>
            </a:r>
            <a:r>
              <a:rPr lang="ja-JP" altLang="en-US" sz="1800" b="1"/>
              <a:t>ネットワーク　</a:t>
            </a:r>
            <a:endParaRPr kumimoji="1" lang="ja-JP" altLang="en-US" sz="1800" b="1"/>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283921"/>
            <a:ext cx="4687455" cy="19530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rPr>
              <a:t>やってみたいこと</a:t>
            </a:r>
            <a:endParaRPr kumimoji="1" lang="en-US" altLang="ja-JP" sz="1400">
              <a:solidFill>
                <a:schemeClr val="tx1"/>
              </a:solidFill>
            </a:endParaRPr>
          </a:p>
          <a:p>
            <a:pPr algn="ctr"/>
            <a:r>
              <a:rPr kumimoji="1" lang="ja-JP" altLang="en-US" sz="1400">
                <a:solidFill>
                  <a:schemeClr val="tx1"/>
                </a:solidFill>
              </a:rPr>
              <a:t>　</a:t>
            </a:r>
            <a:r>
              <a:rPr lang="ja-JP" altLang="en-US" sz="1400">
                <a:solidFill>
                  <a:schemeClr val="tx1"/>
                </a:solidFill>
              </a:rPr>
              <a:t>　　　　</a:t>
            </a:r>
            <a:endParaRPr lang="en-US" altLang="ja-JP" sz="1400">
              <a:solidFill>
                <a:schemeClr val="tx1"/>
              </a:solidFill>
            </a:endParaRPr>
          </a:p>
          <a:p>
            <a:r>
              <a:rPr lang="ja-JP" altLang="en-US" sz="1400">
                <a:solidFill>
                  <a:schemeClr val="tx1"/>
                </a:solidFill>
              </a:rPr>
              <a:t>・</a:t>
            </a:r>
            <a:endParaRPr lang="en-US" altLang="ja-JP" sz="1400">
              <a:solidFill>
                <a:schemeClr val="tx1"/>
              </a:solidFill>
            </a:endParaRPr>
          </a:p>
          <a:p>
            <a:endParaRPr lang="en-US" altLang="ja-JP" sz="1400">
              <a:solidFill>
                <a:schemeClr val="tx1"/>
              </a:solidFill>
            </a:endParaRPr>
          </a:p>
          <a:p>
            <a:r>
              <a:rPr kumimoji="1" lang="ja-JP" altLang="en-US" sz="1400">
                <a:solidFill>
                  <a:schemeClr val="tx1"/>
                </a:solidFill>
              </a:rPr>
              <a:t>・</a:t>
            </a:r>
            <a:endParaRPr kumimoji="1" lang="en-US" altLang="ja-JP" sz="1400">
              <a:solidFill>
                <a:schemeClr val="tx1"/>
              </a:solidFill>
            </a:endParaRPr>
          </a:p>
          <a:p>
            <a:endParaRPr kumimoji="1" lang="en-US" altLang="ja-JP" sz="1400">
              <a:solidFill>
                <a:schemeClr val="tx1"/>
              </a:solidFill>
            </a:endParaRPr>
          </a:p>
          <a:p>
            <a:r>
              <a:rPr lang="ja-JP" altLang="en-US" sz="1400">
                <a:solidFill>
                  <a:schemeClr val="tx1"/>
                </a:solidFill>
              </a:rPr>
              <a:t>・</a:t>
            </a:r>
            <a:endParaRPr lang="en-US" altLang="ja-JP" sz="1400">
              <a:solidFill>
                <a:schemeClr val="tx1"/>
              </a:solidFill>
            </a:endParaRPr>
          </a:p>
          <a:p>
            <a:endParaRPr kumimoji="1" lang="en-US" altLang="ja-JP" sz="1400">
              <a:solidFill>
                <a:schemeClr val="tx1"/>
              </a:solidFill>
            </a:endParaRPr>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3366264"/>
            <a:ext cx="9580880" cy="307777"/>
          </a:xfrm>
          <a:prstGeom prst="rect">
            <a:avLst/>
          </a:prstGeom>
          <a:noFill/>
        </p:spPr>
        <p:txBody>
          <a:bodyPr wrap="square" rtlCol="0">
            <a:spAutoFit/>
          </a:bodyPr>
          <a:lstStyle/>
          <a:p>
            <a:r>
              <a:rPr lang="en-US" altLang="ja-JP" sz="1400"/>
              <a:t>2.</a:t>
            </a:r>
            <a:r>
              <a:rPr lang="ja-JP" altLang="en-US" sz="1400"/>
              <a:t> </a:t>
            </a:r>
            <a:r>
              <a:rPr lang="en-US" altLang="ja-JP" sz="1400"/>
              <a:t>1</a:t>
            </a:r>
            <a:r>
              <a:rPr lang="ja-JP" altLang="en-US" sz="1400"/>
              <a:t>で選んだ中で、特に大事にしたいこと、その理由について教えて下さい。</a:t>
            </a:r>
            <a:endParaRPr lang="en-US" altLang="ja-JP" sz="140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921506"/>
            <a:ext cx="9499600" cy="307777"/>
          </a:xfrm>
          <a:prstGeom prst="rect">
            <a:avLst/>
          </a:prstGeom>
          <a:noFill/>
        </p:spPr>
        <p:txBody>
          <a:bodyPr wrap="square" rtlCol="0">
            <a:spAutoFit/>
          </a:bodyPr>
          <a:lstStyle/>
          <a:p>
            <a:r>
              <a:rPr lang="en-US" altLang="ja-JP" sz="1400"/>
              <a:t>1. </a:t>
            </a:r>
            <a:r>
              <a:rPr lang="ja-JP" altLang="en-US" sz="1400"/>
              <a:t>様々な事例や手法を聞いて、やってみたいこと、参考になったことを記載してください。</a:t>
            </a:r>
            <a:endParaRPr lang="en-US" altLang="ja-JP" sz="140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3724317"/>
            <a:ext cx="9580880" cy="21193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390726" y="416838"/>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7" name="日付プレースホルダー 6"/>
          <p:cNvSpPr>
            <a:spLocks noGrp="1"/>
          </p:cNvSpPr>
          <p:nvPr>
            <p:ph type="dt" sz="half" idx="10"/>
          </p:nvPr>
        </p:nvSpPr>
        <p:spPr/>
        <p:txBody>
          <a:bodyPr/>
          <a:lstStyle/>
          <a:p>
            <a:r>
              <a:rPr lang="da-DK" altLang="ja-JP"/>
              <a:t>2022</a:t>
            </a:r>
            <a:r>
              <a:rPr lang="ja-JP" altLang="da-DK"/>
              <a:t>年</a:t>
            </a:r>
            <a:r>
              <a:rPr lang="da-DK" altLang="ja-JP"/>
              <a:t>7</a:t>
            </a:r>
            <a:r>
              <a:rPr lang="ja-JP" altLang="da-DK"/>
              <a:t>月</a:t>
            </a:r>
            <a:r>
              <a:rPr lang="da-DK" altLang="ja-JP"/>
              <a:t>ver</a:t>
            </a:r>
            <a:endParaRPr lang="ja-JP" altLang="en-US"/>
          </a:p>
        </p:txBody>
      </p:sp>
      <p:sp>
        <p:nvSpPr>
          <p:cNvPr id="14" name="フッター プレースホルダー 13"/>
          <p:cNvSpPr>
            <a:spLocks noGrp="1"/>
          </p:cNvSpPr>
          <p:nvPr>
            <p:ph type="ftr" sz="quarter" idx="11"/>
          </p:nvPr>
        </p:nvSpPr>
        <p:spPr/>
        <p:txBody>
          <a:bodyPr/>
          <a:lstStyle/>
          <a:p>
            <a:r>
              <a:rPr lang="zh-TW" altLang="en-US">
                <a:ea typeface="+mn-lt"/>
                <a:cs typeface="+mn-lt"/>
              </a:rPr>
              <a:t>資金分配団体</a:t>
            </a:r>
            <a:r>
              <a:rPr lang="en-US">
                <a:ea typeface="+mn-lt"/>
                <a:cs typeface="+mn-lt"/>
              </a:rPr>
              <a:t>【PO4</a:t>
            </a:r>
            <a:r>
              <a:rPr lang="zh-TW" altLang="en-US">
                <a:ea typeface="+mn-lt"/>
                <a:cs typeface="+mn-lt"/>
              </a:rPr>
              <a:t>年目研修</a:t>
            </a:r>
            <a:r>
              <a:rPr lang="en-US">
                <a:ea typeface="+mn-lt"/>
                <a:cs typeface="+mn-lt"/>
              </a:rPr>
              <a:t>】 </a:t>
            </a:r>
            <a:endParaRPr lang="ja-JP">
              <a:ea typeface="+mn-lt"/>
              <a:cs typeface="+mn-lt"/>
            </a:endParaRPr>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3</a:t>
            </a:fld>
            <a:endParaRPr kumimoji="1" lang="ja-JP" altLang="en-US"/>
          </a:p>
        </p:txBody>
      </p:sp>
      <p:sp>
        <p:nvSpPr>
          <p:cNvPr id="17" name="正方形/長方形 16">
            <a:extLst>
              <a:ext uri="{FF2B5EF4-FFF2-40B4-BE49-F238E27FC236}">
                <a16:creationId xmlns:a16="http://schemas.microsoft.com/office/drawing/2014/main" id="{E6E9E24B-A1EC-4EC1-8097-1F293828FB49}"/>
              </a:ext>
            </a:extLst>
          </p:cNvPr>
          <p:cNvSpPr/>
          <p:nvPr/>
        </p:nvSpPr>
        <p:spPr>
          <a:xfrm>
            <a:off x="5061527" y="1258521"/>
            <a:ext cx="4681913" cy="19784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a:solidFill>
                  <a:schemeClr val="tx1"/>
                </a:solidFill>
              </a:rPr>
              <a:t>参考に</a:t>
            </a:r>
            <a:r>
              <a:rPr kumimoji="1" lang="ja-JP" altLang="en-US" sz="1400">
                <a:solidFill>
                  <a:schemeClr val="tx1"/>
                </a:solidFill>
              </a:rPr>
              <a:t>なったこと</a:t>
            </a:r>
            <a:endParaRPr kumimoji="1" lang="en-US" altLang="ja-JP" sz="1400">
              <a:solidFill>
                <a:schemeClr val="tx1"/>
              </a:solidFill>
            </a:endParaRPr>
          </a:p>
          <a:p>
            <a:pPr algn="ctr"/>
            <a:r>
              <a:rPr kumimoji="1" lang="en-US" altLang="ja-JP" sz="1400">
                <a:solidFill>
                  <a:schemeClr val="tx1"/>
                </a:solidFill>
              </a:rPr>
              <a:t>(</a:t>
            </a:r>
            <a:r>
              <a:rPr kumimoji="1" lang="ja-JP" altLang="en-US" sz="1400">
                <a:solidFill>
                  <a:schemeClr val="tx1"/>
                </a:solidFill>
              </a:rPr>
              <a:t>やるかどうかは、ひとまず別とする</a:t>
            </a:r>
            <a:r>
              <a:rPr kumimoji="1" lang="en-US" altLang="ja-JP" sz="1400">
                <a:solidFill>
                  <a:schemeClr val="tx1"/>
                </a:solidFill>
              </a:rPr>
              <a:t>)</a:t>
            </a:r>
            <a:r>
              <a:rPr kumimoji="1" lang="ja-JP" altLang="en-US" sz="1400">
                <a:solidFill>
                  <a:schemeClr val="tx1"/>
                </a:solidFill>
              </a:rPr>
              <a:t>　</a:t>
            </a:r>
            <a:r>
              <a:rPr lang="ja-JP" altLang="en-US" sz="1400">
                <a:solidFill>
                  <a:schemeClr val="tx1"/>
                </a:solidFill>
              </a:rPr>
              <a:t>　　　　</a:t>
            </a:r>
            <a:endParaRPr lang="en-US" altLang="ja-JP" sz="1400">
              <a:solidFill>
                <a:schemeClr val="tx1"/>
              </a:solidFill>
            </a:endParaRPr>
          </a:p>
          <a:p>
            <a:r>
              <a:rPr lang="ja-JP" altLang="en-US" sz="1400">
                <a:solidFill>
                  <a:schemeClr val="tx1"/>
                </a:solidFill>
              </a:rPr>
              <a:t>・</a:t>
            </a:r>
            <a:endParaRPr lang="en-US" altLang="ja-JP" sz="1400">
              <a:solidFill>
                <a:schemeClr val="tx1"/>
              </a:solidFill>
            </a:endParaRPr>
          </a:p>
          <a:p>
            <a:endParaRPr lang="en-US" altLang="ja-JP" sz="1400">
              <a:solidFill>
                <a:schemeClr val="tx1"/>
              </a:solidFill>
            </a:endParaRPr>
          </a:p>
          <a:p>
            <a:r>
              <a:rPr kumimoji="1" lang="ja-JP" altLang="en-US" sz="1400">
                <a:solidFill>
                  <a:schemeClr val="tx1"/>
                </a:solidFill>
              </a:rPr>
              <a:t>・</a:t>
            </a:r>
            <a:endParaRPr kumimoji="1" lang="en-US" altLang="ja-JP" sz="1400">
              <a:solidFill>
                <a:schemeClr val="tx1"/>
              </a:solidFill>
            </a:endParaRPr>
          </a:p>
          <a:p>
            <a:endParaRPr kumimoji="1" lang="en-US" altLang="ja-JP" sz="1400">
              <a:solidFill>
                <a:schemeClr val="tx1"/>
              </a:solidFill>
            </a:endParaRPr>
          </a:p>
          <a:p>
            <a:r>
              <a:rPr lang="ja-JP" altLang="en-US" sz="1400">
                <a:solidFill>
                  <a:schemeClr val="tx1"/>
                </a:solidFill>
              </a:rPr>
              <a:t>・</a:t>
            </a:r>
            <a:endParaRPr lang="en-US" altLang="ja-JP" sz="1400">
              <a:solidFill>
                <a:schemeClr val="tx1"/>
              </a:solidFill>
            </a:endParaRPr>
          </a:p>
          <a:p>
            <a:endParaRPr kumimoji="1" lang="en-US" altLang="ja-JP" sz="1400">
              <a:solidFill>
                <a:schemeClr val="tx1"/>
              </a:solidFill>
            </a:endParaRPr>
          </a:p>
        </p:txBody>
      </p:sp>
    </p:spTree>
    <p:extLst>
      <p:ext uri="{BB962C8B-B14F-4D97-AF65-F5344CB8AC3E}">
        <p14:creationId xmlns:p14="http://schemas.microsoft.com/office/powerpoint/2010/main" val="296591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32377"/>
            <a:ext cx="9071429" cy="907020"/>
          </a:xfrm>
        </p:spPr>
        <p:txBody>
          <a:bodyPr>
            <a:normAutofit/>
          </a:bodyPr>
          <a:lstStyle/>
          <a:p>
            <a:r>
              <a:rPr lang="ja-JP" altLang="en-US" sz="1800" b="1"/>
              <a:t>事後評価</a:t>
            </a:r>
            <a:r>
              <a:rPr lang="en-US" altLang="ja-JP" sz="1800" b="1"/>
              <a:t>【</a:t>
            </a:r>
            <a:r>
              <a:rPr lang="ja-JP" altLang="en-US" sz="1800" b="1"/>
              <a:t>第</a:t>
            </a:r>
            <a:r>
              <a:rPr lang="en-US" altLang="ja-JP" sz="1800" b="1"/>
              <a:t>2</a:t>
            </a:r>
            <a:r>
              <a:rPr lang="ja-JP" altLang="en-US" sz="1800" b="1"/>
              <a:t>部</a:t>
            </a:r>
            <a:r>
              <a:rPr lang="en-US" altLang="ja-JP" sz="1800" b="1"/>
              <a:t>】</a:t>
            </a:r>
            <a:r>
              <a:rPr lang="ja-JP" altLang="en-US" sz="1800" b="1"/>
              <a:t>包括的⽀援プログラムの評価、⾮資⾦的⽀援の成果測定　</a:t>
            </a:r>
            <a:br>
              <a:rPr lang="en-US" altLang="ja-JP" sz="1800" b="1"/>
            </a:br>
            <a:r>
              <a:rPr lang="ja-JP" altLang="en-US" sz="1800" b="1"/>
              <a:t>講師： 今田克司様　千葉直紀様　</a:t>
            </a:r>
            <a:r>
              <a:rPr lang="en-US" altLang="ja-JP" sz="1800" b="1"/>
              <a:t>CSO</a:t>
            </a:r>
            <a:r>
              <a:rPr lang="ja-JP" altLang="en-US" sz="1800" b="1"/>
              <a:t>ネットワーク</a:t>
            </a:r>
            <a:endParaRPr kumimoji="1" lang="ja-JP" altLang="en-US" sz="1800" b="1"/>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090684"/>
            <a:ext cx="9580880" cy="1083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a:solidFill>
                  <a:schemeClr val="tx1"/>
                </a:solidFill>
              </a:rPr>
              <a:t>・</a:t>
            </a:r>
            <a:endParaRPr lang="en-US" altLang="ja-JP">
              <a:solidFill>
                <a:schemeClr val="tx1"/>
              </a:solidFill>
            </a:endParaRPr>
          </a:p>
          <a:p>
            <a:r>
              <a:rPr kumimoji="1" lang="ja-JP" altLang="en-US">
                <a:solidFill>
                  <a:schemeClr val="tx1"/>
                </a:solidFill>
              </a:rPr>
              <a:t>・</a:t>
            </a:r>
            <a:endParaRPr kumimoji="1" lang="en-US" altLang="ja-JP">
              <a:solidFill>
                <a:schemeClr val="tx1"/>
              </a:solidFill>
            </a:endParaRPr>
          </a:p>
          <a:p>
            <a:r>
              <a:rPr lang="ja-JP" altLang="en-US">
                <a:solidFill>
                  <a:schemeClr val="tx1"/>
                </a:solidFill>
              </a:rPr>
              <a:t>・</a:t>
            </a:r>
            <a:endParaRPr kumimoji="1" lang="en-US" altLang="ja-JP">
              <a:solidFill>
                <a:schemeClr val="tx1"/>
              </a:solidFill>
            </a:endParaRPr>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258884"/>
            <a:ext cx="9580880" cy="523220"/>
          </a:xfrm>
          <a:prstGeom prst="rect">
            <a:avLst/>
          </a:prstGeom>
          <a:noFill/>
        </p:spPr>
        <p:txBody>
          <a:bodyPr wrap="square" rtlCol="0">
            <a:spAutoFit/>
          </a:bodyPr>
          <a:lstStyle/>
          <a:p>
            <a:r>
              <a:rPr lang="en-US" altLang="ja-JP" sz="1400"/>
              <a:t>2.</a:t>
            </a:r>
            <a:r>
              <a:rPr lang="ja-JP" altLang="en-US" sz="1400"/>
              <a:t> 自団体</a:t>
            </a:r>
            <a:r>
              <a:rPr lang="en-US" altLang="ja-JP" sz="1400"/>
              <a:t>(</a:t>
            </a:r>
            <a:r>
              <a:rPr lang="ja-JP" altLang="en-US" sz="1400"/>
              <a:t>資金分配団体</a:t>
            </a:r>
            <a:r>
              <a:rPr lang="en-US" altLang="ja-JP" sz="1400"/>
              <a:t>)</a:t>
            </a:r>
            <a:r>
              <a:rPr lang="ja-JP" altLang="en-US" sz="1400"/>
              <a:t>の特徴や成果など、見える化が進んできたかと思います。その上で、改めて明らかになった成果はどんなところか、あるいはまだ評価・成果として記載できない部分があれば、それぞれ記載してください。</a:t>
            </a:r>
            <a:endParaRPr lang="en-US" altLang="ja-JP" sz="140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lIns="91440" tIns="45720" rIns="91440" bIns="45720" rtlCol="0" anchor="t">
            <a:spAutoFit/>
          </a:bodyPr>
          <a:lstStyle/>
          <a:p>
            <a:r>
              <a:rPr lang="en-US" altLang="ja-JP" sz="1400" dirty="0">
                <a:ea typeface="游ゴシック"/>
              </a:rPr>
              <a:t>1. </a:t>
            </a:r>
            <a:r>
              <a:rPr lang="ja-JP" altLang="en-US" sz="1400">
                <a:ea typeface="游ゴシック"/>
              </a:rPr>
              <a:t>第</a:t>
            </a:r>
            <a:r>
              <a:rPr lang="en-US" altLang="ja-JP" sz="1400" dirty="0">
                <a:ea typeface="游ゴシック"/>
              </a:rPr>
              <a:t>2</a:t>
            </a:r>
            <a:r>
              <a:rPr lang="ja-JP" altLang="en-US" sz="1400">
                <a:ea typeface="游ゴシック"/>
              </a:rPr>
              <a:t>部で学びとなった内容を教えて下さい。</a:t>
            </a:r>
            <a:endParaRPr lang="en-US" altLang="ja-JP" sz="1400">
              <a:ea typeface="游ゴシック"/>
            </a:endParaRPr>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5014545"/>
            <a:ext cx="9580880" cy="136353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4459247"/>
            <a:ext cx="9580880" cy="523220"/>
          </a:xfrm>
          <a:prstGeom prst="rect">
            <a:avLst/>
          </a:prstGeom>
          <a:noFill/>
        </p:spPr>
        <p:txBody>
          <a:bodyPr wrap="square" lIns="91440" tIns="45720" rIns="91440" bIns="45720" rtlCol="0" anchor="t">
            <a:spAutoFit/>
          </a:bodyPr>
          <a:lstStyle/>
          <a:p>
            <a:r>
              <a:rPr lang="en-US" altLang="ja-JP" sz="1400" dirty="0">
                <a:ea typeface="游ゴシック"/>
              </a:rPr>
              <a:t>3.</a:t>
            </a:r>
            <a:r>
              <a:rPr lang="ja-JP" altLang="en-US" sz="1400">
                <a:ea typeface="游ゴシック"/>
              </a:rPr>
              <a:t> ⾮資⾦的⽀援の「こだわりポイント」の成果について、評価報告書等にどのように記載しようと思いますか。また事業報告会、情報発信等の実施は検討していいますか。最終報告に向けてどのような「工夫」を考えていますか。</a:t>
            </a:r>
            <a:endParaRPr lang="en-US" altLang="ja-JP" sz="1400">
              <a:ea typeface="游ゴシック"/>
            </a:endParaRPr>
          </a:p>
        </p:txBody>
      </p:sp>
      <p:sp>
        <p:nvSpPr>
          <p:cNvPr id="7" name="日付プレースホルダー 6"/>
          <p:cNvSpPr>
            <a:spLocks noGrp="1"/>
          </p:cNvSpPr>
          <p:nvPr>
            <p:ph type="dt" sz="half" idx="10"/>
          </p:nvPr>
        </p:nvSpPr>
        <p:spPr/>
        <p:txBody>
          <a:bodyPr/>
          <a:lstStyle/>
          <a:p>
            <a:r>
              <a:rPr lang="da-DK" altLang="ja-JP"/>
              <a:t>2022</a:t>
            </a:r>
            <a:r>
              <a:rPr lang="ja-JP" altLang="da-DK"/>
              <a:t>年</a:t>
            </a:r>
            <a:r>
              <a:rPr lang="da-DK" altLang="ja-JP"/>
              <a:t>7</a:t>
            </a:r>
            <a:r>
              <a:rPr lang="ja-JP" altLang="da-DK"/>
              <a:t>月</a:t>
            </a:r>
            <a:r>
              <a:rPr lang="da-DK" altLang="ja-JP"/>
              <a:t>ver</a:t>
            </a:r>
            <a:endParaRPr lang="ja-JP" altLang="en-US"/>
          </a:p>
        </p:txBody>
      </p:sp>
      <p:sp>
        <p:nvSpPr>
          <p:cNvPr id="13" name="フッター プレースホルダー 12"/>
          <p:cNvSpPr>
            <a:spLocks noGrp="1"/>
          </p:cNvSpPr>
          <p:nvPr>
            <p:ph type="ftr" sz="quarter" idx="11"/>
          </p:nvPr>
        </p:nvSpPr>
        <p:spPr/>
        <p:txBody>
          <a:bodyPr/>
          <a:lstStyle/>
          <a:p>
            <a:r>
              <a:rPr lang="zh-TW" altLang="en-US">
                <a:ea typeface="+mn-lt"/>
                <a:cs typeface="+mn-lt"/>
              </a:rPr>
              <a:t>資金分配団体</a:t>
            </a:r>
            <a:r>
              <a:rPr lang="en-US" dirty="0">
                <a:ea typeface="+mn-lt"/>
                <a:cs typeface="+mn-lt"/>
              </a:rPr>
              <a:t>【PO4</a:t>
            </a:r>
            <a:r>
              <a:rPr lang="zh-TW" altLang="en-US">
                <a:ea typeface="+mn-lt"/>
                <a:cs typeface="+mn-lt"/>
              </a:rPr>
              <a:t>年目研修</a:t>
            </a:r>
            <a:r>
              <a:rPr lang="en-US" dirty="0">
                <a:ea typeface="+mn-lt"/>
                <a:cs typeface="+mn-lt"/>
              </a:rPr>
              <a:t>】 </a:t>
            </a:r>
            <a:endParaRPr lang="ja-JP" dirty="0"/>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4</a:t>
            </a:fld>
            <a:endParaRPr kumimoji="1" lang="ja-JP" altLang="en-US"/>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16" name="正方形/長方形 15">
            <a:extLst>
              <a:ext uri="{FF2B5EF4-FFF2-40B4-BE49-F238E27FC236}">
                <a16:creationId xmlns:a16="http://schemas.microsoft.com/office/drawing/2014/main" id="{E6E9E24B-A1EC-4EC1-8097-1F293828FB49}"/>
              </a:ext>
            </a:extLst>
          </p:cNvPr>
          <p:cNvSpPr/>
          <p:nvPr/>
        </p:nvSpPr>
        <p:spPr>
          <a:xfrm>
            <a:off x="152400" y="2871354"/>
            <a:ext cx="4687455" cy="15558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rPr>
              <a:t>成果としてとらえられる部分</a:t>
            </a:r>
            <a:r>
              <a:rPr lang="ja-JP" altLang="en-US" sz="1400">
                <a:solidFill>
                  <a:schemeClr val="tx1"/>
                </a:solidFill>
              </a:rPr>
              <a:t>　　　　</a:t>
            </a:r>
            <a:endParaRPr lang="en-US" altLang="ja-JP" sz="1400">
              <a:solidFill>
                <a:schemeClr val="tx1"/>
              </a:solidFill>
            </a:endParaRPr>
          </a:p>
          <a:p>
            <a:r>
              <a:rPr lang="ja-JP" altLang="en-US" sz="1400">
                <a:solidFill>
                  <a:schemeClr val="tx1"/>
                </a:solidFill>
              </a:rPr>
              <a:t>・</a:t>
            </a:r>
            <a:endParaRPr lang="en-US" altLang="ja-JP" sz="1400">
              <a:solidFill>
                <a:schemeClr val="tx1"/>
              </a:solidFill>
            </a:endParaRPr>
          </a:p>
          <a:p>
            <a:endParaRPr lang="en-US" altLang="ja-JP" sz="1400">
              <a:solidFill>
                <a:schemeClr val="tx1"/>
              </a:solidFill>
            </a:endParaRPr>
          </a:p>
          <a:p>
            <a:r>
              <a:rPr kumimoji="1" lang="ja-JP" altLang="en-US" sz="1400">
                <a:solidFill>
                  <a:schemeClr val="tx1"/>
                </a:solidFill>
              </a:rPr>
              <a:t>・</a:t>
            </a:r>
            <a:endParaRPr kumimoji="1" lang="en-US" altLang="ja-JP" sz="1400">
              <a:solidFill>
                <a:schemeClr val="tx1"/>
              </a:solidFill>
            </a:endParaRPr>
          </a:p>
          <a:p>
            <a:endParaRPr kumimoji="1" lang="en-US" altLang="ja-JP" sz="1400">
              <a:solidFill>
                <a:schemeClr val="tx1"/>
              </a:solidFill>
            </a:endParaRPr>
          </a:p>
          <a:p>
            <a:r>
              <a:rPr lang="ja-JP" altLang="en-US" sz="1400">
                <a:solidFill>
                  <a:schemeClr val="tx1"/>
                </a:solidFill>
              </a:rPr>
              <a:t>・</a:t>
            </a:r>
            <a:endParaRPr lang="en-US" altLang="ja-JP" sz="1400">
              <a:solidFill>
                <a:schemeClr val="tx1"/>
              </a:solidFill>
            </a:endParaRPr>
          </a:p>
          <a:p>
            <a:endParaRPr kumimoji="1" lang="en-US" altLang="ja-JP" sz="1400">
              <a:solidFill>
                <a:schemeClr val="tx1"/>
              </a:solidFill>
            </a:endParaRPr>
          </a:p>
        </p:txBody>
      </p:sp>
      <p:sp>
        <p:nvSpPr>
          <p:cNvPr id="17" name="正方形/長方形 16">
            <a:extLst>
              <a:ext uri="{FF2B5EF4-FFF2-40B4-BE49-F238E27FC236}">
                <a16:creationId xmlns:a16="http://schemas.microsoft.com/office/drawing/2014/main" id="{E6E9E24B-A1EC-4EC1-8097-1F293828FB49}"/>
              </a:ext>
            </a:extLst>
          </p:cNvPr>
          <p:cNvSpPr/>
          <p:nvPr/>
        </p:nvSpPr>
        <p:spPr>
          <a:xfrm>
            <a:off x="5061527" y="2845954"/>
            <a:ext cx="4681913" cy="15558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rPr>
              <a:t>まだ、評価しきれていない部分</a:t>
            </a:r>
            <a:r>
              <a:rPr kumimoji="1" lang="en-US" altLang="ja-JP" sz="1400">
                <a:solidFill>
                  <a:schemeClr val="tx1"/>
                </a:solidFill>
              </a:rPr>
              <a:t>(</a:t>
            </a:r>
            <a:r>
              <a:rPr kumimoji="1" lang="ja-JP" altLang="en-US" sz="1400">
                <a:solidFill>
                  <a:schemeClr val="tx1"/>
                </a:solidFill>
              </a:rPr>
              <a:t>課題と感じている部分</a:t>
            </a:r>
            <a:r>
              <a:rPr kumimoji="1" lang="en-US" altLang="ja-JP" sz="1400">
                <a:solidFill>
                  <a:schemeClr val="tx1"/>
                </a:solidFill>
              </a:rPr>
              <a:t>)</a:t>
            </a:r>
            <a:r>
              <a:rPr kumimoji="1" lang="ja-JP" altLang="en-US" sz="1400">
                <a:solidFill>
                  <a:schemeClr val="tx1"/>
                </a:solidFill>
              </a:rPr>
              <a:t>　</a:t>
            </a:r>
            <a:r>
              <a:rPr lang="ja-JP" altLang="en-US" sz="1400">
                <a:solidFill>
                  <a:schemeClr val="tx1"/>
                </a:solidFill>
              </a:rPr>
              <a:t>　　　　</a:t>
            </a:r>
            <a:endParaRPr lang="en-US" altLang="ja-JP" sz="1400">
              <a:solidFill>
                <a:schemeClr val="tx1"/>
              </a:solidFill>
            </a:endParaRPr>
          </a:p>
          <a:p>
            <a:r>
              <a:rPr lang="ja-JP" altLang="en-US" sz="1400">
                <a:solidFill>
                  <a:schemeClr val="tx1"/>
                </a:solidFill>
              </a:rPr>
              <a:t>・</a:t>
            </a:r>
            <a:endParaRPr lang="en-US" altLang="ja-JP" sz="1400">
              <a:solidFill>
                <a:schemeClr val="tx1"/>
              </a:solidFill>
            </a:endParaRPr>
          </a:p>
          <a:p>
            <a:endParaRPr lang="en-US" altLang="ja-JP" sz="1400">
              <a:solidFill>
                <a:schemeClr val="tx1"/>
              </a:solidFill>
            </a:endParaRPr>
          </a:p>
          <a:p>
            <a:r>
              <a:rPr kumimoji="1" lang="ja-JP" altLang="en-US" sz="1400">
                <a:solidFill>
                  <a:schemeClr val="tx1"/>
                </a:solidFill>
              </a:rPr>
              <a:t>・</a:t>
            </a:r>
            <a:endParaRPr kumimoji="1" lang="en-US" altLang="ja-JP" sz="1400">
              <a:solidFill>
                <a:schemeClr val="tx1"/>
              </a:solidFill>
            </a:endParaRPr>
          </a:p>
          <a:p>
            <a:endParaRPr kumimoji="1" lang="en-US" altLang="ja-JP" sz="1400">
              <a:solidFill>
                <a:schemeClr val="tx1"/>
              </a:solidFill>
            </a:endParaRPr>
          </a:p>
          <a:p>
            <a:r>
              <a:rPr lang="ja-JP" altLang="en-US" sz="1400">
                <a:solidFill>
                  <a:schemeClr val="tx1"/>
                </a:solidFill>
              </a:rPr>
              <a:t>・</a:t>
            </a:r>
            <a:endParaRPr lang="en-US" altLang="ja-JP" sz="1400">
              <a:solidFill>
                <a:schemeClr val="tx1"/>
              </a:solidFill>
            </a:endParaRPr>
          </a:p>
          <a:p>
            <a:endParaRPr kumimoji="1" lang="en-US" altLang="ja-JP" sz="1400">
              <a:solidFill>
                <a:schemeClr val="tx1"/>
              </a:solidFill>
            </a:endParaRPr>
          </a:p>
        </p:txBody>
      </p:sp>
    </p:spTree>
    <p:extLst>
      <p:ext uri="{BB962C8B-B14F-4D97-AF65-F5344CB8AC3E}">
        <p14:creationId xmlns:p14="http://schemas.microsoft.com/office/powerpoint/2010/main" val="858011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2"/>
            <a:ext cx="8543925" cy="838134"/>
          </a:xfrm>
        </p:spPr>
        <p:txBody>
          <a:bodyPr>
            <a:normAutofit/>
          </a:bodyPr>
          <a:lstStyle/>
          <a:p>
            <a:r>
              <a:rPr kumimoji="1" lang="ja-JP" altLang="en-US" sz="1800" b="1"/>
              <a:t>出口戦略</a:t>
            </a:r>
            <a:br>
              <a:rPr lang="en-US" altLang="ja-JP" sz="1800" b="1"/>
            </a:br>
            <a:r>
              <a:rPr lang="ja-JP" altLang="en-US" sz="1800" b="1"/>
              <a:t>講師：</a:t>
            </a:r>
            <a:r>
              <a:rPr lang="en-US" altLang="ja-JP" sz="1800" b="1"/>
              <a:t>JANPIA</a:t>
            </a:r>
            <a:r>
              <a:rPr lang="ja-JP" altLang="en-US" sz="1800" b="1"/>
              <a:t>　山中、竹之下</a:t>
            </a:r>
            <a:endParaRPr kumimoji="1" lang="ja-JP" altLang="en-US" sz="1800"/>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757238"/>
            <a:ext cx="9580880" cy="19900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21920" y="3898942"/>
            <a:ext cx="9580880" cy="523220"/>
          </a:xfrm>
          <a:prstGeom prst="rect">
            <a:avLst/>
          </a:prstGeom>
          <a:noFill/>
        </p:spPr>
        <p:txBody>
          <a:bodyPr wrap="square" lIns="91440" tIns="45720" rIns="91440" bIns="45720" rtlCol="0" anchor="t">
            <a:spAutoFit/>
          </a:bodyPr>
          <a:lstStyle/>
          <a:p>
            <a:r>
              <a:rPr lang="en-US" altLang="ja-JP" sz="1400" dirty="0">
                <a:latin typeface="游ゴシック"/>
                <a:ea typeface="游ゴシック"/>
              </a:rPr>
              <a:t>2.</a:t>
            </a:r>
            <a:r>
              <a:rPr lang="ja-JP" altLang="en-US" sz="1400">
                <a:latin typeface="游ゴシック"/>
                <a:ea typeface="游ゴシック"/>
              </a:rPr>
              <a:t> 　講義を全て聞いたあと、実行団体、資金分配団体のそれぞれをどのように変化させていきたいと思いましたか。残りの休眠預金事業の期間を、</a:t>
            </a:r>
            <a:r>
              <a:rPr lang="en-US" altLang="ja-JP" sz="1400" dirty="0">
                <a:latin typeface="游ゴシック"/>
                <a:ea typeface="游ゴシック"/>
              </a:rPr>
              <a:t>PO</a:t>
            </a:r>
            <a:r>
              <a:rPr lang="ja-JP" altLang="en-US" sz="1400">
                <a:latin typeface="游ゴシック"/>
                <a:ea typeface="游ゴシック"/>
              </a:rPr>
              <a:t>としてどのように動くことにしますか。</a:t>
            </a:r>
            <a:endParaRPr lang="en-US" altLang="ja-JP" sz="1400">
              <a:latin typeface="游ゴシック"/>
              <a:ea typeface="游ゴシック"/>
            </a:endParaRPr>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130503"/>
            <a:ext cx="9667072" cy="523220"/>
          </a:xfrm>
          <a:prstGeom prst="rect">
            <a:avLst/>
          </a:prstGeom>
          <a:noFill/>
        </p:spPr>
        <p:txBody>
          <a:bodyPr wrap="square" rtlCol="0">
            <a:spAutoFit/>
          </a:bodyPr>
          <a:lstStyle/>
          <a:p>
            <a:r>
              <a:rPr lang="en-US" altLang="ja-JP" sz="1400">
                <a:latin typeface="游ゴシック 本文"/>
              </a:rPr>
              <a:t>1.</a:t>
            </a:r>
            <a:r>
              <a:rPr lang="ja-JP" altLang="en-US" sz="1400">
                <a:latin typeface="游ゴシック 本文"/>
              </a:rPr>
              <a:t>ゴールの分類として６つのフレームワークが紹介されましたが、その考え方や内容は、実行団体の伴走支援にどのように活用できそうですか。イメージできた部分や、取り組んでみたいと思ったことを、具体的に記載してください。</a:t>
            </a:r>
            <a:endParaRPr lang="en-US" altLang="ja-JP" sz="1400">
              <a:latin typeface="游ゴシック 本文"/>
            </a:endParaRPr>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4479635"/>
            <a:ext cx="9580880" cy="1876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日付プレースホルダー 6"/>
          <p:cNvSpPr>
            <a:spLocks noGrp="1"/>
          </p:cNvSpPr>
          <p:nvPr>
            <p:ph type="dt" sz="half" idx="10"/>
          </p:nvPr>
        </p:nvSpPr>
        <p:spPr/>
        <p:txBody>
          <a:bodyPr/>
          <a:lstStyle/>
          <a:p>
            <a:r>
              <a:rPr lang="da-DK" altLang="ja-JP"/>
              <a:t>2022</a:t>
            </a:r>
            <a:r>
              <a:rPr lang="ja-JP" altLang="da-DK"/>
              <a:t>年</a:t>
            </a:r>
            <a:r>
              <a:rPr lang="da-DK" altLang="ja-JP"/>
              <a:t>7</a:t>
            </a:r>
            <a:r>
              <a:rPr lang="ja-JP" altLang="da-DK"/>
              <a:t>月</a:t>
            </a:r>
            <a:r>
              <a:rPr lang="da-DK" altLang="ja-JP"/>
              <a:t>ver</a:t>
            </a:r>
            <a:endParaRPr lang="ja-JP" altLang="en-US"/>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【PO4</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5</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Tree>
    <p:extLst>
      <p:ext uri="{BB962C8B-B14F-4D97-AF65-F5344CB8AC3E}">
        <p14:creationId xmlns:p14="http://schemas.microsoft.com/office/powerpoint/2010/main" val="427115900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615</Words>
  <Application>Microsoft Office PowerPoint</Application>
  <PresentationFormat>A4 210 x 297 mm</PresentationFormat>
  <Paragraphs>69</Paragraphs>
  <Slides>5</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vt:i4>
      </vt:variant>
    </vt:vector>
  </HeadingPairs>
  <TitlesOfParts>
    <vt:vector size="11" baseType="lpstr">
      <vt:lpstr>游ゴシック</vt:lpstr>
      <vt:lpstr>游ゴシック Light</vt:lpstr>
      <vt:lpstr>游ゴシック 本文</vt:lpstr>
      <vt:lpstr>Arial</vt:lpstr>
      <vt:lpstr>Calibri</vt:lpstr>
      <vt:lpstr>Office テーマ</vt:lpstr>
      <vt:lpstr>2022年度資金分配団体 【PO4年目研修】 ビデオ学習用課題</vt:lpstr>
      <vt:lpstr>事後評価【第1部】 事後評価の全体像、点検・検証の概要　 説明： JANPIA　根尾  ／ 竹之下・後藤</vt:lpstr>
      <vt:lpstr>事後評価【第1部】事後評価の基礎について　 講師：新藤健太様　日本社会事業大学 　　　今田克司様　千葉直紀様　CSOネットワーク　</vt:lpstr>
      <vt:lpstr>事後評価【第2部】包括的⽀援プログラムの評価、⾮資⾦的⽀援の成果測定　 講師： 今田克司様　千葉直紀様　CSOネットワーク</vt:lpstr>
      <vt:lpstr>出口戦略 講師：JANPIA　山中、竹之下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2022-07-21T07:38:47Z</dcterms:created>
  <dcterms:modified xsi:type="dcterms:W3CDTF">2022-07-21T07:38:54Z</dcterms:modified>
</cp:coreProperties>
</file>