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handoutMasterIdLst>
    <p:handoutMasterId r:id="rId22"/>
  </p:handoutMasterIdLst>
  <p:sldIdLst>
    <p:sldId id="256" r:id="rId2"/>
    <p:sldId id="272" r:id="rId3"/>
    <p:sldId id="258" r:id="rId4"/>
    <p:sldId id="259" r:id="rId5"/>
    <p:sldId id="271" r:id="rId6"/>
    <p:sldId id="273" r:id="rId7"/>
    <p:sldId id="274" r:id="rId8"/>
    <p:sldId id="261" r:id="rId9"/>
    <p:sldId id="262" r:id="rId10"/>
    <p:sldId id="277" r:id="rId11"/>
    <p:sldId id="276" r:id="rId12"/>
    <p:sldId id="278" r:id="rId13"/>
    <p:sldId id="275" r:id="rId14"/>
    <p:sldId id="263" r:id="rId15"/>
    <p:sldId id="260" r:id="rId16"/>
    <p:sldId id="266" r:id="rId17"/>
    <p:sldId id="264" r:id="rId18"/>
    <p:sldId id="267" r:id="rId19"/>
    <p:sldId id="269" r:id="rId20"/>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8" d="100"/>
          <a:sy n="128" d="100"/>
        </p:scale>
        <p:origin x="864" y="120"/>
      </p:cViewPr>
      <p:guideLst/>
    </p:cSldViewPr>
  </p:slideViewPr>
  <p:notesTextViewPr>
    <p:cViewPr>
      <p:scale>
        <a:sx n="1" d="1"/>
        <a:sy n="1" d="1"/>
      </p:scale>
      <p:origin x="0" y="0"/>
    </p:cViewPr>
  </p:notesTextViewPr>
  <p:notesViewPr>
    <p:cSldViewPr snapToGrid="0">
      <p:cViewPr varScale="1">
        <p:scale>
          <a:sx n="88" d="100"/>
          <a:sy n="88" d="100"/>
        </p:scale>
        <p:origin x="38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2021/2/4</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2021/2/4</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23051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3</a:t>
            </a:fld>
            <a:endParaRPr kumimoji="1" lang="ja-JP" altLang="en-US"/>
          </a:p>
        </p:txBody>
      </p:sp>
    </p:spTree>
    <p:extLst>
      <p:ext uri="{BB962C8B-B14F-4D97-AF65-F5344CB8AC3E}">
        <p14:creationId xmlns:p14="http://schemas.microsoft.com/office/powerpoint/2010/main" val="1398536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 xmlns:a16="http://schemas.microsoft.com/office/drawing/2014/main" id="{1C898BFC-47A7-4A04-A746-F1A8B30D39A4}"/>
              </a:ext>
            </a:extLst>
          </p:cNvPr>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5" name="フッター プレースホルダー 4">
            <a:extLst>
              <a:ext uri="{FF2B5EF4-FFF2-40B4-BE49-F238E27FC236}">
                <a16:creationId xmlns="" xmlns:a16="http://schemas.microsoft.com/office/drawing/2014/main" id="{B9B6D881-F8B7-46F3-A24C-996225D95D6E}"/>
              </a:ext>
            </a:extLst>
          </p:cNvPr>
          <p:cNvSpPr>
            <a:spLocks noGrp="1"/>
          </p:cNvSpPr>
          <p:nvPr>
            <p:ph type="ftr" sz="quarter" idx="11"/>
          </p:nvPr>
        </p:nvSpPr>
        <p:spPr/>
        <p:txBody>
          <a:bodyPr/>
          <a:lstStyle/>
          <a:p>
            <a:r>
              <a:rPr lang="zh-TW" altLang="en-US" smtClean="0"/>
              <a:t>資金分配団体</a:t>
            </a:r>
            <a:r>
              <a:rPr lang="en-US" altLang="zh-TW" smtClean="0"/>
              <a:t>【PO1</a:t>
            </a:r>
            <a:r>
              <a:rPr lang="zh-TW" altLang="en-US" smtClean="0"/>
              <a:t>年目研修</a:t>
            </a:r>
            <a:r>
              <a:rPr lang="en-US" altLang="zh-TW" smtClean="0"/>
              <a:t>】</a:t>
            </a:r>
            <a:endParaRPr lang="ja-JP" altLang="en-US" dirty="0" smtClean="0"/>
          </a:p>
        </p:txBody>
      </p:sp>
      <p:sp>
        <p:nvSpPr>
          <p:cNvPr id="6" name="スライド番号プレースホルダー 5">
            <a:extLst>
              <a:ext uri="{FF2B5EF4-FFF2-40B4-BE49-F238E27FC236}">
                <a16:creationId xmlns=""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 xmlns:a16="http://schemas.microsoft.com/office/drawing/2014/main" id="{27F22508-AC34-4A89-BCE3-9D6313C18592}"/>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5" name="フッター プレースホルダー 4">
            <a:extLst>
              <a:ext uri="{FF2B5EF4-FFF2-40B4-BE49-F238E27FC236}">
                <a16:creationId xmlns="" xmlns:a16="http://schemas.microsoft.com/office/drawing/2014/main" id="{4201A715-2312-4B9B-B54D-D40EE509A472}"/>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6" name="スライド番号プレースホルダー 5">
            <a:extLst>
              <a:ext uri="{FF2B5EF4-FFF2-40B4-BE49-F238E27FC236}">
                <a16:creationId xmlns=""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 xmlns:a16="http://schemas.microsoft.com/office/drawing/2014/main" id="{A16B1452-0455-4E57-99E6-CC696965B7EC}"/>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5" name="フッター プレースホルダー 4">
            <a:extLst>
              <a:ext uri="{FF2B5EF4-FFF2-40B4-BE49-F238E27FC236}">
                <a16:creationId xmlns="" xmlns:a16="http://schemas.microsoft.com/office/drawing/2014/main" id="{4CD090CC-E9AF-4FFD-9CF7-EF4FCDD38517}"/>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6" name="スライド番号プレースホルダー 5">
            <a:extLst>
              <a:ext uri="{FF2B5EF4-FFF2-40B4-BE49-F238E27FC236}">
                <a16:creationId xmlns=""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 xmlns:a16="http://schemas.microsoft.com/office/drawing/2014/main" id="{B2AD66A3-0E91-4C38-8B07-45D65A5DB53C}"/>
              </a:ext>
            </a:extLst>
          </p:cNvPr>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5" name="フッター プレースホルダー 4">
            <a:extLst>
              <a:ext uri="{FF2B5EF4-FFF2-40B4-BE49-F238E27FC236}">
                <a16:creationId xmlns=""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ja-JP" altLang="en-US" dirty="0" smtClean="0"/>
              <a:t>資金分配団体</a:t>
            </a:r>
            <a:r>
              <a:rPr lang="en-US" altLang="ja-JP" dirty="0" smtClean="0"/>
              <a:t>【PO1</a:t>
            </a:r>
            <a:r>
              <a:rPr lang="ja-JP" altLang="en-US" dirty="0" smtClean="0"/>
              <a:t>年目研修</a:t>
            </a:r>
            <a:r>
              <a:rPr lang="en-US" altLang="ja-JP" dirty="0" smtClean="0"/>
              <a:t>】</a:t>
            </a:r>
            <a:endParaRPr lang="ja-JP" altLang="en-US" dirty="0"/>
          </a:p>
        </p:txBody>
      </p:sp>
      <p:sp>
        <p:nvSpPr>
          <p:cNvPr id="6" name="スライド番号プレースホルダー 5">
            <a:extLst>
              <a:ext uri="{FF2B5EF4-FFF2-40B4-BE49-F238E27FC236}">
                <a16:creationId xmlns=""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 xmlns:a16="http://schemas.microsoft.com/office/drawing/2014/main" id="{366DA90C-29FF-43B3-9F13-1DEC70082CC2}"/>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5" name="フッター プレースホルダー 4">
            <a:extLst>
              <a:ext uri="{FF2B5EF4-FFF2-40B4-BE49-F238E27FC236}">
                <a16:creationId xmlns="" xmlns:a16="http://schemas.microsoft.com/office/drawing/2014/main" id="{E4D9E306-6EAE-4E2B-9155-55DA37FE45CE}"/>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6" name="スライド番号プレースホルダー 5">
            <a:extLst>
              <a:ext uri="{FF2B5EF4-FFF2-40B4-BE49-F238E27FC236}">
                <a16:creationId xmlns=""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 xmlns:a16="http://schemas.microsoft.com/office/drawing/2014/main" id="{18F74113-4B18-495A-9F46-8461A5D8A89E}"/>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6" name="フッター プレースホルダー 5">
            <a:extLst>
              <a:ext uri="{FF2B5EF4-FFF2-40B4-BE49-F238E27FC236}">
                <a16:creationId xmlns="" xmlns:a16="http://schemas.microsoft.com/office/drawing/2014/main" id="{E525F47F-C274-4387-8648-EFC15CE57EBA}"/>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7" name="スライド番号プレースホルダー 6">
            <a:extLst>
              <a:ext uri="{FF2B5EF4-FFF2-40B4-BE49-F238E27FC236}">
                <a16:creationId xmlns=""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 xmlns:a16="http://schemas.microsoft.com/office/drawing/2014/main" id="{EA8C48BA-06B2-4731-8093-853582673DD3}"/>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8" name="フッター プレースホルダー 7">
            <a:extLst>
              <a:ext uri="{FF2B5EF4-FFF2-40B4-BE49-F238E27FC236}">
                <a16:creationId xmlns="" xmlns:a16="http://schemas.microsoft.com/office/drawing/2014/main" id="{4DCCBC77-BB04-4141-9093-EEBC1C8B558A}"/>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9" name="スライド番号プレースホルダー 8">
            <a:extLst>
              <a:ext uri="{FF2B5EF4-FFF2-40B4-BE49-F238E27FC236}">
                <a16:creationId xmlns=""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 xmlns:a16="http://schemas.microsoft.com/office/drawing/2014/main" id="{ECBE999C-3AB4-4BA7-9391-1DEAC82B8CA9}"/>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4" name="フッター プレースホルダー 3">
            <a:extLst>
              <a:ext uri="{FF2B5EF4-FFF2-40B4-BE49-F238E27FC236}">
                <a16:creationId xmlns="" xmlns:a16="http://schemas.microsoft.com/office/drawing/2014/main" id="{9FE55A8E-7936-4D8D-9896-F871BC018C1B}"/>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5" name="スライド番号プレースホルダー 4">
            <a:extLst>
              <a:ext uri="{FF2B5EF4-FFF2-40B4-BE49-F238E27FC236}">
                <a16:creationId xmlns=""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 xmlns:a16="http://schemas.microsoft.com/office/drawing/2014/main" id="{E81E5514-F180-40A0-A168-29B4E89A405A}"/>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3" name="フッター プレースホルダー 2">
            <a:extLst>
              <a:ext uri="{FF2B5EF4-FFF2-40B4-BE49-F238E27FC236}">
                <a16:creationId xmlns="" xmlns:a16="http://schemas.microsoft.com/office/drawing/2014/main" id="{4B6EEA5C-325F-42CD-8B54-29D9A4A2A13F}"/>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4" name="スライド番号プレースホルダー 3">
            <a:extLst>
              <a:ext uri="{FF2B5EF4-FFF2-40B4-BE49-F238E27FC236}">
                <a16:creationId xmlns=""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 xmlns:a16="http://schemas.microsoft.com/office/drawing/2014/main" id="{60280B70-BE52-4A92-B0A0-9E93A99C5B21}"/>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6" name="フッター プレースホルダー 5">
            <a:extLst>
              <a:ext uri="{FF2B5EF4-FFF2-40B4-BE49-F238E27FC236}">
                <a16:creationId xmlns="" xmlns:a16="http://schemas.microsoft.com/office/drawing/2014/main" id="{A1F5F7E8-9B8D-41D9-84BA-F3F40BA03F36}"/>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7" name="スライド番号プレースホルダー 6">
            <a:extLst>
              <a:ext uri="{FF2B5EF4-FFF2-40B4-BE49-F238E27FC236}">
                <a16:creationId xmlns=""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 xmlns:a16="http://schemas.microsoft.com/office/drawing/2014/main" id="{3E8BF893-5287-469F-B159-2B23E4A0AB3A}"/>
              </a:ext>
            </a:extLst>
          </p:cNvPr>
          <p:cNvSpPr>
            <a:spLocks noGrp="1"/>
          </p:cNvSpPr>
          <p:nvPr>
            <p:ph type="dt" sz="half" idx="10"/>
          </p:nvPr>
        </p:nvSpPr>
        <p:spPr/>
        <p:txBody>
          <a:bodyPr/>
          <a:lstStyle/>
          <a:p>
            <a:r>
              <a:rPr kumimoji="1" lang="en-US" altLang="ja-JP" smtClean="0"/>
              <a:t>2021</a:t>
            </a:r>
            <a:r>
              <a:rPr kumimoji="1" lang="ja-JP" altLang="en-US" smtClean="0"/>
              <a:t>年</a:t>
            </a:r>
            <a:r>
              <a:rPr kumimoji="1" lang="en-US" altLang="ja-JP" smtClean="0"/>
              <a:t>2</a:t>
            </a:r>
            <a:r>
              <a:rPr kumimoji="1" lang="ja-JP" altLang="en-US" smtClean="0"/>
              <a:t>月</a:t>
            </a:r>
            <a:r>
              <a:rPr kumimoji="1" lang="en-US" altLang="ja-JP" smtClean="0"/>
              <a:t>ver</a:t>
            </a:r>
            <a:endParaRPr kumimoji="1" lang="ja-JP" altLang="en-US"/>
          </a:p>
        </p:txBody>
      </p:sp>
      <p:sp>
        <p:nvSpPr>
          <p:cNvPr id="6" name="フッター プレースホルダー 5">
            <a:extLst>
              <a:ext uri="{FF2B5EF4-FFF2-40B4-BE49-F238E27FC236}">
                <a16:creationId xmlns="" xmlns:a16="http://schemas.microsoft.com/office/drawing/2014/main" id="{5BE37B6C-5607-4A7D-AF5D-03DC0EA54C59}"/>
              </a:ext>
            </a:extLst>
          </p:cNvPr>
          <p:cNvSpPr>
            <a:spLocks noGrp="1"/>
          </p:cNvSpPr>
          <p:nvPr>
            <p:ph type="ftr" sz="quarter" idx="11"/>
          </p:nvPr>
        </p:nvSpPr>
        <p:spPr/>
        <p:txBody>
          <a:bodyPr/>
          <a:lstStyle/>
          <a:p>
            <a:r>
              <a:rPr kumimoji="1" lang="zh-TW" altLang="en-US" smtClean="0"/>
              <a:t>資金分配団体</a:t>
            </a:r>
            <a:r>
              <a:rPr kumimoji="1" lang="en-US" altLang="zh-TW" smtClean="0"/>
              <a:t>【PO1</a:t>
            </a:r>
            <a:r>
              <a:rPr kumimoji="1" lang="zh-TW" altLang="en-US" smtClean="0"/>
              <a:t>年目研修</a:t>
            </a:r>
            <a:r>
              <a:rPr kumimoji="1" lang="en-US" altLang="zh-TW" smtClean="0"/>
              <a:t>】</a:t>
            </a:r>
            <a:endParaRPr kumimoji="1" lang="ja-JP" altLang="en-US"/>
          </a:p>
        </p:txBody>
      </p:sp>
      <p:sp>
        <p:nvSpPr>
          <p:cNvPr id="7" name="スライド番号プレースホルダー 6">
            <a:extLst>
              <a:ext uri="{FF2B5EF4-FFF2-40B4-BE49-F238E27FC236}">
                <a16:creationId xmlns=""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5" name="フッター プレースホルダー 4">
            <a:extLst>
              <a:ext uri="{FF2B5EF4-FFF2-40B4-BE49-F238E27FC236}">
                <a16:creationId xmlns=""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smtClean="0"/>
              <a:t>資金分配団体</a:t>
            </a:r>
            <a:r>
              <a:rPr lang="en-US" altLang="zh-TW" smtClean="0"/>
              <a:t>【PO1</a:t>
            </a:r>
            <a:r>
              <a:rPr lang="zh-TW" altLang="en-US" smtClean="0"/>
              <a:t>年目研修</a:t>
            </a:r>
            <a:r>
              <a:rPr lang="en-US" altLang="zh-TW" smtClean="0"/>
              <a:t>】</a:t>
            </a:r>
            <a:endParaRPr lang="ja-JP" altLang="en-US" dirty="0"/>
          </a:p>
        </p:txBody>
      </p:sp>
      <p:sp>
        <p:nvSpPr>
          <p:cNvPr id="6" name="スライド番号プレースホルダー 5">
            <a:extLst>
              <a:ext uri="{FF2B5EF4-FFF2-40B4-BE49-F238E27FC236}">
                <a16:creationId xmlns=""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jcne.or.jp/data/guide.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BF03F9FD-AFF1-4480-9435-C4E5EB624E9F}"/>
              </a:ext>
            </a:extLst>
          </p:cNvPr>
          <p:cNvSpPr>
            <a:spLocks noGrp="1"/>
          </p:cNvSpPr>
          <p:nvPr>
            <p:ph type="ctrTitle"/>
          </p:nvPr>
        </p:nvSpPr>
        <p:spPr>
          <a:xfrm>
            <a:off x="1238250" y="1684066"/>
            <a:ext cx="7429500" cy="2387600"/>
          </a:xfrm>
        </p:spPr>
        <p:txBody>
          <a:bodyPr>
            <a:normAutofit/>
          </a:bodyPr>
          <a:lstStyle/>
          <a:p>
            <a:r>
              <a:rPr lang="ja-JP" altLang="en-US" sz="4800" dirty="0" smtClean="0"/>
              <a:t>資金分配団体</a:t>
            </a:r>
            <a:r>
              <a:rPr lang="en-US" altLang="ja-JP" sz="4800" dirty="0" smtClean="0"/>
              <a:t/>
            </a:r>
            <a:br>
              <a:rPr lang="en-US" altLang="ja-JP" sz="4800" dirty="0" smtClean="0"/>
            </a:br>
            <a:r>
              <a:rPr lang="en-US" altLang="ja-JP" sz="4800" dirty="0" smtClean="0"/>
              <a:t>【PO1</a:t>
            </a:r>
            <a:r>
              <a:rPr lang="ja-JP" altLang="en-US" sz="4800" dirty="0" smtClean="0"/>
              <a:t>年目研修</a:t>
            </a:r>
            <a:r>
              <a:rPr lang="en-US" altLang="ja-JP" sz="4800" dirty="0"/>
              <a:t>】</a:t>
            </a:r>
            <a:r>
              <a:rPr lang="en-US" altLang="ja-JP" sz="4800" dirty="0" smtClean="0"/>
              <a:t/>
            </a:r>
            <a:br>
              <a:rPr lang="en-US" altLang="ja-JP" sz="4800" dirty="0" smtClean="0"/>
            </a:br>
            <a:r>
              <a:rPr lang="ja-JP" altLang="en-US" sz="4800" dirty="0" smtClean="0"/>
              <a:t>ビ</a:t>
            </a:r>
            <a:r>
              <a:rPr lang="ja-JP" altLang="en-US" sz="4800" dirty="0"/>
              <a:t>デオ学</a:t>
            </a:r>
            <a:r>
              <a:rPr lang="ja-JP" altLang="en-US" sz="4800" dirty="0" smtClean="0"/>
              <a:t>習用課題</a:t>
            </a:r>
            <a:endParaRPr kumimoji="1" lang="ja-JP" altLang="en-US" sz="4800" dirty="0"/>
          </a:p>
        </p:txBody>
      </p:sp>
      <p:sp>
        <p:nvSpPr>
          <p:cNvPr id="3" name="タイトル 1">
            <a:extLst>
              <a:ext uri="{FF2B5EF4-FFF2-40B4-BE49-F238E27FC236}">
                <a16:creationId xmlns=""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dirty="0"/>
          </a:p>
        </p:txBody>
      </p:sp>
      <p:sp>
        <p:nvSpPr>
          <p:cNvPr id="4" name="テキスト ボックス 3"/>
          <p:cNvSpPr txBox="1"/>
          <p:nvPr/>
        </p:nvSpPr>
        <p:spPr>
          <a:xfrm>
            <a:off x="2011680" y="4528316"/>
            <a:ext cx="5987537" cy="1477328"/>
          </a:xfrm>
          <a:prstGeom prst="rect">
            <a:avLst/>
          </a:prstGeom>
          <a:noFill/>
        </p:spPr>
        <p:txBody>
          <a:bodyPr wrap="none" rtlCol="0">
            <a:spAutoFit/>
          </a:bodyPr>
          <a:lstStyle/>
          <a:p>
            <a:r>
              <a:rPr kumimoji="1" lang="ja-JP" altLang="en-US" u="sng" dirty="0" smtClean="0"/>
              <a:t>資金分配団体名：　　　　　　　　　　　　　　　　　</a:t>
            </a:r>
            <a:endParaRPr kumimoji="1" lang="en-US" altLang="ja-JP" u="sng" dirty="0" smtClean="0"/>
          </a:p>
          <a:p>
            <a:endParaRPr kumimoji="1" lang="en-US" altLang="ja-JP" dirty="0" smtClean="0"/>
          </a:p>
          <a:p>
            <a:r>
              <a:rPr lang="ja-JP" altLang="en-US" u="sng" dirty="0" smtClean="0"/>
              <a:t>名前　　　　　：　　　　　　　　　　　　　　　　　</a:t>
            </a:r>
            <a:endParaRPr lang="en-US" altLang="ja-JP" u="sng" dirty="0" smtClean="0"/>
          </a:p>
          <a:p>
            <a:endParaRPr lang="en-US" altLang="ja-JP" u="sng" dirty="0" smtClean="0"/>
          </a:p>
          <a:p>
            <a:r>
              <a:rPr lang="ja-JP" altLang="en-US" sz="1400" u="sng" dirty="0" smtClean="0"/>
              <a:t>確認者</a:t>
            </a:r>
            <a:r>
              <a:rPr lang="en-US" altLang="ja-JP" sz="1400" u="sng" dirty="0" smtClean="0"/>
              <a:t>(JANPIA</a:t>
            </a:r>
            <a:r>
              <a:rPr lang="ja-JP" altLang="en-US" sz="1400" u="sng" dirty="0" smtClean="0"/>
              <a:t>担当</a:t>
            </a:r>
            <a:r>
              <a:rPr lang="en-US" altLang="ja-JP" sz="1400" u="sng" dirty="0" smtClean="0"/>
              <a:t>)</a:t>
            </a:r>
            <a:r>
              <a:rPr lang="ja-JP" altLang="en-US" u="sng" dirty="0" smtClean="0"/>
              <a:t>：</a:t>
            </a:r>
            <a:r>
              <a:rPr lang="ja-JP" altLang="en-US" u="sng" dirty="0"/>
              <a:t>　　　　　　　　　　　　　　　</a:t>
            </a:r>
            <a:r>
              <a:rPr lang="ja-JP" altLang="en-US" u="sng" smtClean="0"/>
              <a:t>　</a:t>
            </a:r>
            <a:r>
              <a:rPr lang="ja-JP" altLang="en-US" u="sng" smtClean="0"/>
              <a:t>　</a:t>
            </a:r>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smtClean="0"/>
              <a:t>資金分配団体</a:t>
            </a:r>
            <a:r>
              <a:rPr lang="en-US" altLang="zh-TW" smtClean="0"/>
              <a:t>【PO1</a:t>
            </a:r>
            <a:r>
              <a:rPr lang="zh-TW" altLang="en-US" smtClean="0"/>
              <a:t>年目研修</a:t>
            </a:r>
            <a:r>
              <a:rPr lang="en-US" altLang="zh-TW" smtClean="0"/>
              <a:t>】</a:t>
            </a:r>
            <a:endParaRPr lang="ja-JP" altLang="en-US" dirty="0" smtClean="0"/>
          </a:p>
        </p:txBody>
      </p:sp>
      <p:sp>
        <p:nvSpPr>
          <p:cNvPr id="6" name="日付プレースホルダー 5"/>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Tree>
    <p:extLst>
      <p:ext uri="{BB962C8B-B14F-4D97-AF65-F5344CB8AC3E}">
        <p14:creationId xmlns:p14="http://schemas.microsoft.com/office/powerpoint/2010/main" val="3831237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50211"/>
            <a:ext cx="9580880" cy="782954"/>
          </a:xfrm>
        </p:spPr>
        <p:txBody>
          <a:bodyPr>
            <a:noAutofit/>
          </a:bodyPr>
          <a:lstStyle/>
          <a:p>
            <a:r>
              <a:rPr lang="en-US" altLang="ja-JP" sz="1800" b="1" dirty="0" smtClean="0"/>
              <a:t>【2</a:t>
            </a:r>
            <a:r>
              <a:rPr lang="ja-JP" altLang="en-US" sz="1800" b="1" dirty="0" smtClean="0"/>
              <a:t>日目</a:t>
            </a:r>
            <a:r>
              <a:rPr lang="en-US" altLang="ja-JP" sz="1800" b="1" dirty="0" smtClean="0"/>
              <a:t>】2019</a:t>
            </a:r>
            <a:r>
              <a:rPr lang="ja-JP" altLang="en-US" sz="1800" b="1" dirty="0" smtClean="0"/>
              <a:t>年度の事例紹介</a:t>
            </a:r>
            <a:r>
              <a:rPr lang="ja-JP" altLang="en-US" sz="1800" b="1" dirty="0"/>
              <a:t>　</a:t>
            </a:r>
            <a:r>
              <a:rPr lang="en-US" altLang="ja-JP" sz="1800" b="1" dirty="0" smtClean="0"/>
              <a:t/>
            </a:r>
            <a:br>
              <a:rPr lang="en-US" altLang="ja-JP" sz="1800" b="1" dirty="0" smtClean="0"/>
            </a:br>
            <a:r>
              <a:rPr lang="ja-JP" altLang="en-US" sz="1800" b="1" dirty="0" smtClean="0"/>
              <a:t>講師：資金分配団体４団体</a:t>
            </a: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3"/>
            <a:ext cx="9580880" cy="13375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2568984"/>
            <a:ext cx="9580880" cy="307777"/>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休眠預金の資金分配団体</a:t>
            </a:r>
            <a:r>
              <a:rPr lang="en-US" altLang="ja-JP" sz="1400" dirty="0" smtClean="0"/>
              <a:t>PO</a:t>
            </a:r>
            <a:r>
              <a:rPr lang="ja-JP" altLang="en-US" sz="1400" dirty="0" smtClean="0"/>
              <a:t>として、自団体でどんなことをしたいと思いましたか。</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印象的であったことを上位</a:t>
            </a:r>
            <a:r>
              <a:rPr lang="en-US" altLang="ja-JP" sz="1400" dirty="0" smtClean="0"/>
              <a:t>3</a:t>
            </a:r>
            <a:r>
              <a:rPr lang="ja-JP" altLang="en-US" sz="1400" dirty="0" smtClean="0"/>
              <a:t>つ挙げて下さい。</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3017505"/>
            <a:ext cx="9580880" cy="12919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62560" y="4878344"/>
            <a:ext cx="9580880" cy="14031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21920" y="4487795"/>
            <a:ext cx="9580880" cy="307777"/>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本講義を聴いた上で、団体内で共有したいこと、改善したいことについて教えて下さい。</a:t>
            </a:r>
            <a:endParaRPr lang="en-US" altLang="ja-JP" sz="1400"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10</a:t>
            </a:fld>
            <a:endParaRPr kumimoji="1" lang="ja-JP" altLang="en-US"/>
          </a:p>
        </p:txBody>
      </p:sp>
      <p:sp>
        <p:nvSpPr>
          <p:cNvPr id="16" name="テキスト ボックス 15">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1712442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318613"/>
            <a:ext cx="9580880" cy="782954"/>
          </a:xfrm>
        </p:spPr>
        <p:txBody>
          <a:bodyPr>
            <a:noAutofit/>
          </a:bodyPr>
          <a:lstStyle/>
          <a:p>
            <a:r>
              <a:rPr lang="en-US" altLang="ja-JP" sz="1800" b="1" dirty="0" smtClean="0"/>
              <a:t>【3</a:t>
            </a:r>
            <a:r>
              <a:rPr lang="ja-JP" altLang="en-US" sz="1800" b="1" dirty="0" smtClean="0"/>
              <a:t>日目</a:t>
            </a:r>
            <a:r>
              <a:rPr lang="en-US" altLang="ja-JP" sz="1800" b="1" dirty="0" smtClean="0"/>
              <a:t>】</a:t>
            </a:r>
            <a:r>
              <a:rPr lang="ja-JP" altLang="en-US" sz="1800" b="1" dirty="0" smtClean="0"/>
              <a:t>評価について</a:t>
            </a:r>
            <a:r>
              <a:rPr lang="en-US" altLang="ja-JP" sz="1800" b="1" dirty="0" smtClean="0"/>
              <a:t>Part2/3</a:t>
            </a:r>
            <a:r>
              <a:rPr lang="ja-JP" altLang="en-US" sz="1800" b="1" dirty="0" smtClean="0"/>
              <a:t>　</a:t>
            </a:r>
            <a:r>
              <a:rPr lang="en-US" altLang="ja-JP" sz="1800" b="1" dirty="0" smtClean="0"/>
              <a:t/>
            </a:r>
            <a:br>
              <a:rPr lang="en-US" altLang="ja-JP" sz="1800" b="1" dirty="0" smtClean="0"/>
            </a:br>
            <a:r>
              <a:rPr lang="ja-JP" altLang="en-US" sz="1800" b="1" dirty="0" smtClean="0"/>
              <a:t>講師：今</a:t>
            </a:r>
            <a:r>
              <a:rPr lang="ja-JP" altLang="en-US" sz="1800" b="1" dirty="0"/>
              <a:t>田克司</a:t>
            </a:r>
            <a:r>
              <a:rPr lang="ja-JP" altLang="en-US" sz="1800" b="1" dirty="0" smtClean="0"/>
              <a:t>（一般財団</a:t>
            </a:r>
            <a:r>
              <a:rPr lang="ja-JP" altLang="en-US" sz="1800" b="1" dirty="0"/>
              <a:t>法人</a:t>
            </a:r>
            <a:r>
              <a:rPr lang="en-US" altLang="ja-JP" sz="1800" b="1" dirty="0"/>
              <a:t>CSO</a:t>
            </a:r>
            <a:r>
              <a:rPr lang="ja-JP" altLang="en-US" sz="1800" b="1" dirty="0"/>
              <a:t>ネットワーク常務理事）</a:t>
            </a:r>
            <a:br>
              <a:rPr lang="ja-JP" altLang="en-US" sz="1800" b="1" dirty="0"/>
            </a:br>
            <a:r>
              <a:rPr lang="ja-JP" altLang="en-US" sz="1800" b="1" dirty="0"/>
              <a:t/>
            </a:r>
            <a:br>
              <a:rPr lang="ja-JP" altLang="en-US" sz="1800" b="1" dirty="0"/>
            </a:br>
            <a:endParaRPr kumimoji="1" lang="ja-JP" altLang="en-US" sz="1800" b="1"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本講義を通して学</a:t>
            </a:r>
            <a:r>
              <a:rPr lang="ja-JP" altLang="en-US" sz="1400" dirty="0"/>
              <a:t>び</a:t>
            </a:r>
            <a:r>
              <a:rPr lang="ja-JP" altLang="en-US" sz="1400" dirty="0" smtClean="0"/>
              <a:t>、何を学びましたか。３つ以上記載してください。</a:t>
            </a:r>
            <a:endParaRPr lang="en-US" altLang="ja-JP" sz="1400" dirty="0"/>
          </a:p>
        </p:txBody>
      </p:sp>
      <p:sp>
        <p:nvSpPr>
          <p:cNvPr id="8" name="日付プレースホルダー 7"/>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0" name="フッター プレースホルダー 9"/>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1" name="スライド番号プレースホルダー 10"/>
          <p:cNvSpPr>
            <a:spLocks noGrp="1"/>
          </p:cNvSpPr>
          <p:nvPr>
            <p:ph type="sldNum" sz="quarter" idx="12"/>
          </p:nvPr>
        </p:nvSpPr>
        <p:spPr/>
        <p:txBody>
          <a:bodyPr/>
          <a:lstStyle/>
          <a:p>
            <a:fld id="{70CC3A8B-FD5A-42F6-A67C-4E83DD5BC04C}" type="slidenum">
              <a:rPr kumimoji="1" lang="ja-JP" altLang="en-US" smtClean="0"/>
              <a:t>11</a:t>
            </a:fld>
            <a:endParaRPr kumimoji="1" lang="ja-JP" altLang="en-US"/>
          </a:p>
        </p:txBody>
      </p:sp>
      <p:sp>
        <p:nvSpPr>
          <p:cNvPr id="15" name="テキスト ボックス 14">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
        <p:nvSpPr>
          <p:cNvPr id="12" name="正方形/長方形 11">
            <a:extLst>
              <a:ext uri="{FF2B5EF4-FFF2-40B4-BE49-F238E27FC236}">
                <a16:creationId xmlns="" xmlns:a16="http://schemas.microsoft.com/office/drawing/2014/main" id="{E6E9E24B-A1EC-4EC1-8097-1F293828FB49}"/>
              </a:ext>
            </a:extLst>
          </p:cNvPr>
          <p:cNvSpPr/>
          <p:nvPr/>
        </p:nvSpPr>
        <p:spPr>
          <a:xfrm>
            <a:off x="152400" y="1090683"/>
            <a:ext cx="9580880" cy="16190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 xmlns:a16="http://schemas.microsoft.com/office/drawing/2014/main" id="{C5B37B58-C8FA-4E72-B3FC-02227D1B9398}"/>
              </a:ext>
            </a:extLst>
          </p:cNvPr>
          <p:cNvSpPr txBox="1"/>
          <p:nvPr/>
        </p:nvSpPr>
        <p:spPr>
          <a:xfrm>
            <a:off x="162560" y="2784510"/>
            <a:ext cx="9580880" cy="523220"/>
          </a:xfrm>
          <a:prstGeom prst="rect">
            <a:avLst/>
          </a:prstGeom>
          <a:noFill/>
        </p:spPr>
        <p:txBody>
          <a:bodyPr wrap="square" rtlCol="0">
            <a:spAutoFit/>
          </a:bodyPr>
          <a:lstStyle/>
          <a:p>
            <a:r>
              <a:rPr lang="en-US" altLang="ja-JP" sz="1400" dirty="0"/>
              <a:t>2</a:t>
            </a:r>
            <a:r>
              <a:rPr lang="en-US" altLang="ja-JP" sz="1400" dirty="0" smtClean="0"/>
              <a:t>.</a:t>
            </a:r>
            <a:r>
              <a:rPr lang="ja-JP" altLang="en-US" sz="1400" dirty="0"/>
              <a:t> </a:t>
            </a:r>
            <a:r>
              <a:rPr lang="ja-JP" altLang="en-US" sz="1400" dirty="0" smtClean="0"/>
              <a:t>学んだことを、事前</a:t>
            </a:r>
            <a:r>
              <a:rPr lang="ja-JP" altLang="en-US" sz="1400" dirty="0"/>
              <a:t>評価・中間評価・</a:t>
            </a:r>
            <a:r>
              <a:rPr lang="ja-JP" altLang="en-US" sz="1400" dirty="0" smtClean="0"/>
              <a:t>事後評価のタイミングに活かすためにはどうしたらいいですか。自団体の評価計画書を見ながら、評価基準や測定方法について考えたことを記載してください。</a:t>
            </a:r>
            <a:endParaRPr lang="en-US" altLang="ja-JP" sz="1400" dirty="0"/>
          </a:p>
        </p:txBody>
      </p:sp>
      <p:sp>
        <p:nvSpPr>
          <p:cNvPr id="18" name="正方形/長方形 17">
            <a:extLst>
              <a:ext uri="{FF2B5EF4-FFF2-40B4-BE49-F238E27FC236}">
                <a16:creationId xmlns="" xmlns:a16="http://schemas.microsoft.com/office/drawing/2014/main" id="{076700D2-A8A4-40BE-AB36-42A89E369390}"/>
              </a:ext>
            </a:extLst>
          </p:cNvPr>
          <p:cNvSpPr/>
          <p:nvPr/>
        </p:nvSpPr>
        <p:spPr>
          <a:xfrm>
            <a:off x="162560" y="3336619"/>
            <a:ext cx="9580880" cy="11883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 xmlns:a16="http://schemas.microsoft.com/office/drawing/2014/main" id="{947E470C-117A-4DA4-997A-FE629AAEE652}"/>
              </a:ext>
            </a:extLst>
          </p:cNvPr>
          <p:cNvSpPr/>
          <p:nvPr/>
        </p:nvSpPr>
        <p:spPr>
          <a:xfrm>
            <a:off x="162560" y="5057030"/>
            <a:ext cx="9580880" cy="12245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 xmlns:a16="http://schemas.microsoft.com/office/drawing/2014/main" id="{7BC8A6D4-E420-4D4B-B6C4-85E4B0A9BC82}"/>
              </a:ext>
            </a:extLst>
          </p:cNvPr>
          <p:cNvSpPr txBox="1"/>
          <p:nvPr/>
        </p:nvSpPr>
        <p:spPr>
          <a:xfrm>
            <a:off x="121920" y="4674432"/>
            <a:ext cx="9580880" cy="307777"/>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上記思ったことを貴団体の仲間や評価アドバイザー、</a:t>
            </a:r>
            <a:r>
              <a:rPr lang="en-US" altLang="ja-JP" sz="1400" dirty="0" smtClean="0"/>
              <a:t>JANPIA</a:t>
            </a:r>
            <a:r>
              <a:rPr lang="ja-JP" altLang="en-US" sz="1400" dirty="0"/>
              <a:t>の担当</a:t>
            </a:r>
            <a:r>
              <a:rPr lang="en-US" altLang="ja-JP" sz="1400" dirty="0"/>
              <a:t>PO</a:t>
            </a:r>
            <a:r>
              <a:rPr lang="ja-JP" altLang="en-US" sz="1400" dirty="0" smtClean="0"/>
              <a:t>にどのように相談していきますか？</a:t>
            </a:r>
            <a:endParaRPr lang="en-US" altLang="ja-JP" sz="1400" dirty="0"/>
          </a:p>
        </p:txBody>
      </p:sp>
    </p:spTree>
    <p:extLst>
      <p:ext uri="{BB962C8B-B14F-4D97-AF65-F5344CB8AC3E}">
        <p14:creationId xmlns:p14="http://schemas.microsoft.com/office/powerpoint/2010/main" val="2901556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50211"/>
            <a:ext cx="9580880" cy="782954"/>
          </a:xfrm>
        </p:spPr>
        <p:txBody>
          <a:bodyPr>
            <a:noAutofit/>
          </a:bodyPr>
          <a:lstStyle/>
          <a:p>
            <a:r>
              <a:rPr lang="en-US" altLang="ja-JP" sz="1800" b="1" dirty="0" smtClean="0"/>
              <a:t>【3</a:t>
            </a:r>
            <a:r>
              <a:rPr lang="ja-JP" altLang="en-US" sz="1800" b="1" dirty="0" smtClean="0"/>
              <a:t>日目</a:t>
            </a:r>
            <a:r>
              <a:rPr lang="en-US" altLang="ja-JP" sz="1800" b="1" dirty="0" smtClean="0"/>
              <a:t>】2019</a:t>
            </a:r>
            <a:r>
              <a:rPr lang="ja-JP" altLang="en-US" sz="1800" b="1" dirty="0" smtClean="0"/>
              <a:t>年度採択団体の</a:t>
            </a:r>
            <a:r>
              <a:rPr lang="en-US" altLang="ja-JP" sz="1800" b="1" dirty="0" smtClean="0"/>
              <a:t>PO</a:t>
            </a:r>
            <a:r>
              <a:rPr lang="ja-JP" altLang="en-US" sz="1800" b="1" dirty="0" smtClean="0"/>
              <a:t>セッション</a:t>
            </a:r>
            <a:r>
              <a:rPr lang="ja-JP" altLang="en-US" sz="1800" b="1" dirty="0"/>
              <a:t>　</a:t>
            </a:r>
            <a:r>
              <a:rPr lang="en-US" altLang="ja-JP" sz="1800" b="1" dirty="0" smtClean="0"/>
              <a:t/>
            </a:r>
            <a:br>
              <a:rPr lang="en-US" altLang="ja-JP" sz="1800" b="1" dirty="0" smtClean="0"/>
            </a:br>
            <a:r>
              <a:rPr lang="ja-JP" altLang="en-US" sz="1800" b="1" dirty="0" smtClean="0"/>
              <a:t>講師：資金分配団体２団体</a:t>
            </a: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3"/>
            <a:ext cx="9580880" cy="13375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2568984"/>
            <a:ext cx="9580880" cy="307777"/>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休眠預金の資金分配団体</a:t>
            </a:r>
            <a:r>
              <a:rPr lang="en-US" altLang="ja-JP" sz="1400" dirty="0" smtClean="0"/>
              <a:t>PO</a:t>
            </a:r>
            <a:r>
              <a:rPr lang="ja-JP" altLang="en-US" sz="1400" dirty="0" smtClean="0"/>
              <a:t>として、どんなこと</a:t>
            </a:r>
            <a:r>
              <a:rPr lang="en-US" altLang="ja-JP" sz="1400" dirty="0" smtClean="0"/>
              <a:t>(</a:t>
            </a:r>
            <a:r>
              <a:rPr lang="ja-JP" altLang="en-US" sz="1400" dirty="0" smtClean="0"/>
              <a:t>真似したいこと、工夫など</a:t>
            </a:r>
            <a:r>
              <a:rPr lang="en-US" altLang="ja-JP" sz="1400" dirty="0" smtClean="0"/>
              <a:t>)</a:t>
            </a:r>
            <a:r>
              <a:rPr lang="ja-JP" altLang="en-US" sz="1400" dirty="0" smtClean="0"/>
              <a:t>をしたいと思いましたか。</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印象的であったことを上位</a:t>
            </a:r>
            <a:r>
              <a:rPr lang="en-US" altLang="ja-JP" sz="1400" dirty="0" smtClean="0"/>
              <a:t>3</a:t>
            </a:r>
            <a:r>
              <a:rPr lang="ja-JP" altLang="en-US" sz="1400" dirty="0" smtClean="0"/>
              <a:t>つ挙げて下さい。</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3017505"/>
            <a:ext cx="9580880" cy="12919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62560" y="4878344"/>
            <a:ext cx="9580880" cy="14031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21920" y="4487795"/>
            <a:ext cx="9580880" cy="307777"/>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本講義を聴いた上で、団体内で共有したいこと、改善したいことについて教えて下さい。</a:t>
            </a:r>
            <a:endParaRPr lang="en-US" altLang="ja-JP" sz="1400"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12</a:t>
            </a:fld>
            <a:endParaRPr kumimoji="1" lang="ja-JP" altLang="en-US"/>
          </a:p>
        </p:txBody>
      </p:sp>
      <p:sp>
        <p:nvSpPr>
          <p:cNvPr id="16" name="テキスト ボックス 15">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30085231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50211"/>
            <a:ext cx="9580880" cy="782954"/>
          </a:xfrm>
        </p:spPr>
        <p:txBody>
          <a:bodyPr>
            <a:noAutofit/>
          </a:bodyPr>
          <a:lstStyle/>
          <a:p>
            <a:r>
              <a:rPr lang="en-US" altLang="ja-JP" sz="1800" b="1" dirty="0" smtClean="0"/>
              <a:t>【E</a:t>
            </a:r>
            <a:r>
              <a:rPr lang="ja-JP" altLang="en-US" sz="1800" b="1" dirty="0" smtClean="0"/>
              <a:t>後半</a:t>
            </a:r>
            <a:r>
              <a:rPr lang="en-US" altLang="ja-JP" sz="1800" b="1" dirty="0" smtClean="0"/>
              <a:t>】</a:t>
            </a:r>
            <a:r>
              <a:rPr lang="ja-JP" altLang="en-US" sz="1800" b="1" dirty="0" smtClean="0"/>
              <a:t>多様</a:t>
            </a:r>
            <a:r>
              <a:rPr lang="ja-JP" altLang="en-US" sz="1800" b="1" dirty="0"/>
              <a:t>な革新を支える助成と基盤づくり　</a:t>
            </a:r>
            <a:r>
              <a:rPr lang="en-US" altLang="ja-JP" sz="1800" b="1" dirty="0" smtClean="0"/>
              <a:t/>
            </a:r>
            <a:br>
              <a:rPr lang="en-US" altLang="ja-JP" sz="1800" b="1" dirty="0" smtClean="0"/>
            </a:br>
            <a:r>
              <a:rPr lang="ja-JP" altLang="en-US" sz="1800" b="1" dirty="0" smtClean="0"/>
              <a:t>講師：深</a:t>
            </a:r>
            <a:r>
              <a:rPr lang="ja-JP" altLang="en-US" sz="1800" b="1" dirty="0"/>
              <a:t>尾昌峰（プラスソーシャルインベストメント株式会社 代表取締役会長）</a:t>
            </a:r>
            <a:br>
              <a:rPr lang="ja-JP" altLang="en-US" sz="1800" b="1" dirty="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3"/>
            <a:ext cx="9580880" cy="13375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2568984"/>
            <a:ext cx="9580880" cy="523220"/>
          </a:xfrm>
          <a:prstGeom prst="rect">
            <a:avLst/>
          </a:prstGeom>
          <a:noFill/>
        </p:spPr>
        <p:txBody>
          <a:bodyPr wrap="square" rtlCol="0">
            <a:spAutoFit/>
          </a:bodyPr>
          <a:lstStyle/>
          <a:p>
            <a:r>
              <a:rPr lang="en-US" altLang="ja-JP" sz="1400" dirty="0"/>
              <a:t>2.</a:t>
            </a:r>
            <a:r>
              <a:rPr lang="ja-JP" altLang="en-US" sz="1400" dirty="0"/>
              <a:t> </a:t>
            </a:r>
            <a:r>
              <a:rPr lang="en-US" altLang="ja-JP" sz="1400" dirty="0" smtClean="0"/>
              <a:t>1</a:t>
            </a:r>
            <a:r>
              <a:rPr lang="ja-JP" altLang="en-US" sz="1400" dirty="0" smtClean="0"/>
              <a:t>で挙げたことどれか</a:t>
            </a:r>
            <a:r>
              <a:rPr lang="en-US" altLang="ja-JP" sz="1400" dirty="0"/>
              <a:t>1</a:t>
            </a:r>
            <a:r>
              <a:rPr lang="ja-JP" altLang="en-US" sz="1400" dirty="0" smtClean="0"/>
              <a:t>つ解決に取り組むとしたら、休眠預金の資金分配団体</a:t>
            </a:r>
            <a:r>
              <a:rPr lang="en-US" altLang="ja-JP" sz="1400" dirty="0" smtClean="0"/>
              <a:t>PO</a:t>
            </a:r>
            <a:r>
              <a:rPr lang="ja-JP" altLang="en-US" sz="1400" dirty="0" smtClean="0"/>
              <a:t>として、どんなことを考慮して助成事業を計画・デザインしたいと思いますか。</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本講義を通して、国内外の現状や将来にの課題ついて考えたときに、印象的であったことを上位</a:t>
            </a:r>
            <a:r>
              <a:rPr lang="en-US" altLang="ja-JP" sz="1400" dirty="0" smtClean="0"/>
              <a:t>3</a:t>
            </a:r>
            <a:r>
              <a:rPr lang="ja-JP" altLang="en-US" sz="1400" dirty="0" smtClean="0"/>
              <a:t>つ挙げて下さい。</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3113089"/>
            <a:ext cx="9580880" cy="12919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62560" y="4878344"/>
            <a:ext cx="9580880" cy="14031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21920" y="4487795"/>
            <a:ext cx="9580880" cy="307777"/>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本講義を聴いた上で、皆さんの助成がどのように「てこ（梃子）」として作用しそうかについて教えて下さい。</a:t>
            </a:r>
            <a:endParaRPr lang="en-US" altLang="ja-JP" sz="1400"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13</a:t>
            </a:fld>
            <a:endParaRPr kumimoji="1" lang="ja-JP" altLang="en-US"/>
          </a:p>
        </p:txBody>
      </p:sp>
      <p:sp>
        <p:nvSpPr>
          <p:cNvPr id="16" name="テキスト ボックス 15">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37641655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21920" y="35242"/>
            <a:ext cx="10155646" cy="782954"/>
          </a:xfrm>
        </p:spPr>
        <p:txBody>
          <a:bodyPr>
            <a:normAutofit/>
          </a:bodyPr>
          <a:lstStyle/>
          <a:p>
            <a:r>
              <a:rPr lang="en-US" altLang="ja-JP" sz="1800" b="1" dirty="0" smtClean="0"/>
              <a:t>【E</a:t>
            </a:r>
            <a:r>
              <a:rPr lang="ja-JP" altLang="en-US" sz="1800" b="1" dirty="0" smtClean="0"/>
              <a:t>後半</a:t>
            </a:r>
            <a:r>
              <a:rPr lang="en-US" altLang="ja-JP" sz="1800" b="1" dirty="0" smtClean="0"/>
              <a:t>】</a:t>
            </a:r>
            <a:r>
              <a:rPr lang="ja-JP" altLang="en-US" sz="1800" b="1" dirty="0" smtClean="0"/>
              <a:t>助成事業における課題解決のためのエビデンスの産出と活用　</a:t>
            </a:r>
            <a:r>
              <a:rPr lang="en-US" altLang="ja-JP" sz="1800" b="1" dirty="0" smtClean="0"/>
              <a:t/>
            </a:r>
            <a:br>
              <a:rPr lang="en-US" altLang="ja-JP" sz="1800" b="1" dirty="0" smtClean="0"/>
            </a:br>
            <a:r>
              <a:rPr lang="ja-JP" altLang="en-US" sz="1800" b="1" dirty="0" smtClean="0"/>
              <a:t>講師：西郷民紗（</a:t>
            </a:r>
            <a:r>
              <a:rPr lang="en-US" altLang="ja-JP" sz="1800" b="1" dirty="0" smtClean="0"/>
              <a:t>HITOTOWA</a:t>
            </a:r>
            <a:r>
              <a:rPr lang="ja-JP" altLang="en-US" sz="1800" b="1" dirty="0" smtClean="0"/>
              <a:t>）</a:t>
            </a: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4"/>
            <a:ext cx="9580880" cy="1157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2419547"/>
            <a:ext cx="9580880" cy="307777"/>
          </a:xfrm>
          <a:prstGeom prst="rect">
            <a:avLst/>
          </a:prstGeom>
          <a:noFill/>
        </p:spPr>
        <p:txBody>
          <a:bodyPr wrap="square" rtlCol="0">
            <a:spAutoFit/>
          </a:bodyPr>
          <a:lstStyle/>
          <a:p>
            <a:r>
              <a:rPr lang="en-US" altLang="ja-JP" sz="1400" dirty="0"/>
              <a:t>2.</a:t>
            </a:r>
            <a:r>
              <a:rPr lang="ja-JP" altLang="en-US" sz="1400" dirty="0"/>
              <a:t> エビデン</a:t>
            </a:r>
            <a:r>
              <a:rPr lang="ja-JP" altLang="en-US" sz="1400" dirty="0" smtClean="0"/>
              <a:t>スを利用する</a:t>
            </a:r>
            <a:r>
              <a:rPr lang="en-US" altLang="ja-JP" sz="1400" dirty="0" smtClean="0"/>
              <a:t>2</a:t>
            </a:r>
            <a:r>
              <a:rPr lang="ja-JP" altLang="en-US" sz="1400" dirty="0" smtClean="0"/>
              <a:t>つの最大の目的はどんな内容でしたか。</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a:t>助</a:t>
            </a:r>
            <a:r>
              <a:rPr lang="ja-JP" altLang="en-US" sz="1400" dirty="0" smtClean="0"/>
              <a:t>成の設計とエビデンスの活用の関係性（活かし方や懸念点）について、学んだことについて教えて下さい。</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2762519"/>
            <a:ext cx="9580880" cy="8461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52400" y="4203162"/>
            <a:ext cx="9580880" cy="9926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21920" y="3718699"/>
            <a:ext cx="9580880" cy="523220"/>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資金分配団体の</a:t>
            </a:r>
            <a:r>
              <a:rPr lang="en-US" altLang="ja-JP" sz="1400" dirty="0" smtClean="0"/>
              <a:t>PO</a:t>
            </a:r>
            <a:r>
              <a:rPr lang="ja-JP" altLang="en-US" sz="1400" dirty="0" smtClean="0"/>
              <a:t>として、助成プログラムにおけるエビデンス活用の落とし穴に落ちないためにするためには、どのようなことに気をつけるべきだと思いますか。</a:t>
            </a:r>
            <a:endParaRPr lang="en-US" altLang="ja-JP" sz="1400" dirty="0"/>
          </a:p>
        </p:txBody>
      </p:sp>
      <p:sp>
        <p:nvSpPr>
          <p:cNvPr id="13" name="テキスト ボックス 7">
            <a:extLst>
              <a:ext uri="{FF2B5EF4-FFF2-40B4-BE49-F238E27FC236}">
                <a16:creationId xmlns="" xmlns:a16="http://schemas.microsoft.com/office/drawing/2014/main" id="{C5B37B58-C8FA-4E72-B3FC-02227D1B9398}"/>
              </a:ext>
            </a:extLst>
          </p:cNvPr>
          <p:cNvSpPr txBox="1"/>
          <p:nvPr/>
        </p:nvSpPr>
        <p:spPr>
          <a:xfrm>
            <a:off x="121920" y="5322858"/>
            <a:ext cx="9580880" cy="307777"/>
          </a:xfrm>
          <a:prstGeom prst="rect">
            <a:avLst/>
          </a:prstGeom>
          <a:noFill/>
        </p:spPr>
        <p:txBody>
          <a:bodyPr wrap="square" rtlCol="0">
            <a:spAutoFit/>
          </a:bodyPr>
          <a:lstStyle/>
          <a:p>
            <a:r>
              <a:rPr lang="en-US" altLang="ja-JP" sz="1400" dirty="0"/>
              <a:t>4</a:t>
            </a:r>
            <a:r>
              <a:rPr lang="en-US" altLang="ja-JP" sz="1400" dirty="0" smtClean="0"/>
              <a:t>.</a:t>
            </a:r>
            <a:r>
              <a:rPr lang="ja-JP" altLang="en-US" sz="1400" dirty="0" smtClean="0"/>
              <a:t> 皆さんの助成分野において、どんな仮説を検証してみたいと思いますか。</a:t>
            </a:r>
            <a:endParaRPr lang="en-US" altLang="ja-JP" sz="1400" dirty="0"/>
          </a:p>
        </p:txBody>
      </p:sp>
      <p:sp>
        <p:nvSpPr>
          <p:cNvPr id="14" name="正方形/長方形 9">
            <a:extLst>
              <a:ext uri="{FF2B5EF4-FFF2-40B4-BE49-F238E27FC236}">
                <a16:creationId xmlns="" xmlns:a16="http://schemas.microsoft.com/office/drawing/2014/main" id="{076700D2-A8A4-40BE-AB36-42A89E369390}"/>
              </a:ext>
            </a:extLst>
          </p:cNvPr>
          <p:cNvSpPr/>
          <p:nvPr/>
        </p:nvSpPr>
        <p:spPr>
          <a:xfrm>
            <a:off x="162560" y="5629822"/>
            <a:ext cx="9580880" cy="72652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5" name="フッター プレースホルダー 14"/>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6" name="スライド番号プレースホルダー 15"/>
          <p:cNvSpPr>
            <a:spLocks noGrp="1"/>
          </p:cNvSpPr>
          <p:nvPr>
            <p:ph type="sldNum" sz="quarter" idx="12"/>
          </p:nvPr>
        </p:nvSpPr>
        <p:spPr/>
        <p:txBody>
          <a:bodyPr/>
          <a:lstStyle/>
          <a:p>
            <a:fld id="{70CC3A8B-FD5A-42F6-A67C-4E83DD5BC04C}" type="slidenum">
              <a:rPr kumimoji="1" lang="ja-JP" altLang="en-US" smtClean="0"/>
              <a:t>14</a:t>
            </a:fld>
            <a:endParaRPr kumimoji="1" lang="ja-JP" altLang="en-US"/>
          </a:p>
        </p:txBody>
      </p:sp>
      <p:sp>
        <p:nvSpPr>
          <p:cNvPr id="17" name="テキスト ボックス 16">
            <a:extLst>
              <a:ext uri="{FF2B5EF4-FFF2-40B4-BE49-F238E27FC236}">
                <a16:creationId xmlns="" xmlns:a16="http://schemas.microsoft.com/office/drawing/2014/main" id="{D19DBEB2-A0F3-4509-84D1-9766C0A29AA2}"/>
              </a:ext>
            </a:extLst>
          </p:cNvPr>
          <p:cNvSpPr txBox="1"/>
          <p:nvPr/>
        </p:nvSpPr>
        <p:spPr>
          <a:xfrm>
            <a:off x="8507116" y="324868"/>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899661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52400" y="113997"/>
            <a:ext cx="8543925" cy="782954"/>
          </a:xfrm>
        </p:spPr>
        <p:txBody>
          <a:bodyPr>
            <a:normAutofit/>
          </a:bodyPr>
          <a:lstStyle/>
          <a:p>
            <a:r>
              <a:rPr lang="en-US" altLang="ja-JP" sz="1800" b="1" dirty="0"/>
              <a:t>【E</a:t>
            </a:r>
            <a:r>
              <a:rPr lang="ja-JP" altLang="en-US" sz="1800" b="1" dirty="0"/>
              <a:t>後半</a:t>
            </a:r>
            <a:r>
              <a:rPr lang="en-US" altLang="ja-JP" sz="1800" b="1" dirty="0"/>
              <a:t>】</a:t>
            </a:r>
            <a:r>
              <a:rPr lang="ja-JP" altLang="en-US" sz="1800" b="1" dirty="0" smtClean="0"/>
              <a:t>組織評価</a:t>
            </a:r>
            <a:r>
              <a:rPr lang="ja-JP" altLang="en-US" sz="1800" b="1" dirty="0"/>
              <a:t>　</a:t>
            </a:r>
            <a:r>
              <a:rPr lang="en-US" altLang="ja-JP" sz="1800" b="1" dirty="0" smtClean="0"/>
              <a:t/>
            </a:r>
            <a:br>
              <a:rPr lang="en-US" altLang="ja-JP" sz="1800" b="1" dirty="0" smtClean="0"/>
            </a:br>
            <a:r>
              <a:rPr kumimoji="1" lang="ja-JP" altLang="en-US" sz="1800" b="1" dirty="0" smtClean="0"/>
              <a:t>講師</a:t>
            </a:r>
            <a:r>
              <a:rPr lang="ja-JP" altLang="en-US" sz="1800" b="1" dirty="0"/>
              <a:t>：山田泰久（一般財団法人非営利組織評価センター</a:t>
            </a:r>
            <a:r>
              <a:rPr lang="ja-JP" altLang="en-US" sz="1800" b="1" dirty="0" smtClean="0"/>
              <a:t>）</a:t>
            </a: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3"/>
            <a:ext cx="9580880" cy="2619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smtClean="0"/>
              <a:t>休眠預金活用において、組織評価はどのように活用できると思いますか。</a:t>
            </a:r>
            <a:endParaRPr lang="en-US" altLang="ja-JP" sz="1400" dirty="0"/>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52400" y="4642247"/>
            <a:ext cx="9580880" cy="171410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21920" y="3903583"/>
            <a:ext cx="9580880" cy="738664"/>
          </a:xfrm>
          <a:prstGeom prst="rect">
            <a:avLst/>
          </a:prstGeom>
          <a:noFill/>
        </p:spPr>
        <p:txBody>
          <a:bodyPr wrap="square" rtlCol="0">
            <a:spAutoFit/>
          </a:bodyPr>
          <a:lstStyle/>
          <a:p>
            <a:r>
              <a:rPr lang="en-US" altLang="ja-JP" sz="1400" dirty="0" smtClean="0"/>
              <a:t>2. </a:t>
            </a:r>
            <a:r>
              <a:rPr lang="ja-JP" altLang="en-US" sz="1400" dirty="0" smtClean="0"/>
              <a:t>非営利組織のための第三者組織評価ガイド～ベーシック評価～　</a:t>
            </a:r>
            <a:r>
              <a:rPr lang="en-US" altLang="ja-JP" sz="1400" dirty="0" smtClean="0">
                <a:hlinkClick r:id="rId2"/>
              </a:rPr>
              <a:t>https</a:t>
            </a:r>
            <a:r>
              <a:rPr lang="en-US" altLang="ja-JP" sz="1400" dirty="0">
                <a:hlinkClick r:id="rId2"/>
              </a:rPr>
              <a:t>://</a:t>
            </a:r>
            <a:r>
              <a:rPr lang="en-US" altLang="ja-JP" sz="1400" dirty="0" smtClean="0">
                <a:hlinkClick r:id="rId2"/>
              </a:rPr>
              <a:t>jcne.or.jp/data/guide.pdf</a:t>
            </a:r>
            <a:r>
              <a:rPr lang="ja-JP" altLang="en-US" sz="1400" dirty="0"/>
              <a:t>　</a:t>
            </a:r>
            <a:r>
              <a:rPr lang="ja-JP" altLang="en-US" sz="1400" dirty="0" smtClean="0"/>
              <a:t>を参照して、自身の組織のセルフアセスメントをしてみましょう。その上で、みなさんが実行団体の組織の評価をする際に考慮すべきポイントや気づきを共有しましょう。　　</a:t>
            </a:r>
            <a:endParaRPr lang="en-US" altLang="ja-JP" sz="1400"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8" name="フッター プレースホルダー 7"/>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0" name="スライド番号プレースホルダー 9"/>
          <p:cNvSpPr>
            <a:spLocks noGrp="1"/>
          </p:cNvSpPr>
          <p:nvPr>
            <p:ph type="sldNum" sz="quarter" idx="12"/>
          </p:nvPr>
        </p:nvSpPr>
        <p:spPr/>
        <p:txBody>
          <a:bodyPr/>
          <a:lstStyle/>
          <a:p>
            <a:fld id="{70CC3A8B-FD5A-42F6-A67C-4E83DD5BC04C}" type="slidenum">
              <a:rPr kumimoji="1" lang="ja-JP" altLang="en-US" smtClean="0"/>
              <a:t>15</a:t>
            </a:fld>
            <a:endParaRPr kumimoji="1" lang="ja-JP" altLang="en-US"/>
          </a:p>
        </p:txBody>
      </p:sp>
      <p:sp>
        <p:nvSpPr>
          <p:cNvPr id="13" name="テキスト ボックス 12">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15179996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52399" y="87870"/>
            <a:ext cx="10049123" cy="1016245"/>
          </a:xfrm>
        </p:spPr>
        <p:txBody>
          <a:bodyPr>
            <a:normAutofit/>
          </a:bodyPr>
          <a:lstStyle/>
          <a:p>
            <a:r>
              <a:rPr lang="en-US" altLang="ja-JP" sz="1800" b="1" dirty="0"/>
              <a:t>【E</a:t>
            </a:r>
            <a:r>
              <a:rPr lang="ja-JP" altLang="en-US" sz="1800" b="1" dirty="0"/>
              <a:t>後半</a:t>
            </a:r>
            <a:r>
              <a:rPr lang="en-US" altLang="ja-JP" sz="1800" b="1" dirty="0"/>
              <a:t>】</a:t>
            </a:r>
            <a:r>
              <a:rPr lang="ja-JP" altLang="en-US" sz="1800" b="1" dirty="0" smtClean="0"/>
              <a:t>組織診断</a:t>
            </a:r>
            <a:r>
              <a:rPr lang="ja-JP" altLang="en-US" sz="1800" b="1" dirty="0"/>
              <a:t>　</a:t>
            </a:r>
            <a:r>
              <a:rPr kumimoji="1" lang="ja-JP" altLang="en-US" sz="1800" b="1" dirty="0"/>
              <a:t>講師</a:t>
            </a:r>
            <a:r>
              <a:rPr lang="ja-JP" altLang="en-US" sz="1800" b="1" dirty="0" smtClean="0"/>
              <a:t>：</a:t>
            </a:r>
            <a:r>
              <a:rPr lang="ja-JP" altLang="en-US" sz="1800" b="1" dirty="0"/>
              <a:t>岸本</a:t>
            </a:r>
            <a:r>
              <a:rPr lang="ja-JP" altLang="en-US" sz="1800" b="1" dirty="0" smtClean="0"/>
              <a:t>幸子</a:t>
            </a:r>
            <a:r>
              <a:rPr lang="en-US" altLang="ja-JP" sz="1800" b="1" dirty="0" smtClean="0"/>
              <a:t/>
            </a:r>
            <a:br>
              <a:rPr lang="en-US" altLang="ja-JP" sz="1800" b="1" dirty="0" smtClean="0"/>
            </a:br>
            <a:r>
              <a:rPr lang="ja-JP" altLang="en-US" sz="1800" b="1" dirty="0" smtClean="0"/>
              <a:t>（</a:t>
            </a:r>
            <a:r>
              <a:rPr lang="ja-JP" altLang="en-US" sz="1800" b="1" dirty="0"/>
              <a:t>公益財団法人パブリックリソース財団　代表理事・専務理事）</a:t>
            </a:r>
            <a:br>
              <a:rPr lang="ja-JP" altLang="en-US" sz="1800" b="1" dirty="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3"/>
            <a:ext cx="9580880" cy="16133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smtClean="0"/>
              <a:t>休眠預金活用において、</a:t>
            </a:r>
            <a:r>
              <a:rPr lang="ja-JP" altLang="en-US" sz="1400" dirty="0"/>
              <a:t>資</a:t>
            </a:r>
            <a:r>
              <a:rPr lang="ja-JP" altLang="en-US" sz="1400" dirty="0" smtClean="0"/>
              <a:t>金</a:t>
            </a:r>
            <a:r>
              <a:rPr lang="ja-JP" altLang="en-US" sz="1400" dirty="0"/>
              <a:t>分</a:t>
            </a:r>
            <a:r>
              <a:rPr lang="ja-JP" altLang="en-US" sz="1400" dirty="0" smtClean="0"/>
              <a:t>配</a:t>
            </a:r>
            <a:r>
              <a:rPr lang="ja-JP" altLang="en-US" sz="1400" dirty="0"/>
              <a:t>団体</a:t>
            </a:r>
            <a:r>
              <a:rPr lang="ja-JP" altLang="en-US" sz="1400" dirty="0" smtClean="0"/>
              <a:t>の</a:t>
            </a:r>
            <a:r>
              <a:rPr lang="en-US" altLang="ja-JP" sz="1400" dirty="0" smtClean="0"/>
              <a:t>PO</a:t>
            </a:r>
            <a:r>
              <a:rPr lang="ja-JP" altLang="en-US" sz="1400" dirty="0" smtClean="0"/>
              <a:t>として組織診断はどのように活用できると思いますか。</a:t>
            </a:r>
            <a:endParaRPr lang="en-US" altLang="ja-JP" sz="1400" dirty="0"/>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52400" y="3136235"/>
            <a:ext cx="9580880" cy="165048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21920" y="2823337"/>
            <a:ext cx="9580880" cy="307777"/>
          </a:xfrm>
          <a:prstGeom prst="rect">
            <a:avLst/>
          </a:prstGeom>
          <a:noFill/>
        </p:spPr>
        <p:txBody>
          <a:bodyPr wrap="square" rtlCol="0">
            <a:spAutoFit/>
          </a:bodyPr>
          <a:lstStyle/>
          <a:p>
            <a:r>
              <a:rPr lang="en-US" altLang="ja-JP" sz="1400" dirty="0" smtClean="0"/>
              <a:t>2. </a:t>
            </a:r>
            <a:r>
              <a:rPr lang="ja-JP" altLang="en-US" sz="1400" dirty="0" smtClean="0"/>
              <a:t>講義で紹介された組織診断のアプローチとして、皆さんが実際活用したいと思う例があれば教えて下さい。</a:t>
            </a:r>
            <a:endParaRPr lang="en-US" altLang="ja-JP" sz="1400" dirty="0"/>
          </a:p>
        </p:txBody>
      </p:sp>
      <p:sp>
        <p:nvSpPr>
          <p:cNvPr id="7" name="テキスト ボックス 11">
            <a:extLst>
              <a:ext uri="{FF2B5EF4-FFF2-40B4-BE49-F238E27FC236}">
                <a16:creationId xmlns="" xmlns:a16="http://schemas.microsoft.com/office/drawing/2014/main" id="{7BC8A6D4-E420-4D4B-B6C4-85E4B0A9BC82}"/>
              </a:ext>
            </a:extLst>
          </p:cNvPr>
          <p:cNvSpPr txBox="1"/>
          <p:nvPr/>
        </p:nvSpPr>
        <p:spPr>
          <a:xfrm>
            <a:off x="121920" y="4850335"/>
            <a:ext cx="9580880" cy="307777"/>
          </a:xfrm>
          <a:prstGeom prst="rect">
            <a:avLst/>
          </a:prstGeom>
          <a:noFill/>
        </p:spPr>
        <p:txBody>
          <a:bodyPr wrap="square" rtlCol="0">
            <a:spAutoFit/>
          </a:bodyPr>
          <a:lstStyle/>
          <a:p>
            <a:r>
              <a:rPr lang="en-US" altLang="ja-JP" sz="1400" dirty="0"/>
              <a:t>3</a:t>
            </a:r>
            <a:r>
              <a:rPr lang="en-US" altLang="ja-JP" sz="1400" dirty="0" smtClean="0"/>
              <a:t>. </a:t>
            </a:r>
            <a:r>
              <a:rPr lang="ja-JP" altLang="en-US" sz="1400" dirty="0" smtClean="0"/>
              <a:t>講義で解説された重要な分析の視点にはどのようなものがありましたか。</a:t>
            </a:r>
            <a:endParaRPr lang="en-US" altLang="ja-JP" sz="1400" dirty="0"/>
          </a:p>
        </p:txBody>
      </p:sp>
      <p:sp>
        <p:nvSpPr>
          <p:cNvPr id="8" name="正方形/長方形 10">
            <a:extLst>
              <a:ext uri="{FF2B5EF4-FFF2-40B4-BE49-F238E27FC236}">
                <a16:creationId xmlns="" xmlns:a16="http://schemas.microsoft.com/office/drawing/2014/main" id="{947E470C-117A-4DA4-997A-FE629AAEE652}"/>
              </a:ext>
            </a:extLst>
          </p:cNvPr>
          <p:cNvSpPr/>
          <p:nvPr/>
        </p:nvSpPr>
        <p:spPr>
          <a:xfrm>
            <a:off x="152400" y="5213826"/>
            <a:ext cx="9580880" cy="11425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日付プレースホルダー 9"/>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16</a:t>
            </a:fld>
            <a:endParaRPr kumimoji="1" lang="ja-JP" altLang="en-US"/>
          </a:p>
        </p:txBody>
      </p:sp>
      <p:sp>
        <p:nvSpPr>
          <p:cNvPr id="15" name="テキスト ボックス 14">
            <a:extLst>
              <a:ext uri="{FF2B5EF4-FFF2-40B4-BE49-F238E27FC236}">
                <a16:creationId xmlns="" xmlns:a16="http://schemas.microsoft.com/office/drawing/2014/main"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2149644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39595"/>
            <a:ext cx="8543925" cy="782954"/>
          </a:xfrm>
        </p:spPr>
        <p:txBody>
          <a:bodyPr>
            <a:normAutofit fontScale="90000"/>
          </a:bodyPr>
          <a:lstStyle/>
          <a:p>
            <a:r>
              <a:rPr lang="en-US" altLang="ja-JP" sz="1800" b="1" dirty="0"/>
              <a:t>【E</a:t>
            </a:r>
            <a:r>
              <a:rPr lang="ja-JP" altLang="en-US" sz="1800" b="1" dirty="0"/>
              <a:t>後半</a:t>
            </a:r>
            <a:r>
              <a:rPr lang="en-US" altLang="ja-JP" sz="1800" b="1" dirty="0"/>
              <a:t>】</a:t>
            </a:r>
            <a:r>
              <a:rPr lang="ja-JP" altLang="en-US" sz="1800" b="1" dirty="0" smtClean="0"/>
              <a:t>助成</a:t>
            </a:r>
            <a:r>
              <a:rPr lang="ja-JP" altLang="en-US" sz="1800" b="1" dirty="0"/>
              <a:t>事業の組み立て方　</a:t>
            </a:r>
            <a:r>
              <a:rPr lang="en-US" altLang="ja-JP" sz="1800" b="1" dirty="0" smtClean="0"/>
              <a:t/>
            </a:r>
            <a:br>
              <a:rPr lang="en-US" altLang="ja-JP" sz="1800" b="1" dirty="0" smtClean="0"/>
            </a:br>
            <a:r>
              <a:rPr lang="ja-JP" altLang="en-US" sz="1800" b="1" dirty="0" smtClean="0"/>
              <a:t>講師</a:t>
            </a:r>
            <a:r>
              <a:rPr lang="ja-JP" altLang="en-US" sz="1800" b="1" dirty="0"/>
              <a:t>：渡辺元（公益財団法人 助成財団センタ</a:t>
            </a:r>
            <a:r>
              <a:rPr lang="ja-JP" altLang="en-US" sz="1800" b="1" dirty="0" smtClean="0"/>
              <a:t>ー理</a:t>
            </a:r>
            <a:r>
              <a:rPr lang="ja-JP" altLang="en-US" sz="1800" b="1" dirty="0"/>
              <a:t>事）</a:t>
            </a:r>
            <a:br>
              <a:rPr lang="ja-JP" altLang="en-US" sz="1800" b="1" dirty="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205644"/>
            <a:ext cx="9580880" cy="11195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4267876"/>
            <a:ext cx="9580880" cy="523220"/>
          </a:xfrm>
          <a:prstGeom prst="rect">
            <a:avLst/>
          </a:prstGeom>
          <a:noFill/>
        </p:spPr>
        <p:txBody>
          <a:bodyPr wrap="square" rtlCol="0">
            <a:spAutoFit/>
          </a:bodyPr>
          <a:lstStyle/>
          <a:p>
            <a:r>
              <a:rPr lang="en-US" altLang="ja-JP" sz="1400" dirty="0" smtClean="0"/>
              <a:t>3.</a:t>
            </a:r>
            <a:r>
              <a:rPr lang="ja-JP" altLang="en-US" sz="1400" dirty="0" smtClean="0"/>
              <a:t> 効果的な助成プログラムの創出に向けた留意点として、皆さんの実践で大切にしたい、または具体的に実践したいと思うポイントを</a:t>
            </a:r>
            <a:r>
              <a:rPr lang="en-US" altLang="ja-JP" sz="1400" dirty="0" smtClean="0"/>
              <a:t>3</a:t>
            </a:r>
            <a:r>
              <a:rPr lang="ja-JP" altLang="en-US" sz="1400" dirty="0" smtClean="0"/>
              <a:t>つ挙げて下さい。</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52400" y="656641"/>
            <a:ext cx="9499600" cy="523220"/>
          </a:xfrm>
          <a:prstGeom prst="rect">
            <a:avLst/>
          </a:prstGeom>
          <a:noFill/>
        </p:spPr>
        <p:txBody>
          <a:bodyPr wrap="square" rtlCol="0">
            <a:spAutoFit/>
          </a:bodyPr>
          <a:lstStyle/>
          <a:p>
            <a:r>
              <a:rPr lang="en-US" altLang="ja-JP" sz="1400" dirty="0" smtClean="0"/>
              <a:t>1. </a:t>
            </a:r>
            <a:r>
              <a:rPr lang="ja-JP" altLang="en-US" sz="1400" dirty="0"/>
              <a:t>講</a:t>
            </a:r>
            <a:r>
              <a:rPr lang="ja-JP" altLang="en-US" sz="1400" dirty="0" smtClean="0"/>
              <a:t>義で説明された日本における非営利活動に対する資金の現状を踏まえ、休眠預金のスキームはどのような資金の特性をもち、どのような点で従来の助成と異なっていると感じましたか。</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4837536"/>
            <a:ext cx="9580880" cy="15702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52400" y="3057055"/>
            <a:ext cx="9580880" cy="1133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TextBox 2"/>
          <p:cNvSpPr txBox="1"/>
          <p:nvPr/>
        </p:nvSpPr>
        <p:spPr>
          <a:xfrm>
            <a:off x="224655" y="4970252"/>
            <a:ext cx="9000308" cy="1477328"/>
          </a:xfrm>
          <a:prstGeom prst="rect">
            <a:avLst/>
          </a:prstGeom>
          <a:noFill/>
        </p:spPr>
        <p:txBody>
          <a:bodyPr wrap="square" rtlCol="0">
            <a:spAutoFit/>
          </a:bodyPr>
          <a:lstStyle/>
          <a:p>
            <a:r>
              <a:rPr kumimoji="1" lang="ja-JP" altLang="en-US" dirty="0" smtClean="0"/>
              <a:t>①</a:t>
            </a:r>
            <a:endParaRPr kumimoji="1" lang="en-US" altLang="ja-JP" dirty="0" smtClean="0"/>
          </a:p>
          <a:p>
            <a:endParaRPr kumimoji="1" lang="en-US" altLang="ja-JP" dirty="0" smtClean="0"/>
          </a:p>
          <a:p>
            <a:r>
              <a:rPr lang="ja-JP" altLang="en-US" dirty="0" smtClean="0"/>
              <a:t>②</a:t>
            </a:r>
            <a:endParaRPr lang="en-US" altLang="ja-JP" dirty="0" smtClean="0"/>
          </a:p>
          <a:p>
            <a:endParaRPr lang="en-US" altLang="ja-JP" dirty="0" smtClean="0"/>
          </a:p>
          <a:p>
            <a:r>
              <a:rPr kumimoji="1" lang="ja-JP" altLang="en-US" dirty="0"/>
              <a:t>③</a:t>
            </a:r>
          </a:p>
        </p:txBody>
      </p:sp>
      <p:sp>
        <p:nvSpPr>
          <p:cNvPr id="13" name="テキスト ボックス 7">
            <a:extLst>
              <a:ext uri="{FF2B5EF4-FFF2-40B4-BE49-F238E27FC236}">
                <a16:creationId xmlns="" xmlns:a16="http://schemas.microsoft.com/office/drawing/2014/main" id="{C5B37B58-C8FA-4E72-B3FC-02227D1B9398}"/>
              </a:ext>
            </a:extLst>
          </p:cNvPr>
          <p:cNvSpPr txBox="1"/>
          <p:nvPr/>
        </p:nvSpPr>
        <p:spPr>
          <a:xfrm>
            <a:off x="152400" y="2450758"/>
            <a:ext cx="9580880" cy="523220"/>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本</a:t>
            </a:r>
            <a:r>
              <a:rPr lang="ja-JP" altLang="en-US" sz="1400" dirty="0"/>
              <a:t>講</a:t>
            </a:r>
            <a:r>
              <a:rPr lang="ja-JP" altLang="en-US" sz="1400" dirty="0" smtClean="0"/>
              <a:t>義からの学びで、助成事業を策定するときに、まず最初に何をすべきで、どのようなことに考慮すべきだと学びましたか。</a:t>
            </a:r>
            <a:endParaRPr lang="en-US" altLang="ja-JP" sz="1400" dirty="0"/>
          </a:p>
        </p:txBody>
      </p:sp>
      <p:sp>
        <p:nvSpPr>
          <p:cNvPr id="12" name="日付プレースホルダー 11"/>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4" name="フッター プレースホルダー 13"/>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17</a:t>
            </a:fld>
            <a:endParaRPr kumimoji="1" lang="ja-JP" altLang="en-US"/>
          </a:p>
        </p:txBody>
      </p:sp>
      <p:sp>
        <p:nvSpPr>
          <p:cNvPr id="16" name="テキスト ボックス 15">
            <a:extLst>
              <a:ext uri="{FF2B5EF4-FFF2-40B4-BE49-F238E27FC236}">
                <a16:creationId xmlns="" xmlns:a16="http://schemas.microsoft.com/office/drawing/2014/main"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
        <p:nvSpPr>
          <p:cNvPr id="18" name="テキスト ボックス 17">
            <a:extLst>
              <a:ext uri="{FF2B5EF4-FFF2-40B4-BE49-F238E27FC236}">
                <a16:creationId xmlns="" xmlns:a16="http://schemas.microsoft.com/office/drawing/2014/main" id="{D19DBEB2-A0F3-4509-84D1-9766C0A29AA2}"/>
              </a:ext>
            </a:extLst>
          </p:cNvPr>
          <p:cNvSpPr txBox="1"/>
          <p:nvPr/>
        </p:nvSpPr>
        <p:spPr>
          <a:xfrm>
            <a:off x="6387993" y="214642"/>
            <a:ext cx="3530378" cy="307777"/>
          </a:xfrm>
          <a:prstGeom prst="rect">
            <a:avLst/>
          </a:prstGeom>
          <a:noFill/>
        </p:spPr>
        <p:txBody>
          <a:bodyPr wrap="square" rtlCol="0">
            <a:spAutoFit/>
          </a:bodyPr>
          <a:lstStyle/>
          <a:p>
            <a:r>
              <a:rPr lang="en-US" altLang="ja-JP" sz="1400" u="sng" dirty="0" smtClean="0"/>
              <a:t>PO</a:t>
            </a:r>
            <a:r>
              <a:rPr lang="ja-JP" altLang="en-US" sz="1400" u="sng" dirty="0" smtClean="0"/>
              <a:t>実務経験</a:t>
            </a:r>
            <a:r>
              <a:rPr lang="en-US" altLang="ja-JP" sz="1400" u="sng" dirty="0" smtClean="0"/>
              <a:t>3</a:t>
            </a:r>
            <a:r>
              <a:rPr lang="ja-JP" altLang="en-US" sz="1400" u="sng" dirty="0" smtClean="0"/>
              <a:t>年以上のため免除申請　□　</a:t>
            </a:r>
            <a:endParaRPr lang="en-US" altLang="ja-JP" sz="1400" u="sng" dirty="0"/>
          </a:p>
        </p:txBody>
      </p:sp>
    </p:spTree>
    <p:extLst>
      <p:ext uri="{BB962C8B-B14F-4D97-AF65-F5344CB8AC3E}">
        <p14:creationId xmlns:p14="http://schemas.microsoft.com/office/powerpoint/2010/main" val="16664079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244870"/>
            <a:ext cx="9580880" cy="782954"/>
          </a:xfrm>
        </p:spPr>
        <p:txBody>
          <a:bodyPr>
            <a:normAutofit fontScale="90000"/>
          </a:bodyPr>
          <a:lstStyle/>
          <a:p>
            <a:r>
              <a:rPr lang="en-US" altLang="ja-JP" sz="1800" b="1" dirty="0"/>
              <a:t>【E</a:t>
            </a:r>
            <a:r>
              <a:rPr lang="ja-JP" altLang="en-US" sz="1800" b="1" dirty="0"/>
              <a:t>後半</a:t>
            </a:r>
            <a:r>
              <a:rPr lang="en-US" altLang="ja-JP" sz="1800" b="1" dirty="0"/>
              <a:t>】</a:t>
            </a:r>
            <a:r>
              <a:rPr lang="ja-JP" altLang="en-US" sz="1800" b="1" dirty="0" smtClean="0"/>
              <a:t>ファンドレイジング</a:t>
            </a:r>
            <a:r>
              <a:rPr lang="ja-JP" altLang="en-US" sz="1800" b="1" dirty="0"/>
              <a:t>と社会的インパクト投資　</a:t>
            </a:r>
            <a:r>
              <a:rPr lang="en-US" altLang="ja-JP" sz="1800" b="1" dirty="0" smtClean="0"/>
              <a:t/>
            </a:r>
            <a:br>
              <a:rPr lang="en-US" altLang="ja-JP" sz="1800" b="1" dirty="0" smtClean="0"/>
            </a:br>
            <a:r>
              <a:rPr lang="ja-JP" altLang="en-US" sz="1800" b="1" dirty="0" smtClean="0"/>
              <a:t>講師</a:t>
            </a:r>
            <a:r>
              <a:rPr lang="ja-JP" altLang="en-US" sz="1800" b="1" dirty="0"/>
              <a:t>：鴨崎貴泰（認定特定非営利活動法人日本ファンドレイジング協会常務</a:t>
            </a:r>
            <a:r>
              <a:rPr lang="ja-JP" altLang="en-US" sz="1800" b="1" dirty="0" smtClean="0"/>
              <a:t>理事）</a:t>
            </a:r>
            <a:r>
              <a:rPr lang="ja-JP" altLang="en-US" sz="1800" b="1" dirty="0"/>
              <a:t/>
            </a:r>
            <a:br>
              <a:rPr lang="ja-JP" altLang="en-US" sz="1800" b="1" dirty="0"/>
            </a:br>
            <a:r>
              <a:rPr lang="ja-JP" altLang="en-US" sz="1800" b="1" dirty="0"/>
              <a:t/>
            </a:r>
            <a:br>
              <a:rPr lang="ja-JP" altLang="en-US" sz="1800" b="1" dirty="0"/>
            </a:br>
            <a:endParaRPr kumimoji="1" lang="ja-JP" altLang="en-US" sz="1800" b="1" dirty="0"/>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21920" y="2849580"/>
            <a:ext cx="9580880" cy="523220"/>
          </a:xfrm>
          <a:prstGeom prst="rect">
            <a:avLst/>
          </a:prstGeom>
          <a:noFill/>
        </p:spPr>
        <p:txBody>
          <a:bodyPr wrap="square" rtlCol="0">
            <a:spAutoFit/>
          </a:bodyPr>
          <a:lstStyle/>
          <a:p>
            <a:r>
              <a:rPr lang="en-US" altLang="ja-JP" sz="1400" dirty="0"/>
              <a:t>2</a:t>
            </a:r>
            <a:r>
              <a:rPr lang="en-US" altLang="ja-JP" sz="1400" dirty="0" smtClean="0"/>
              <a:t>.</a:t>
            </a:r>
            <a:r>
              <a:rPr lang="ja-JP" altLang="en-US" sz="1400" dirty="0" smtClean="0"/>
              <a:t> 資金分配団体の</a:t>
            </a:r>
            <a:r>
              <a:rPr lang="en-US" altLang="ja-JP" sz="1400" dirty="0" smtClean="0"/>
              <a:t>PO</a:t>
            </a:r>
            <a:r>
              <a:rPr lang="ja-JP" altLang="en-US" sz="1400" dirty="0" smtClean="0"/>
              <a:t>として、休眠預金を呼び水として使うために、どのようなリソースマッチングの方法について考えていくことができると思いますか。</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3405987"/>
            <a:ext cx="9580880" cy="10467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3">
            <a:extLst>
              <a:ext uri="{FF2B5EF4-FFF2-40B4-BE49-F238E27FC236}">
                <a16:creationId xmlns="" xmlns:a16="http://schemas.microsoft.com/office/drawing/2014/main" id="{E6E9E24B-A1EC-4EC1-8097-1F293828FB49}"/>
              </a:ext>
            </a:extLst>
          </p:cNvPr>
          <p:cNvSpPr/>
          <p:nvPr/>
        </p:nvSpPr>
        <p:spPr>
          <a:xfrm>
            <a:off x="162560" y="1364323"/>
            <a:ext cx="9580880" cy="12865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TextBox 13"/>
          <p:cNvSpPr txBox="1"/>
          <p:nvPr/>
        </p:nvSpPr>
        <p:spPr>
          <a:xfrm>
            <a:off x="245291" y="1450587"/>
            <a:ext cx="9376229" cy="1077218"/>
          </a:xfrm>
          <a:prstGeom prst="rect">
            <a:avLst/>
          </a:prstGeom>
          <a:noFill/>
        </p:spPr>
        <p:txBody>
          <a:bodyPr wrap="square" rtlCol="0">
            <a:spAutoFit/>
          </a:bodyPr>
          <a:lstStyle/>
          <a:p>
            <a:r>
              <a:rPr lang="ja-JP" altLang="en-US" sz="1600" dirty="0"/>
              <a:t>ファン</a:t>
            </a:r>
            <a:r>
              <a:rPr lang="ja-JP" altLang="en-US" sz="1600" dirty="0" smtClean="0"/>
              <a:t>ド</a:t>
            </a:r>
            <a:r>
              <a:rPr lang="ja-JP" altLang="en-US" sz="1600" dirty="0"/>
              <a:t>レイジン</a:t>
            </a:r>
            <a:r>
              <a:rPr lang="ja-JP" altLang="en-US" sz="1600" dirty="0" smtClean="0"/>
              <a:t>グとは</a:t>
            </a:r>
            <a:endParaRPr kumimoji="1" lang="en-US" altLang="ja-JP" sz="1600" dirty="0" smtClean="0"/>
          </a:p>
          <a:p>
            <a:endParaRPr kumimoji="1" lang="en-US" altLang="ja-JP" sz="1600" dirty="0" smtClean="0"/>
          </a:p>
          <a:p>
            <a:endParaRPr lang="en-US" altLang="ja-JP" sz="1600" dirty="0"/>
          </a:p>
          <a:p>
            <a:r>
              <a:rPr lang="ja-JP" altLang="en-US" sz="1600" dirty="0"/>
              <a:t>　</a:t>
            </a:r>
            <a:r>
              <a:rPr lang="ja-JP" altLang="en-US" sz="1600" dirty="0" smtClean="0"/>
              <a:t>　　　　　　　　　　　　　　　　　　　　　　　　                     　　　　　　　　である。</a:t>
            </a:r>
            <a:endParaRPr kumimoji="1" lang="ja-JP" altLang="en-US" sz="1600" dirty="0"/>
          </a:p>
        </p:txBody>
      </p:sp>
      <p:sp>
        <p:nvSpPr>
          <p:cNvPr id="15" name="テキスト ボックス 8">
            <a:extLst>
              <a:ext uri="{FF2B5EF4-FFF2-40B4-BE49-F238E27FC236}">
                <a16:creationId xmlns="" xmlns:a16="http://schemas.microsoft.com/office/drawing/2014/main" id="{D19DBEB2-A0F3-4509-84D1-9766C0A29AA2}"/>
              </a:ext>
            </a:extLst>
          </p:cNvPr>
          <p:cNvSpPr txBox="1"/>
          <p:nvPr/>
        </p:nvSpPr>
        <p:spPr>
          <a:xfrm>
            <a:off x="121920" y="794663"/>
            <a:ext cx="9499600" cy="523220"/>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本講義を通して学んだファンドレイジングの考え方について重要だと思うことを思い起こし、以下の文章を皆さんなりに完成させてください。</a:t>
            </a:r>
            <a:endParaRPr lang="en-US" altLang="ja-JP" sz="1400" dirty="0"/>
          </a:p>
        </p:txBody>
      </p:sp>
      <p:sp>
        <p:nvSpPr>
          <p:cNvPr id="16" name="テキスト ボックス 7">
            <a:extLst>
              <a:ext uri="{FF2B5EF4-FFF2-40B4-BE49-F238E27FC236}">
                <a16:creationId xmlns="" xmlns:a16="http://schemas.microsoft.com/office/drawing/2014/main" id="{C5B37B58-C8FA-4E72-B3FC-02227D1B9398}"/>
              </a:ext>
            </a:extLst>
          </p:cNvPr>
          <p:cNvSpPr txBox="1"/>
          <p:nvPr/>
        </p:nvSpPr>
        <p:spPr>
          <a:xfrm>
            <a:off x="121920" y="4550093"/>
            <a:ext cx="9580880" cy="523220"/>
          </a:xfrm>
          <a:prstGeom prst="rect">
            <a:avLst/>
          </a:prstGeom>
          <a:noFill/>
        </p:spPr>
        <p:txBody>
          <a:bodyPr wrap="square" rtlCol="0">
            <a:spAutoFit/>
          </a:bodyPr>
          <a:lstStyle/>
          <a:p>
            <a:r>
              <a:rPr lang="en-US" altLang="ja-JP" sz="1400" dirty="0" smtClean="0"/>
              <a:t>3.</a:t>
            </a:r>
            <a:r>
              <a:rPr lang="ja-JP" altLang="en-US" sz="1400" dirty="0" smtClean="0"/>
              <a:t> 実行団体のファンドレイジング機能・基盤強化をしていく中で、</a:t>
            </a:r>
            <a:r>
              <a:rPr lang="ja-JP" altLang="en-US" sz="1400" dirty="0"/>
              <a:t>資</a:t>
            </a:r>
            <a:r>
              <a:rPr lang="ja-JP" altLang="en-US" sz="1400" dirty="0" smtClean="0"/>
              <a:t>金</a:t>
            </a:r>
            <a:r>
              <a:rPr lang="ja-JP" altLang="en-US" sz="1400" dirty="0"/>
              <a:t>分</a:t>
            </a:r>
            <a:r>
              <a:rPr lang="ja-JP" altLang="en-US" sz="1400" dirty="0" smtClean="0"/>
              <a:t>配</a:t>
            </a:r>
            <a:r>
              <a:rPr lang="ja-JP" altLang="en-US" sz="1400" dirty="0"/>
              <a:t>団体</a:t>
            </a:r>
            <a:r>
              <a:rPr lang="ja-JP" altLang="en-US" sz="1400" dirty="0" smtClean="0"/>
              <a:t>の</a:t>
            </a:r>
            <a:r>
              <a:rPr lang="en-US" altLang="ja-JP" sz="1400" dirty="0" smtClean="0"/>
              <a:t>PO</a:t>
            </a:r>
            <a:r>
              <a:rPr lang="ja-JP" altLang="en-US" sz="1400" dirty="0" smtClean="0"/>
              <a:t>として大切にしたいと考えるポイントはどのようなものですか。</a:t>
            </a:r>
            <a:endParaRPr lang="en-US" altLang="ja-JP" sz="1400" dirty="0" smtClean="0"/>
          </a:p>
        </p:txBody>
      </p:sp>
      <p:sp>
        <p:nvSpPr>
          <p:cNvPr id="17" name="正方形/長方形 9">
            <a:extLst>
              <a:ext uri="{FF2B5EF4-FFF2-40B4-BE49-F238E27FC236}">
                <a16:creationId xmlns="" xmlns:a16="http://schemas.microsoft.com/office/drawing/2014/main" id="{076700D2-A8A4-40BE-AB36-42A89E369390}"/>
              </a:ext>
            </a:extLst>
          </p:cNvPr>
          <p:cNvSpPr/>
          <p:nvPr/>
        </p:nvSpPr>
        <p:spPr>
          <a:xfrm>
            <a:off x="162560" y="5073313"/>
            <a:ext cx="9580880" cy="12666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日付プレースホルダー 5"/>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7" name="フッター プレースホルダー 6"/>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9" name="スライド番号プレースホルダー 8"/>
          <p:cNvSpPr>
            <a:spLocks noGrp="1"/>
          </p:cNvSpPr>
          <p:nvPr>
            <p:ph type="sldNum" sz="quarter" idx="12"/>
          </p:nvPr>
        </p:nvSpPr>
        <p:spPr/>
        <p:txBody>
          <a:bodyPr/>
          <a:lstStyle/>
          <a:p>
            <a:fld id="{70CC3A8B-FD5A-42F6-A67C-4E83DD5BC04C}" type="slidenum">
              <a:rPr kumimoji="1" lang="ja-JP" altLang="en-US" smtClean="0"/>
              <a:t>18</a:t>
            </a:fld>
            <a:endParaRPr kumimoji="1" lang="ja-JP" altLang="en-US"/>
          </a:p>
        </p:txBody>
      </p:sp>
      <p:sp>
        <p:nvSpPr>
          <p:cNvPr id="18" name="テキスト ボックス 17">
            <a:extLst>
              <a:ext uri="{FF2B5EF4-FFF2-40B4-BE49-F238E27FC236}">
                <a16:creationId xmlns="" xmlns:a16="http://schemas.microsoft.com/office/drawing/2014/main"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28271357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40712"/>
            <a:ext cx="8543925" cy="782954"/>
          </a:xfrm>
        </p:spPr>
        <p:txBody>
          <a:bodyPr>
            <a:normAutofit fontScale="90000"/>
          </a:bodyPr>
          <a:lstStyle/>
          <a:p>
            <a:r>
              <a:rPr lang="en-US" altLang="ja-JP" sz="1800" b="1" dirty="0"/>
              <a:t>【E</a:t>
            </a:r>
            <a:r>
              <a:rPr lang="ja-JP" altLang="en-US" sz="1800" b="1" dirty="0"/>
              <a:t>後半</a:t>
            </a:r>
            <a:r>
              <a:rPr lang="en-US" altLang="ja-JP" sz="1800" b="1" dirty="0"/>
              <a:t>】 PO</a:t>
            </a:r>
            <a:r>
              <a:rPr lang="ja-JP" altLang="en-US" sz="1800" b="1" dirty="0" smtClean="0"/>
              <a:t>と倫理</a:t>
            </a:r>
            <a:r>
              <a:rPr lang="ja-JP" altLang="en-US" sz="1800" b="1" dirty="0"/>
              <a:t>　</a:t>
            </a:r>
            <a:r>
              <a:rPr lang="en-US" altLang="ja-JP" sz="1800" b="1" dirty="0" smtClean="0"/>
              <a:t/>
            </a:r>
            <a:br>
              <a:rPr lang="en-US" altLang="ja-JP" sz="1800" b="1" dirty="0" smtClean="0"/>
            </a:br>
            <a:r>
              <a:rPr lang="ja-JP" altLang="en-US" sz="1800" b="1" dirty="0" smtClean="0"/>
              <a:t>講師：</a:t>
            </a:r>
            <a:r>
              <a:rPr lang="ja-JP" altLang="en-US" sz="1800" b="1" dirty="0" smtClean="0">
                <a:latin typeface="+mj-ea"/>
              </a:rPr>
              <a:t>茶</a:t>
            </a:r>
            <a:r>
              <a:rPr lang="ja-JP" altLang="en-US" sz="1800" b="1" dirty="0">
                <a:latin typeface="+mj-ea"/>
              </a:rPr>
              <a:t>野順子（公益財団法人笹川平和財団 常務理事）</a:t>
            </a:r>
            <a:br>
              <a:rPr lang="ja-JP" altLang="en-US" sz="1800" b="1" dirty="0">
                <a:latin typeface="+mj-ea"/>
              </a:rPr>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62560" y="1320593"/>
            <a:ext cx="9580880" cy="2377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21920" y="3775736"/>
            <a:ext cx="9580880" cy="523220"/>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「プログラムオフィサーとしてどこまで（実行団体に）コミットするのか？」という問いに対し、講義やディスカッションをもとに皆さんなりの考えをまとめてみましょう。</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dirty="0"/>
              <a:t>1. </a:t>
            </a:r>
            <a:r>
              <a:rPr lang="ja-JP" altLang="en-US" sz="1400" dirty="0"/>
              <a:t> 講</a:t>
            </a:r>
            <a:r>
              <a:rPr lang="ja-JP" altLang="en-US" sz="1400" dirty="0" smtClean="0"/>
              <a:t>義やディスカッションを通じて、</a:t>
            </a:r>
            <a:r>
              <a:rPr lang="ja-JP" altLang="en-US" sz="1400" dirty="0"/>
              <a:t>資</a:t>
            </a:r>
            <a:r>
              <a:rPr lang="ja-JP" altLang="en-US" sz="1400" dirty="0" smtClean="0"/>
              <a:t>金</a:t>
            </a:r>
            <a:r>
              <a:rPr lang="ja-JP" altLang="en-US" sz="1400" dirty="0"/>
              <a:t>分</a:t>
            </a:r>
            <a:r>
              <a:rPr lang="ja-JP" altLang="en-US" sz="1400" dirty="0" smtClean="0"/>
              <a:t>配</a:t>
            </a:r>
            <a:r>
              <a:rPr lang="ja-JP" altLang="en-US" sz="1400" dirty="0"/>
              <a:t>団体</a:t>
            </a:r>
            <a:r>
              <a:rPr lang="ja-JP" altLang="en-US" sz="1400" dirty="0" smtClean="0"/>
              <a:t>の</a:t>
            </a:r>
            <a:r>
              <a:rPr lang="en-US" altLang="ja-JP" sz="1400" dirty="0" smtClean="0"/>
              <a:t>PO</a:t>
            </a:r>
            <a:r>
              <a:rPr lang="ja-JP" altLang="en-US" sz="1400" dirty="0" smtClean="0"/>
              <a:t>として大事にしたい倫理感や価値、スタンスなどについて感じたことを教えて下さい。</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4377041"/>
            <a:ext cx="9580880" cy="19203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1" name="フッター プレースホルダー 10"/>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19</a:t>
            </a:fld>
            <a:endParaRPr kumimoji="1" lang="ja-JP" altLang="en-US"/>
          </a:p>
        </p:txBody>
      </p:sp>
      <p:sp>
        <p:nvSpPr>
          <p:cNvPr id="13" name="テキスト ボックス 12">
            <a:extLst>
              <a:ext uri="{FF2B5EF4-FFF2-40B4-BE49-F238E27FC236}">
                <a16:creationId xmlns="" xmlns:a16="http://schemas.microsoft.com/office/drawing/2014/main" id="{D19DBEB2-A0F3-4509-84D1-9766C0A29AA2}"/>
              </a:ext>
            </a:extLst>
          </p:cNvPr>
          <p:cNvSpPr txBox="1"/>
          <p:nvPr/>
        </p:nvSpPr>
        <p:spPr>
          <a:xfrm>
            <a:off x="8507116" y="431411"/>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383137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en-US" altLang="ja-JP" sz="1800" b="1" dirty="0" smtClean="0"/>
              <a:t>【E</a:t>
            </a:r>
            <a:r>
              <a:rPr lang="ja-JP" altLang="en-US" sz="1800" b="1" dirty="0" smtClean="0"/>
              <a:t>前半</a:t>
            </a:r>
            <a:r>
              <a:rPr lang="en-US" altLang="ja-JP" sz="1800" b="1" dirty="0" smtClean="0"/>
              <a:t>】</a:t>
            </a:r>
            <a:r>
              <a:rPr lang="ja-JP" altLang="en-US" sz="1800" b="1" dirty="0" smtClean="0"/>
              <a:t>休眠預金制度における</a:t>
            </a:r>
            <a:r>
              <a:rPr lang="en-US" altLang="ja-JP" sz="1800" b="1" dirty="0" smtClean="0"/>
              <a:t>PO</a:t>
            </a:r>
            <a:r>
              <a:rPr lang="ja-JP" altLang="en-US" sz="1800" b="1" dirty="0" smtClean="0"/>
              <a:t>の役割と期待</a:t>
            </a:r>
            <a:r>
              <a:rPr lang="ja-JP" altLang="en-US" sz="1800" b="1" dirty="0"/>
              <a:t>　</a:t>
            </a:r>
            <a:r>
              <a:rPr lang="en-US" altLang="ja-JP" sz="1800" b="1" dirty="0" smtClean="0"/>
              <a:t/>
            </a:r>
            <a:br>
              <a:rPr lang="en-US" altLang="ja-JP" sz="1800" b="1" dirty="0" smtClean="0"/>
            </a:br>
            <a:r>
              <a:rPr kumimoji="1" lang="ja-JP" altLang="en-US" sz="1800" b="1" dirty="0" smtClean="0"/>
              <a:t>講師：鈴木均</a:t>
            </a:r>
            <a:r>
              <a:rPr lang="ja-JP" altLang="en-US" sz="1800" b="1" dirty="0" smtClean="0"/>
              <a:t>（</a:t>
            </a:r>
            <a:r>
              <a:rPr lang="en-US" altLang="ja-JP" sz="1800" b="1" dirty="0" smtClean="0"/>
              <a:t>JANPIA </a:t>
            </a:r>
            <a:r>
              <a:rPr lang="ja-JP" altLang="en-US" sz="1800" b="1" dirty="0" smtClean="0"/>
              <a:t>事務局長）</a:t>
            </a: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3"/>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2505372"/>
            <a:ext cx="9580880" cy="307777"/>
          </a:xfrm>
          <a:prstGeom prst="rect">
            <a:avLst/>
          </a:prstGeom>
          <a:noFill/>
        </p:spPr>
        <p:txBody>
          <a:bodyPr wrap="square" rtlCol="0">
            <a:spAutoFit/>
          </a:bodyPr>
          <a:lstStyle/>
          <a:p>
            <a:r>
              <a:rPr lang="en-US" altLang="ja-JP" sz="1400" dirty="0"/>
              <a:t>2.</a:t>
            </a:r>
            <a:r>
              <a:rPr lang="ja-JP" altLang="en-US" sz="1400" dirty="0"/>
              <a:t> </a:t>
            </a:r>
            <a:r>
              <a:rPr lang="en-US" altLang="ja-JP" sz="1400" dirty="0" smtClean="0"/>
              <a:t>1</a:t>
            </a:r>
            <a:r>
              <a:rPr lang="ja-JP" altLang="en-US" sz="1400" dirty="0" smtClean="0"/>
              <a:t>の理由について教えて下さい。</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smtClean="0"/>
              <a:t>講義を聴いて、休眠預金事業に対して、どのような姿勢で取り組みたいと思いましたか？</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2813150"/>
            <a:ext cx="9580880" cy="1553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4" name="フッター プレースホルダー 13"/>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Tree>
    <p:extLst>
      <p:ext uri="{BB962C8B-B14F-4D97-AF65-F5344CB8AC3E}">
        <p14:creationId xmlns:p14="http://schemas.microsoft.com/office/powerpoint/2010/main" val="37135779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en-US" altLang="ja-JP" sz="1800" b="1" dirty="0"/>
              <a:t>【E</a:t>
            </a:r>
            <a:r>
              <a:rPr lang="ja-JP" altLang="en-US" sz="1800" b="1" dirty="0"/>
              <a:t>前半</a:t>
            </a:r>
            <a:r>
              <a:rPr lang="en-US" altLang="ja-JP" sz="1800" b="1" dirty="0"/>
              <a:t>】</a:t>
            </a:r>
            <a:r>
              <a:rPr lang="ja-JP" altLang="en-US" sz="1800" b="1" dirty="0" smtClean="0"/>
              <a:t>プログラムオフィサーの役割</a:t>
            </a:r>
            <a:r>
              <a:rPr lang="ja-JP" altLang="en-US" sz="1800" b="1" dirty="0"/>
              <a:t>　</a:t>
            </a:r>
            <a:r>
              <a:rPr lang="en-US" altLang="ja-JP" sz="1800" b="1" dirty="0" smtClean="0"/>
              <a:t/>
            </a:r>
            <a:br>
              <a:rPr lang="en-US" altLang="ja-JP" sz="1800" b="1" dirty="0" smtClean="0"/>
            </a:br>
            <a:r>
              <a:rPr kumimoji="1" lang="ja-JP" altLang="en-US" sz="1800" b="1" dirty="0" smtClean="0"/>
              <a:t>講師：</a:t>
            </a:r>
            <a:r>
              <a:rPr lang="ja-JP" altLang="en-US" sz="1800" b="1" dirty="0"/>
              <a:t>片山正夫（公益財団法人セゾン文化財団　理事長</a:t>
            </a:r>
            <a:r>
              <a:rPr lang="ja-JP" altLang="en-US" sz="1800" b="1" dirty="0" smtClean="0"/>
              <a:t>）</a:t>
            </a: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4"/>
            <a:ext cx="9580880" cy="11001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2322492"/>
            <a:ext cx="9580880" cy="307777"/>
          </a:xfrm>
          <a:prstGeom prst="rect">
            <a:avLst/>
          </a:prstGeom>
          <a:noFill/>
        </p:spPr>
        <p:txBody>
          <a:bodyPr wrap="square" rtlCol="0">
            <a:spAutoFit/>
          </a:bodyPr>
          <a:lstStyle/>
          <a:p>
            <a:r>
              <a:rPr lang="en-US" altLang="ja-JP" sz="1400" dirty="0"/>
              <a:t>2.</a:t>
            </a:r>
            <a:r>
              <a:rPr lang="ja-JP" altLang="en-US" sz="1400" dirty="0"/>
              <a:t> </a:t>
            </a:r>
            <a:r>
              <a:rPr lang="en-US" altLang="ja-JP" sz="1400" dirty="0" smtClean="0"/>
              <a:t>1</a:t>
            </a:r>
            <a:r>
              <a:rPr lang="ja-JP" altLang="en-US" sz="1400" dirty="0" smtClean="0"/>
              <a:t>の理由について教えて下さい。</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smtClean="0"/>
              <a:t>講義を聴いて、</a:t>
            </a:r>
            <a:r>
              <a:rPr lang="en-US" altLang="ja-JP" sz="1400" dirty="0" smtClean="0"/>
              <a:t>PO</a:t>
            </a:r>
            <a:r>
              <a:rPr lang="ja-JP" altLang="en-US" sz="1400" dirty="0" smtClean="0"/>
              <a:t>の役割として重要だと思ったことを上位</a:t>
            </a:r>
            <a:r>
              <a:rPr lang="en-US" altLang="ja-JP" sz="1400" dirty="0" smtClean="0"/>
              <a:t>3</a:t>
            </a:r>
            <a:r>
              <a:rPr lang="ja-JP" altLang="en-US" sz="1400" dirty="0" smtClean="0"/>
              <a:t>つ挙げるとしたら、どのようなものになりますか？</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2630270"/>
            <a:ext cx="9580880" cy="1553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62560" y="4752255"/>
            <a:ext cx="9580880" cy="14825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62560" y="4313874"/>
            <a:ext cx="9580880" cy="307777"/>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休眠預金の資金分配団体の</a:t>
            </a:r>
            <a:r>
              <a:rPr lang="en-US" altLang="ja-JP" sz="1400" dirty="0" smtClean="0"/>
              <a:t>PO</a:t>
            </a:r>
            <a:r>
              <a:rPr lang="ja-JP" altLang="en-US" sz="1400" dirty="0" smtClean="0"/>
              <a:t>として、体現していきたい</a:t>
            </a:r>
            <a:r>
              <a:rPr lang="en-US" altLang="ja-JP" sz="1400" dirty="0" smtClean="0"/>
              <a:t>PO</a:t>
            </a:r>
            <a:r>
              <a:rPr lang="ja-JP" altLang="en-US" sz="1400" dirty="0" smtClean="0"/>
              <a:t>の役割はどのようなものですか？</a:t>
            </a:r>
            <a:endParaRPr lang="en-US" altLang="ja-JP" sz="1400" dirty="0"/>
          </a:p>
        </p:txBody>
      </p:sp>
      <p:sp>
        <p:nvSpPr>
          <p:cNvPr id="13" name="テキスト ボックス 12">
            <a:extLst>
              <a:ext uri="{FF2B5EF4-FFF2-40B4-BE49-F238E27FC236}">
                <a16:creationId xmlns="" xmlns:a16="http://schemas.microsoft.com/office/drawing/2014/main" id="{D19DBEB2-A0F3-4509-84D1-9766C0A29AA2}"/>
              </a:ext>
            </a:extLst>
          </p:cNvPr>
          <p:cNvSpPr txBox="1"/>
          <p:nvPr/>
        </p:nvSpPr>
        <p:spPr>
          <a:xfrm>
            <a:off x="8390726" y="416838"/>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4" name="フッター プレースホルダー 13"/>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6" name="テキスト ボックス 15">
            <a:extLst>
              <a:ext uri="{FF2B5EF4-FFF2-40B4-BE49-F238E27FC236}">
                <a16:creationId xmlns="" xmlns:a16="http://schemas.microsoft.com/office/drawing/2014/main" id="{D19DBEB2-A0F3-4509-84D1-9766C0A29AA2}"/>
              </a:ext>
            </a:extLst>
          </p:cNvPr>
          <p:cNvSpPr txBox="1"/>
          <p:nvPr/>
        </p:nvSpPr>
        <p:spPr>
          <a:xfrm>
            <a:off x="6252817" y="214642"/>
            <a:ext cx="3530378" cy="307777"/>
          </a:xfrm>
          <a:prstGeom prst="rect">
            <a:avLst/>
          </a:prstGeom>
          <a:noFill/>
        </p:spPr>
        <p:txBody>
          <a:bodyPr wrap="square" rtlCol="0">
            <a:spAutoFit/>
          </a:bodyPr>
          <a:lstStyle/>
          <a:p>
            <a:r>
              <a:rPr lang="en-US" altLang="ja-JP" sz="1400" u="sng" dirty="0" smtClean="0"/>
              <a:t>PO</a:t>
            </a:r>
            <a:r>
              <a:rPr lang="ja-JP" altLang="en-US" sz="1400" u="sng" dirty="0" smtClean="0"/>
              <a:t>実務経験</a:t>
            </a:r>
            <a:r>
              <a:rPr lang="en-US" altLang="ja-JP" sz="1400" u="sng" dirty="0" smtClean="0"/>
              <a:t>3</a:t>
            </a:r>
            <a:r>
              <a:rPr lang="ja-JP" altLang="en-US" sz="1400" u="sng" dirty="0" smtClean="0"/>
              <a:t>年以上のため免除申請　□　</a:t>
            </a:r>
            <a:endParaRPr lang="en-US" altLang="ja-JP" sz="1400" u="sng" dirty="0"/>
          </a:p>
        </p:txBody>
      </p:sp>
    </p:spTree>
    <p:extLst>
      <p:ext uri="{BB962C8B-B14F-4D97-AF65-F5344CB8AC3E}">
        <p14:creationId xmlns:p14="http://schemas.microsoft.com/office/powerpoint/2010/main" val="36588156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en-US" altLang="ja-JP" sz="1800" b="1" dirty="0"/>
              <a:t>【E</a:t>
            </a:r>
            <a:r>
              <a:rPr lang="ja-JP" altLang="en-US" sz="1800" b="1" dirty="0"/>
              <a:t>前半</a:t>
            </a:r>
            <a:r>
              <a:rPr lang="en-US" altLang="ja-JP" sz="1800" b="1" dirty="0"/>
              <a:t>】</a:t>
            </a:r>
            <a:r>
              <a:rPr lang="ja-JP" altLang="en-US" sz="1800" b="1" dirty="0" smtClean="0"/>
              <a:t>助成</a:t>
            </a:r>
            <a:r>
              <a:rPr lang="ja-JP" altLang="en-US" sz="1800" b="1" dirty="0"/>
              <a:t>事業運営の全体像　</a:t>
            </a:r>
            <a:r>
              <a:rPr lang="en-US" altLang="ja-JP" sz="1800" b="1" dirty="0" smtClean="0"/>
              <a:t/>
            </a:r>
            <a:br>
              <a:rPr lang="en-US" altLang="ja-JP" sz="1800" b="1" dirty="0" smtClean="0"/>
            </a:br>
            <a:r>
              <a:rPr lang="ja-JP" altLang="en-US" sz="1800" b="1" dirty="0" smtClean="0"/>
              <a:t>講師</a:t>
            </a:r>
            <a:r>
              <a:rPr lang="ja-JP" altLang="en-US" sz="1800" b="1" dirty="0"/>
              <a:t>：片山正夫（公益財団法人セゾン文化財団　理事長）</a:t>
            </a: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2258884"/>
            <a:ext cx="9580880" cy="307777"/>
          </a:xfrm>
          <a:prstGeom prst="rect">
            <a:avLst/>
          </a:prstGeom>
          <a:noFill/>
        </p:spPr>
        <p:txBody>
          <a:bodyPr wrap="square" rtlCol="0">
            <a:spAutoFit/>
          </a:bodyPr>
          <a:lstStyle/>
          <a:p>
            <a:r>
              <a:rPr lang="en-US" altLang="ja-JP" sz="1400" dirty="0"/>
              <a:t>2.</a:t>
            </a:r>
            <a:r>
              <a:rPr lang="ja-JP" altLang="en-US" sz="1400" dirty="0"/>
              <a:t>  助</a:t>
            </a:r>
            <a:r>
              <a:rPr lang="ja-JP" altLang="en-US" sz="1400" dirty="0" smtClean="0"/>
              <a:t>成の審査委員会の組成や開催のプロセスにおいて重要だと思ったこととその理由について教えて下さい。</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a:t>助成</a:t>
            </a:r>
            <a:r>
              <a:rPr lang="ja-JP" altLang="en-US" sz="1400" dirty="0" smtClean="0"/>
              <a:t>申請内容の精査のプロセスにおける</a:t>
            </a:r>
            <a:r>
              <a:rPr lang="en-US" altLang="ja-JP" sz="1400" dirty="0" smtClean="0"/>
              <a:t>PO</a:t>
            </a:r>
            <a:r>
              <a:rPr lang="ja-JP" altLang="en-US" sz="1400" dirty="0" smtClean="0"/>
              <a:t>の役割や位置取りについて、本講義から学んだことを教えて下さい。</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2566661"/>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62560" y="4833655"/>
            <a:ext cx="9580880" cy="1544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21920" y="4220853"/>
            <a:ext cx="9580880" cy="523220"/>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本講義を聴いた上で、休眠預金の資金分配団体として実際の助成を設計・デザインするときに特に懸念となることがあれば共有下さい。</a:t>
            </a:r>
            <a:endParaRPr lang="en-US" altLang="ja-JP" sz="1400"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5" name="テキスト ボックス 14">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
        <p:nvSpPr>
          <p:cNvPr id="16" name="テキスト ボックス 15">
            <a:extLst>
              <a:ext uri="{FF2B5EF4-FFF2-40B4-BE49-F238E27FC236}">
                <a16:creationId xmlns="" xmlns:a16="http://schemas.microsoft.com/office/drawing/2014/main" id="{D19DBEB2-A0F3-4509-84D1-9766C0A29AA2}"/>
              </a:ext>
            </a:extLst>
          </p:cNvPr>
          <p:cNvSpPr txBox="1"/>
          <p:nvPr/>
        </p:nvSpPr>
        <p:spPr>
          <a:xfrm>
            <a:off x="6380033" y="190789"/>
            <a:ext cx="3530378" cy="307777"/>
          </a:xfrm>
          <a:prstGeom prst="rect">
            <a:avLst/>
          </a:prstGeom>
          <a:noFill/>
        </p:spPr>
        <p:txBody>
          <a:bodyPr wrap="square" rtlCol="0">
            <a:spAutoFit/>
          </a:bodyPr>
          <a:lstStyle/>
          <a:p>
            <a:r>
              <a:rPr lang="en-US" altLang="ja-JP" sz="1400" u="sng" dirty="0" smtClean="0"/>
              <a:t>PO</a:t>
            </a:r>
            <a:r>
              <a:rPr lang="ja-JP" altLang="en-US" sz="1400" u="sng" dirty="0" smtClean="0"/>
              <a:t>実務経験</a:t>
            </a:r>
            <a:r>
              <a:rPr lang="en-US" altLang="ja-JP" sz="1400" u="sng" dirty="0" smtClean="0"/>
              <a:t>3</a:t>
            </a:r>
            <a:r>
              <a:rPr lang="ja-JP" altLang="en-US" sz="1400" u="sng" dirty="0" smtClean="0"/>
              <a:t>年以上のため免除申請　□　</a:t>
            </a:r>
            <a:endParaRPr lang="en-US" altLang="ja-JP" sz="1400" u="sng" dirty="0"/>
          </a:p>
        </p:txBody>
      </p:sp>
    </p:spTree>
    <p:extLst>
      <p:ext uri="{BB962C8B-B14F-4D97-AF65-F5344CB8AC3E}">
        <p14:creationId xmlns:p14="http://schemas.microsoft.com/office/powerpoint/2010/main" val="1483257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40711"/>
            <a:ext cx="8543925" cy="989791"/>
          </a:xfrm>
        </p:spPr>
        <p:txBody>
          <a:bodyPr>
            <a:normAutofit fontScale="90000"/>
          </a:bodyPr>
          <a:lstStyle/>
          <a:p>
            <a:r>
              <a:rPr lang="en-US" altLang="ja-JP" sz="1800" b="1" dirty="0"/>
              <a:t>【E</a:t>
            </a:r>
            <a:r>
              <a:rPr lang="ja-JP" altLang="en-US" sz="1800" b="1" dirty="0"/>
              <a:t>前半</a:t>
            </a:r>
            <a:r>
              <a:rPr lang="en-US" altLang="ja-JP" sz="1800" b="1" dirty="0"/>
              <a:t>】</a:t>
            </a:r>
            <a:r>
              <a:rPr kumimoji="1" lang="ja-JP" altLang="en-US" sz="1800" b="1" dirty="0" smtClean="0"/>
              <a:t>助成プログラム・オフィサー</a:t>
            </a:r>
            <a:r>
              <a:rPr lang="ja-JP" altLang="en-US" sz="1800" b="1" dirty="0" smtClean="0"/>
              <a:t>という支援者に求められる視野・姿勢・技能</a:t>
            </a:r>
            <a:r>
              <a:rPr lang="ja-JP" altLang="en-US" sz="1800" b="1" dirty="0"/>
              <a:t>　</a:t>
            </a:r>
            <a:r>
              <a:rPr lang="en-US" altLang="ja-JP" sz="1800" b="1" dirty="0" smtClean="0"/>
              <a:t/>
            </a:r>
            <a:br>
              <a:rPr lang="en-US" altLang="ja-JP" sz="1800" b="1" dirty="0" smtClean="0"/>
            </a:br>
            <a:r>
              <a:rPr lang="ja-JP" altLang="en-US" sz="1800" b="1" dirty="0" smtClean="0"/>
              <a:t>講師</a:t>
            </a:r>
            <a:r>
              <a:rPr lang="ja-JP" altLang="en-US" sz="1800" b="1" dirty="0"/>
              <a:t>：川北秀人（</a:t>
            </a:r>
            <a:r>
              <a:rPr lang="en-US" altLang="ja-JP" sz="1800" b="1" dirty="0"/>
              <a:t>IIHOE [</a:t>
            </a:r>
            <a:r>
              <a:rPr lang="ja-JP" altLang="en-US" sz="1800" b="1" dirty="0"/>
              <a:t>人と組織と地球のための国際研究所</a:t>
            </a:r>
            <a:r>
              <a:rPr lang="en-US" altLang="ja-JP" sz="1800" b="1" dirty="0"/>
              <a:t>]</a:t>
            </a:r>
            <a:r>
              <a:rPr lang="ja-JP" altLang="en-US" sz="1800" b="1" dirty="0" smtClean="0"/>
              <a:t>）</a:t>
            </a:r>
            <a:r>
              <a:rPr lang="en-US" altLang="ja-JP" sz="1800" b="1" dirty="0" smtClean="0"/>
              <a:t/>
            </a:r>
            <a:br>
              <a:rPr lang="en-US" altLang="ja-JP" sz="1800" b="1" dirty="0" smtClean="0"/>
            </a:br>
            <a:r>
              <a:rPr lang="en-US" altLang="ja-JP" sz="1800" dirty="0" smtClean="0"/>
              <a:t>※</a:t>
            </a:r>
            <a:r>
              <a:rPr lang="ja-JP" altLang="en-US" sz="1800" dirty="0" smtClean="0"/>
              <a:t>研修</a:t>
            </a:r>
            <a:r>
              <a:rPr lang="en-US" altLang="ja-JP" sz="1800" dirty="0" smtClean="0"/>
              <a:t>2</a:t>
            </a:r>
            <a:r>
              <a:rPr lang="ja-JP" altLang="en-US" sz="1800" dirty="0" smtClean="0"/>
              <a:t>日目</a:t>
            </a:r>
            <a:r>
              <a:rPr lang="ja-JP" altLang="en-US" sz="1800" dirty="0"/>
              <a:t>の</a:t>
            </a:r>
            <a:r>
              <a:rPr lang="ja-JP" altLang="en-US" sz="1800" dirty="0" smtClean="0"/>
              <a:t>川北氏のビデオも見たうえ</a:t>
            </a:r>
            <a:r>
              <a:rPr lang="ja-JP" altLang="en-US" sz="1800" dirty="0"/>
              <a:t>で</a:t>
            </a:r>
            <a:r>
              <a:rPr lang="ja-JP" altLang="en-US" sz="1800" dirty="0" smtClean="0"/>
              <a:t>、一緒に記載してください。</a:t>
            </a:r>
            <a:endParaRPr kumimoji="1" lang="ja-JP" altLang="en-US" sz="1800"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62560" y="1757238"/>
            <a:ext cx="9580880" cy="19900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21920" y="3898942"/>
            <a:ext cx="9580880" cy="307777"/>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本講義からの学びを踏まえ、資金</a:t>
            </a:r>
            <a:r>
              <a:rPr lang="ja-JP" altLang="en-US" sz="1400" dirty="0"/>
              <a:t>分</a:t>
            </a:r>
            <a:r>
              <a:rPr lang="ja-JP" altLang="en-US" sz="1400" dirty="0" smtClean="0"/>
              <a:t>配</a:t>
            </a:r>
            <a:r>
              <a:rPr lang="ja-JP" altLang="en-US" sz="1400" dirty="0"/>
              <a:t>団体</a:t>
            </a:r>
            <a:r>
              <a:rPr lang="ja-JP" altLang="en-US" sz="1400" dirty="0" smtClean="0"/>
              <a:t>の</a:t>
            </a:r>
            <a:r>
              <a:rPr lang="en-US" altLang="ja-JP" sz="1400" dirty="0" smtClean="0"/>
              <a:t>PO</a:t>
            </a:r>
            <a:r>
              <a:rPr lang="ja-JP" altLang="en-US" sz="1400" dirty="0" smtClean="0"/>
              <a:t>としてどのように実行団体を伴走していきたいと考えていますか。</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1130503"/>
            <a:ext cx="9499600" cy="523220"/>
          </a:xfrm>
          <a:prstGeom prst="rect">
            <a:avLst/>
          </a:prstGeom>
          <a:noFill/>
        </p:spPr>
        <p:txBody>
          <a:bodyPr wrap="square" rtlCol="0">
            <a:spAutoFit/>
          </a:bodyPr>
          <a:lstStyle/>
          <a:p>
            <a:r>
              <a:rPr lang="en-US" altLang="ja-JP" sz="1400" dirty="0"/>
              <a:t>1. </a:t>
            </a:r>
            <a:r>
              <a:rPr lang="ja-JP" altLang="en-US" sz="1400" dirty="0" smtClean="0"/>
              <a:t>資金分配団体の</a:t>
            </a:r>
            <a:r>
              <a:rPr lang="en-US" altLang="ja-JP" sz="1400" dirty="0" smtClean="0"/>
              <a:t>PO</a:t>
            </a:r>
            <a:r>
              <a:rPr lang="ja-JP" altLang="en-US" sz="1400" dirty="0" smtClean="0"/>
              <a:t>として、これまでの</a:t>
            </a:r>
            <a:r>
              <a:rPr lang="en-US" altLang="ja-JP" sz="1400" dirty="0" smtClean="0"/>
              <a:t>20</a:t>
            </a:r>
            <a:r>
              <a:rPr lang="ja-JP" altLang="en-US" sz="1400" dirty="0" smtClean="0"/>
              <a:t>年とこれからの</a:t>
            </a:r>
            <a:r>
              <a:rPr lang="en-US" altLang="ja-JP" sz="1400" dirty="0" smtClean="0"/>
              <a:t>20</a:t>
            </a:r>
            <a:r>
              <a:rPr lang="ja-JP" altLang="en-US" sz="1400" dirty="0" smtClean="0"/>
              <a:t>年について学んだときに、その学びを自身の団体の助成等の事業の設計・デザインにどのように活かしたいと思いますか。</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4279901"/>
            <a:ext cx="9580880" cy="2076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1" name="フッター プレースホルダー 10"/>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42711590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40712"/>
            <a:ext cx="8543925" cy="782954"/>
          </a:xfrm>
        </p:spPr>
        <p:txBody>
          <a:bodyPr>
            <a:normAutofit/>
          </a:bodyPr>
          <a:lstStyle/>
          <a:p>
            <a:r>
              <a:rPr lang="en-US" altLang="ja-JP" sz="1800" b="1" dirty="0" smtClean="0"/>
              <a:t>【1</a:t>
            </a:r>
            <a:r>
              <a:rPr lang="ja-JP" altLang="en-US" sz="1800" b="1" dirty="0" smtClean="0"/>
              <a:t>日目</a:t>
            </a:r>
            <a:r>
              <a:rPr lang="en-US" altLang="ja-JP" sz="1800" b="1" dirty="0" smtClean="0"/>
              <a:t>】2020</a:t>
            </a:r>
            <a:r>
              <a:rPr lang="ja-JP" altLang="en-US" sz="1800" b="1" dirty="0" smtClean="0"/>
              <a:t>年度資金分配団体による自己紹介</a:t>
            </a:r>
            <a:r>
              <a:rPr lang="ja-JP" altLang="en-US" sz="1800" b="1" dirty="0"/>
              <a:t>　</a:t>
            </a:r>
            <a:r>
              <a:rPr lang="en-US" altLang="ja-JP" sz="1800" b="1" dirty="0" smtClean="0"/>
              <a:t/>
            </a:r>
            <a:br>
              <a:rPr lang="en-US" altLang="ja-JP" sz="1800" b="1" dirty="0" smtClean="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62560" y="1166517"/>
            <a:ext cx="9580880" cy="2377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21920" y="3898942"/>
            <a:ext cx="9580880" cy="307777"/>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繋いで欲しい団体や担当</a:t>
            </a:r>
            <a:r>
              <a:rPr lang="ja-JP" altLang="en-US" sz="1400" smtClean="0"/>
              <a:t>がいれば記載してください</a:t>
            </a:r>
            <a:r>
              <a:rPr lang="ja-JP" altLang="en-US" sz="1400" dirty="0" smtClean="0"/>
              <a:t>。お繋ぎいたします。</a:t>
            </a:r>
            <a:endParaRPr lang="en-US" altLang="ja-JP" sz="1400" dirty="0" smtClean="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 </a:t>
            </a:r>
            <a:r>
              <a:rPr lang="ja-JP" altLang="en-US" sz="1400" dirty="0" smtClean="0"/>
              <a:t>他の団体の活動で特に印象に残った団体を記載してください。</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4279901"/>
            <a:ext cx="9580880" cy="2076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1" name="フッター プレースホルダー 10"/>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13" name="テキスト ボックス 12">
            <a:extLst>
              <a:ext uri="{FF2B5EF4-FFF2-40B4-BE49-F238E27FC236}">
                <a16:creationId xmlns=""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2084325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318613"/>
            <a:ext cx="9580880" cy="782954"/>
          </a:xfrm>
        </p:spPr>
        <p:txBody>
          <a:bodyPr>
            <a:noAutofit/>
          </a:bodyPr>
          <a:lstStyle/>
          <a:p>
            <a:r>
              <a:rPr lang="en-US" altLang="ja-JP" sz="1800" b="1" dirty="0"/>
              <a:t>【1</a:t>
            </a:r>
            <a:r>
              <a:rPr lang="ja-JP" altLang="en-US" sz="1800" b="1" dirty="0"/>
              <a:t>日目</a:t>
            </a:r>
            <a:r>
              <a:rPr lang="en-US" altLang="ja-JP" sz="1800" b="1" dirty="0"/>
              <a:t>】</a:t>
            </a:r>
            <a:r>
              <a:rPr lang="ja-JP" altLang="en-US" sz="1800" b="1" dirty="0" smtClean="0"/>
              <a:t>制度における</a:t>
            </a:r>
            <a:r>
              <a:rPr lang="en-US" altLang="ja-JP" sz="1800" b="1" dirty="0" smtClean="0"/>
              <a:t>PO</a:t>
            </a:r>
            <a:r>
              <a:rPr lang="ja-JP" altLang="en-US" sz="1800" b="1" dirty="0" smtClean="0"/>
              <a:t>業務の概要と役割・計画立案について　</a:t>
            </a:r>
            <a:r>
              <a:rPr lang="en-US" altLang="ja-JP" sz="1800" b="1" dirty="0" smtClean="0"/>
              <a:t/>
            </a:r>
            <a:br>
              <a:rPr lang="en-US" altLang="ja-JP" sz="1800" b="1" dirty="0" smtClean="0"/>
            </a:br>
            <a:r>
              <a:rPr lang="ja-JP" altLang="en-US" sz="1800" b="1" dirty="0" smtClean="0"/>
              <a:t>講師：今</a:t>
            </a:r>
            <a:r>
              <a:rPr lang="ja-JP" altLang="en-US" sz="1800" b="1" dirty="0"/>
              <a:t>田克司（一般財団法人</a:t>
            </a:r>
            <a:r>
              <a:rPr lang="en-US" altLang="ja-JP" sz="1800" b="1" dirty="0"/>
              <a:t>CSO</a:t>
            </a:r>
            <a:r>
              <a:rPr lang="ja-JP" altLang="en-US" sz="1800" b="1" dirty="0"/>
              <a:t>ネットワーク常務理事）</a:t>
            </a:r>
            <a:br>
              <a:rPr lang="ja-JP" altLang="en-US" sz="1800" b="1" dirty="0"/>
            </a:b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62560" y="1364323"/>
            <a:ext cx="9580880" cy="189832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本講義を通して学び、休眠預金事業終了時点で「何ができました」と言えるように、事業計画をたてますか？</a:t>
            </a:r>
            <a:r>
              <a:rPr lang="en-US" altLang="ja-JP" sz="1400" dirty="0" smtClean="0"/>
              <a:t>(</a:t>
            </a:r>
            <a:r>
              <a:rPr lang="ja-JP" altLang="en-US" sz="1400" dirty="0" smtClean="0"/>
              <a:t>あるいはより良いものに変えますか？</a:t>
            </a:r>
            <a:r>
              <a:rPr lang="en-US" altLang="ja-JP" sz="1400" dirty="0" smtClean="0"/>
              <a:t>)</a:t>
            </a:r>
            <a:r>
              <a:rPr lang="ja-JP" altLang="en-US" sz="1400" dirty="0" smtClean="0"/>
              <a:t>　どのように評価を活用したら良いと考えますか？　</a:t>
            </a:r>
            <a:endParaRPr lang="en-US" altLang="ja-JP" sz="1400" dirty="0"/>
          </a:p>
        </p:txBody>
      </p:sp>
      <p:sp>
        <p:nvSpPr>
          <p:cNvPr id="13" name="テキスト ボックス 8">
            <a:extLst>
              <a:ext uri="{FF2B5EF4-FFF2-40B4-BE49-F238E27FC236}">
                <a16:creationId xmlns="" xmlns:a16="http://schemas.microsoft.com/office/drawing/2014/main" id="{D19DBEB2-A0F3-4509-84D1-9766C0A29AA2}"/>
              </a:ext>
            </a:extLst>
          </p:cNvPr>
          <p:cNvSpPr txBox="1"/>
          <p:nvPr/>
        </p:nvSpPr>
        <p:spPr>
          <a:xfrm>
            <a:off x="162560" y="3349985"/>
            <a:ext cx="9499600" cy="307777"/>
          </a:xfrm>
          <a:prstGeom prst="rect">
            <a:avLst/>
          </a:prstGeom>
          <a:noFill/>
        </p:spPr>
        <p:txBody>
          <a:bodyPr wrap="square" rtlCol="0">
            <a:spAutoFit/>
          </a:bodyPr>
          <a:lstStyle/>
          <a:p>
            <a:r>
              <a:rPr lang="en-US" altLang="ja-JP" sz="1400" dirty="0" smtClean="0"/>
              <a:t>2. </a:t>
            </a:r>
            <a:r>
              <a:rPr lang="ja-JP" altLang="en-US" sz="1400" dirty="0" smtClean="0"/>
              <a:t>本</a:t>
            </a:r>
            <a:r>
              <a:rPr lang="ja-JP" altLang="en-US" sz="1400" dirty="0"/>
              <a:t>講義</a:t>
            </a:r>
            <a:r>
              <a:rPr lang="ja-JP" altLang="en-US" sz="1400" dirty="0" smtClean="0"/>
              <a:t>を通して、皆さんの団体で、評価や事業の改訂に役立てたいポイントがあれば教えて下さい。</a:t>
            </a:r>
            <a:endParaRPr lang="en-US" altLang="ja-JP" sz="1400" dirty="0"/>
          </a:p>
        </p:txBody>
      </p:sp>
      <p:sp>
        <p:nvSpPr>
          <p:cNvPr id="14" name="正方形/長方形 10">
            <a:extLst>
              <a:ext uri="{FF2B5EF4-FFF2-40B4-BE49-F238E27FC236}">
                <a16:creationId xmlns="" xmlns:a16="http://schemas.microsoft.com/office/drawing/2014/main" id="{947E470C-117A-4DA4-997A-FE629AAEE652}"/>
              </a:ext>
            </a:extLst>
          </p:cNvPr>
          <p:cNvSpPr/>
          <p:nvPr/>
        </p:nvSpPr>
        <p:spPr>
          <a:xfrm>
            <a:off x="162560" y="3745104"/>
            <a:ext cx="9580880" cy="191157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日付プレースホルダー 7"/>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0" name="フッター プレースホルダー 9"/>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1" name="スライド番号プレースホルダー 10"/>
          <p:cNvSpPr>
            <a:spLocks noGrp="1"/>
          </p:cNvSpPr>
          <p:nvPr>
            <p:ph type="sldNum" sz="quarter" idx="12"/>
          </p:nvPr>
        </p:nvSpPr>
        <p:spPr/>
        <p:txBody>
          <a:bodyPr/>
          <a:lstStyle/>
          <a:p>
            <a:fld id="{70CC3A8B-FD5A-42F6-A67C-4E83DD5BC04C}" type="slidenum">
              <a:rPr kumimoji="1" lang="ja-JP" altLang="en-US" smtClean="0"/>
              <a:t>7</a:t>
            </a:fld>
            <a:endParaRPr kumimoji="1" lang="ja-JP" altLang="en-US"/>
          </a:p>
        </p:txBody>
      </p:sp>
      <p:sp>
        <p:nvSpPr>
          <p:cNvPr id="15" name="テキスト ボックス 14">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1403613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150211"/>
            <a:ext cx="9580880" cy="782954"/>
          </a:xfrm>
        </p:spPr>
        <p:txBody>
          <a:bodyPr>
            <a:noAutofit/>
          </a:bodyPr>
          <a:lstStyle/>
          <a:p>
            <a:r>
              <a:rPr lang="en-US" altLang="ja-JP" sz="1800" b="1" dirty="0"/>
              <a:t>【1</a:t>
            </a:r>
            <a:r>
              <a:rPr lang="ja-JP" altLang="en-US" sz="1800" b="1" dirty="0"/>
              <a:t>日目</a:t>
            </a:r>
            <a:r>
              <a:rPr lang="en-US" altLang="ja-JP" sz="1800" b="1" dirty="0"/>
              <a:t>】</a:t>
            </a:r>
            <a:r>
              <a:rPr lang="ja-JP" altLang="en-US" sz="1800" b="1" dirty="0" smtClean="0"/>
              <a:t>コンプライアンス・ガバナンス</a:t>
            </a:r>
            <a:r>
              <a:rPr lang="ja-JP" altLang="en-US" sz="1800" b="1" dirty="0"/>
              <a:t>　</a:t>
            </a:r>
            <a:r>
              <a:rPr lang="en-US" altLang="ja-JP" sz="1800" b="1" dirty="0" smtClean="0"/>
              <a:t/>
            </a:r>
            <a:br>
              <a:rPr lang="en-US" altLang="ja-JP" sz="1800" b="1" dirty="0" smtClean="0"/>
            </a:br>
            <a:r>
              <a:rPr lang="ja-JP" altLang="en-US" sz="1800" b="1" dirty="0" smtClean="0"/>
              <a:t>講師：大川昌晴（</a:t>
            </a:r>
            <a:r>
              <a:rPr lang="en-US" altLang="ja-JP" sz="1800" b="1" dirty="0" smtClean="0"/>
              <a:t>JANPIA</a:t>
            </a:r>
            <a:r>
              <a:rPr lang="ja-JP" altLang="en-US" sz="1800" b="1" dirty="0" smtClean="0"/>
              <a:t>　総務部長）</a:t>
            </a: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52400" y="1090683"/>
            <a:ext cx="9580880" cy="133755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 xmlns:a16="http://schemas.microsoft.com/office/drawing/2014/main" id="{C5B37B58-C8FA-4E72-B3FC-02227D1B9398}"/>
              </a:ext>
            </a:extLst>
          </p:cNvPr>
          <p:cNvSpPr txBox="1"/>
          <p:nvPr/>
        </p:nvSpPr>
        <p:spPr>
          <a:xfrm>
            <a:off x="162560" y="2568984"/>
            <a:ext cx="9580880" cy="307777"/>
          </a:xfrm>
          <a:prstGeom prst="rect">
            <a:avLst/>
          </a:prstGeom>
          <a:noFill/>
        </p:spPr>
        <p:txBody>
          <a:bodyPr wrap="square" rtlCol="0">
            <a:spAutoFit/>
          </a:bodyPr>
          <a:lstStyle/>
          <a:p>
            <a:r>
              <a:rPr lang="en-US" altLang="ja-JP" sz="1400" dirty="0"/>
              <a:t>2.</a:t>
            </a:r>
            <a:r>
              <a:rPr lang="ja-JP" altLang="en-US" sz="1400" dirty="0"/>
              <a:t> </a:t>
            </a:r>
            <a:r>
              <a:rPr lang="ja-JP" altLang="en-US" sz="1400" dirty="0" smtClean="0"/>
              <a:t>休眠預金の資金分配団体</a:t>
            </a:r>
            <a:r>
              <a:rPr lang="en-US" altLang="ja-JP" sz="1400" dirty="0" smtClean="0"/>
              <a:t>PO</a:t>
            </a:r>
            <a:r>
              <a:rPr lang="ja-JP" altLang="en-US" sz="1400" dirty="0" smtClean="0"/>
              <a:t>として、どんなことを考慮・配慮して助成事業を計画・デザインしたいと思いますか。</a:t>
            </a:r>
            <a:endParaRPr lang="en-US" altLang="ja-JP" sz="1400" dirty="0"/>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印象的であったことを上位</a:t>
            </a:r>
            <a:r>
              <a:rPr lang="en-US" altLang="ja-JP" sz="1400" dirty="0" smtClean="0"/>
              <a:t>3</a:t>
            </a:r>
            <a:r>
              <a:rPr lang="ja-JP" altLang="en-US" sz="1400" dirty="0" smtClean="0"/>
              <a:t>つ挙げて下さい。</a:t>
            </a:r>
            <a:endParaRPr lang="en-US" altLang="ja-JP" sz="1400" dirty="0"/>
          </a:p>
        </p:txBody>
      </p:sp>
      <p:sp>
        <p:nvSpPr>
          <p:cNvPr id="10" name="正方形/長方形 9">
            <a:extLst>
              <a:ext uri="{FF2B5EF4-FFF2-40B4-BE49-F238E27FC236}">
                <a16:creationId xmlns="" xmlns:a16="http://schemas.microsoft.com/office/drawing/2014/main" id="{076700D2-A8A4-40BE-AB36-42A89E369390}"/>
              </a:ext>
            </a:extLst>
          </p:cNvPr>
          <p:cNvSpPr/>
          <p:nvPr/>
        </p:nvSpPr>
        <p:spPr>
          <a:xfrm>
            <a:off x="162560" y="3017505"/>
            <a:ext cx="9580880" cy="129193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 xmlns:a16="http://schemas.microsoft.com/office/drawing/2014/main" id="{947E470C-117A-4DA4-997A-FE629AAEE652}"/>
              </a:ext>
            </a:extLst>
          </p:cNvPr>
          <p:cNvSpPr/>
          <p:nvPr/>
        </p:nvSpPr>
        <p:spPr>
          <a:xfrm>
            <a:off x="162560" y="4878344"/>
            <a:ext cx="9580880" cy="14031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 xmlns:a16="http://schemas.microsoft.com/office/drawing/2014/main" id="{7BC8A6D4-E420-4D4B-B6C4-85E4B0A9BC82}"/>
              </a:ext>
            </a:extLst>
          </p:cNvPr>
          <p:cNvSpPr txBox="1"/>
          <p:nvPr/>
        </p:nvSpPr>
        <p:spPr>
          <a:xfrm>
            <a:off x="121920" y="4487795"/>
            <a:ext cx="9580880" cy="307777"/>
          </a:xfrm>
          <a:prstGeom prst="rect">
            <a:avLst/>
          </a:prstGeom>
          <a:noFill/>
        </p:spPr>
        <p:txBody>
          <a:bodyPr wrap="square" rtlCol="0">
            <a:spAutoFit/>
          </a:bodyPr>
          <a:lstStyle/>
          <a:p>
            <a:r>
              <a:rPr lang="en-US" altLang="ja-JP" sz="1400" dirty="0"/>
              <a:t>3.</a:t>
            </a:r>
            <a:r>
              <a:rPr lang="ja-JP" altLang="en-US" sz="1400" dirty="0"/>
              <a:t> </a:t>
            </a:r>
            <a:r>
              <a:rPr lang="ja-JP" altLang="en-US" sz="1400" dirty="0" smtClean="0"/>
              <a:t>本講義を聴いた上で、団体内で共有したいこと、改善したいことについて教えて下さい。</a:t>
            </a:r>
            <a:endParaRPr lang="en-US" altLang="ja-JP" sz="1400" dirty="0"/>
          </a:p>
        </p:txBody>
      </p:sp>
      <p:sp>
        <p:nvSpPr>
          <p:cNvPr id="7" name="日付プレースホルダー 6"/>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3" name="フッター プレースホルダー 12"/>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8</a:t>
            </a:fld>
            <a:endParaRPr kumimoji="1" lang="ja-JP" altLang="en-US"/>
          </a:p>
        </p:txBody>
      </p:sp>
      <p:sp>
        <p:nvSpPr>
          <p:cNvPr id="16" name="テキスト ボックス 15">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191603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 xmlns:a16="http://schemas.microsoft.com/office/drawing/2014/main" id="{0EA64C43-AC66-4503-973E-5807B98FC84D}"/>
              </a:ext>
            </a:extLst>
          </p:cNvPr>
          <p:cNvSpPr>
            <a:spLocks noGrp="1"/>
          </p:cNvSpPr>
          <p:nvPr>
            <p:ph type="title"/>
          </p:nvPr>
        </p:nvSpPr>
        <p:spPr>
          <a:xfrm>
            <a:off x="162560" y="318613"/>
            <a:ext cx="9580880" cy="782954"/>
          </a:xfrm>
        </p:spPr>
        <p:txBody>
          <a:bodyPr>
            <a:noAutofit/>
          </a:bodyPr>
          <a:lstStyle/>
          <a:p>
            <a:r>
              <a:rPr lang="en-US" altLang="ja-JP" sz="1800" b="1" dirty="0" smtClean="0"/>
              <a:t>【2</a:t>
            </a:r>
            <a:r>
              <a:rPr lang="ja-JP" altLang="en-US" sz="1800" b="1" dirty="0" smtClean="0"/>
              <a:t>日目</a:t>
            </a:r>
            <a:r>
              <a:rPr lang="en-US" altLang="ja-JP" sz="1800" b="1" dirty="0" smtClean="0"/>
              <a:t>】</a:t>
            </a:r>
            <a:r>
              <a:rPr lang="ja-JP" altLang="en-US" sz="1800" b="1" dirty="0" smtClean="0"/>
              <a:t>評価について</a:t>
            </a:r>
            <a:r>
              <a:rPr lang="en-US" altLang="ja-JP" sz="1800" b="1" dirty="0" smtClean="0"/>
              <a:t>Part</a:t>
            </a:r>
            <a:r>
              <a:rPr lang="ja-JP" altLang="en-US" sz="1800" b="1" dirty="0" smtClean="0"/>
              <a:t>１　</a:t>
            </a:r>
            <a:r>
              <a:rPr lang="en-US" altLang="ja-JP" sz="1800" b="1" dirty="0" smtClean="0"/>
              <a:t/>
            </a:r>
            <a:br>
              <a:rPr lang="en-US" altLang="ja-JP" sz="1800" b="1" dirty="0" smtClean="0"/>
            </a:br>
            <a:r>
              <a:rPr lang="ja-JP" altLang="en-US" sz="1800" b="1" dirty="0" smtClean="0"/>
              <a:t>講師：今</a:t>
            </a:r>
            <a:r>
              <a:rPr lang="ja-JP" altLang="en-US" sz="1800" b="1" dirty="0"/>
              <a:t>田克司（一般財団法人</a:t>
            </a:r>
            <a:r>
              <a:rPr lang="en-US" altLang="ja-JP" sz="1800" b="1" dirty="0"/>
              <a:t>CSO</a:t>
            </a:r>
            <a:r>
              <a:rPr lang="ja-JP" altLang="en-US" sz="1800" b="1" dirty="0"/>
              <a:t>ネットワーク常務理事）</a:t>
            </a:r>
            <a:br>
              <a:rPr lang="ja-JP" altLang="en-US" sz="1800" b="1" dirty="0"/>
            </a:br>
            <a:r>
              <a:rPr lang="ja-JP" altLang="en-US" sz="1800" b="1" dirty="0"/>
              <a:t/>
            </a:r>
            <a:br>
              <a:rPr lang="ja-JP" altLang="en-US" sz="1800" b="1" dirty="0"/>
            </a:br>
            <a:endParaRPr kumimoji="1" lang="ja-JP" altLang="en-US" sz="1800" b="1" dirty="0"/>
          </a:p>
        </p:txBody>
      </p:sp>
      <p:sp>
        <p:nvSpPr>
          <p:cNvPr id="4" name="正方形/長方形 3">
            <a:extLst>
              <a:ext uri="{FF2B5EF4-FFF2-40B4-BE49-F238E27FC236}">
                <a16:creationId xmlns="" xmlns:a16="http://schemas.microsoft.com/office/drawing/2014/main" id="{E6E9E24B-A1EC-4EC1-8097-1F293828FB49}"/>
              </a:ext>
            </a:extLst>
          </p:cNvPr>
          <p:cNvSpPr/>
          <p:nvPr/>
        </p:nvSpPr>
        <p:spPr>
          <a:xfrm>
            <a:off x="162560" y="1364323"/>
            <a:ext cx="9580880" cy="29485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 xmlns:a16="http://schemas.microsoft.com/office/drawing/2014/main" id="{D19DBEB2-A0F3-4509-84D1-9766C0A29AA2}"/>
              </a:ext>
            </a:extLst>
          </p:cNvPr>
          <p:cNvSpPr txBox="1"/>
          <p:nvPr/>
        </p:nvSpPr>
        <p:spPr>
          <a:xfrm>
            <a:off x="121920" y="753761"/>
            <a:ext cx="9499600" cy="523220"/>
          </a:xfrm>
          <a:prstGeom prst="rect">
            <a:avLst/>
          </a:prstGeom>
          <a:noFill/>
        </p:spPr>
        <p:txBody>
          <a:bodyPr wrap="square" rtlCol="0">
            <a:spAutoFit/>
          </a:bodyPr>
          <a:lstStyle/>
          <a:p>
            <a:r>
              <a:rPr lang="en-US" altLang="ja-JP" sz="1400" dirty="0"/>
              <a:t>1</a:t>
            </a:r>
            <a:r>
              <a:rPr lang="en-US" altLang="ja-JP" sz="1400" dirty="0" smtClean="0"/>
              <a:t>.</a:t>
            </a:r>
            <a:r>
              <a:rPr lang="ja-JP" altLang="en-US" sz="1400" dirty="0"/>
              <a:t> </a:t>
            </a:r>
            <a:r>
              <a:rPr lang="ja-JP" altLang="en-US" sz="1400" dirty="0" smtClean="0"/>
              <a:t>本講義を通して学んだ休眠預金活用における社会的インパクト評価の実践において、資金分配団体の</a:t>
            </a:r>
            <a:r>
              <a:rPr lang="en-US" altLang="ja-JP" sz="1400" dirty="0" smtClean="0"/>
              <a:t>PO</a:t>
            </a:r>
            <a:r>
              <a:rPr lang="ja-JP" altLang="en-US" sz="1400" dirty="0" smtClean="0"/>
              <a:t>として重要だと思うことを思い起こし、以下の文章を皆さんなりに完成させてください。</a:t>
            </a:r>
            <a:endParaRPr lang="en-US" altLang="ja-JP" sz="1400" dirty="0"/>
          </a:p>
        </p:txBody>
      </p:sp>
      <p:sp>
        <p:nvSpPr>
          <p:cNvPr id="5" name="TextBox 4"/>
          <p:cNvSpPr txBox="1"/>
          <p:nvPr/>
        </p:nvSpPr>
        <p:spPr>
          <a:xfrm>
            <a:off x="245291" y="1450587"/>
            <a:ext cx="9376229" cy="2862322"/>
          </a:xfrm>
          <a:prstGeom prst="rect">
            <a:avLst/>
          </a:prstGeom>
          <a:noFill/>
        </p:spPr>
        <p:txBody>
          <a:bodyPr wrap="square" rtlCol="0">
            <a:spAutoFit/>
          </a:bodyPr>
          <a:lstStyle/>
          <a:p>
            <a:r>
              <a:rPr kumimoji="1" lang="ja-JP" altLang="en-US" dirty="0" smtClean="0"/>
              <a:t>資金分配団体の</a:t>
            </a:r>
            <a:r>
              <a:rPr kumimoji="1" lang="en-US" altLang="ja-JP" dirty="0" smtClean="0"/>
              <a:t>PO</a:t>
            </a:r>
            <a:r>
              <a:rPr kumimoji="1" lang="ja-JP" altLang="en-US" dirty="0" smtClean="0"/>
              <a:t>として、休眠預金活用における社会的インパクト評価の実践で大事なのは、</a:t>
            </a:r>
            <a:endParaRPr kumimoji="1" lang="en-US" altLang="ja-JP" dirty="0" smtClean="0"/>
          </a:p>
          <a:p>
            <a:endParaRPr lang="en-US" altLang="ja-JP" dirty="0"/>
          </a:p>
          <a:p>
            <a:r>
              <a:rPr lang="ja-JP" altLang="en-US" dirty="0"/>
              <a:t>　</a:t>
            </a:r>
            <a:r>
              <a:rPr lang="ja-JP" altLang="en-US" dirty="0" smtClean="0"/>
              <a:t>①</a:t>
            </a:r>
            <a:endParaRPr lang="en-US" altLang="ja-JP" dirty="0" smtClean="0"/>
          </a:p>
          <a:p>
            <a:endParaRPr lang="en-US" altLang="ja-JP" dirty="0" smtClean="0"/>
          </a:p>
          <a:p>
            <a:r>
              <a:rPr kumimoji="1" lang="ja-JP" altLang="en-US" dirty="0"/>
              <a:t>　</a:t>
            </a:r>
            <a:r>
              <a:rPr kumimoji="1" lang="ja-JP" altLang="en-US" dirty="0" smtClean="0"/>
              <a:t>②</a:t>
            </a:r>
            <a:endParaRPr kumimoji="1" lang="en-US" altLang="ja-JP" dirty="0" smtClean="0"/>
          </a:p>
          <a:p>
            <a:endParaRPr kumimoji="1" lang="en-US" altLang="ja-JP" dirty="0" smtClean="0"/>
          </a:p>
          <a:p>
            <a:r>
              <a:rPr lang="ja-JP" altLang="en-US" dirty="0"/>
              <a:t>　</a:t>
            </a:r>
            <a:r>
              <a:rPr lang="ja-JP" altLang="en-US" dirty="0" smtClean="0"/>
              <a:t>③</a:t>
            </a:r>
            <a:endParaRPr kumimoji="1" lang="en-US" altLang="ja-JP" dirty="0" smtClean="0"/>
          </a:p>
          <a:p>
            <a:endParaRPr lang="en-US" altLang="ja-JP" dirty="0"/>
          </a:p>
          <a:p>
            <a:r>
              <a:rPr lang="ja-JP" altLang="en-US" dirty="0"/>
              <a:t>　</a:t>
            </a:r>
            <a:r>
              <a:rPr lang="ja-JP" altLang="en-US" dirty="0" smtClean="0"/>
              <a:t>　　　　　　　　　　　　　　　　　　　　　　　　　　　　　　　　　　　　である。</a:t>
            </a:r>
            <a:endParaRPr kumimoji="1" lang="ja-JP" altLang="en-US" dirty="0"/>
          </a:p>
        </p:txBody>
      </p:sp>
      <p:sp>
        <p:nvSpPr>
          <p:cNvPr id="13" name="テキスト ボックス 8">
            <a:extLst>
              <a:ext uri="{FF2B5EF4-FFF2-40B4-BE49-F238E27FC236}">
                <a16:creationId xmlns="" xmlns:a16="http://schemas.microsoft.com/office/drawing/2014/main" id="{D19DBEB2-A0F3-4509-84D1-9766C0A29AA2}"/>
              </a:ext>
            </a:extLst>
          </p:cNvPr>
          <p:cNvSpPr txBox="1"/>
          <p:nvPr/>
        </p:nvSpPr>
        <p:spPr>
          <a:xfrm>
            <a:off x="162560" y="4399173"/>
            <a:ext cx="9499600" cy="523220"/>
          </a:xfrm>
          <a:prstGeom prst="rect">
            <a:avLst/>
          </a:prstGeom>
          <a:noFill/>
        </p:spPr>
        <p:txBody>
          <a:bodyPr wrap="square" rtlCol="0">
            <a:spAutoFit/>
          </a:bodyPr>
          <a:lstStyle/>
          <a:p>
            <a:r>
              <a:rPr lang="en-US" altLang="ja-JP" sz="1400" dirty="0" smtClean="0"/>
              <a:t>2. </a:t>
            </a:r>
            <a:r>
              <a:rPr lang="ja-JP" altLang="en-US" sz="1400" dirty="0" smtClean="0"/>
              <a:t>本</a:t>
            </a:r>
            <a:r>
              <a:rPr lang="ja-JP" altLang="en-US" sz="1400" dirty="0"/>
              <a:t>講義</a:t>
            </a:r>
            <a:r>
              <a:rPr lang="ja-JP" altLang="en-US" sz="1400" dirty="0" smtClean="0"/>
              <a:t>を通して、自団体の指標設定についてどのよう捉え</a:t>
            </a:r>
            <a:r>
              <a:rPr lang="ja-JP" altLang="en-US" sz="1400" dirty="0"/>
              <a:t>ました</a:t>
            </a:r>
            <a:r>
              <a:rPr lang="ja-JP" altLang="en-US" sz="1400" dirty="0" smtClean="0"/>
              <a:t>か。明文化はしっかりされているのか、改善したい点があるのか、良く吟味された内容なのか。など、皆さんなりの意見や感想を交えて記載してください。</a:t>
            </a:r>
            <a:endParaRPr lang="en-US" altLang="ja-JP" sz="1400" dirty="0"/>
          </a:p>
        </p:txBody>
      </p:sp>
      <p:sp>
        <p:nvSpPr>
          <p:cNvPr id="14" name="正方形/長方形 10">
            <a:extLst>
              <a:ext uri="{FF2B5EF4-FFF2-40B4-BE49-F238E27FC236}">
                <a16:creationId xmlns="" xmlns:a16="http://schemas.microsoft.com/office/drawing/2014/main" id="{947E470C-117A-4DA4-997A-FE629AAEE652}"/>
              </a:ext>
            </a:extLst>
          </p:cNvPr>
          <p:cNvSpPr/>
          <p:nvPr/>
        </p:nvSpPr>
        <p:spPr>
          <a:xfrm>
            <a:off x="162560" y="5008657"/>
            <a:ext cx="9580880" cy="1347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日付プレースホルダー 7"/>
          <p:cNvSpPr>
            <a:spLocks noGrp="1"/>
          </p:cNvSpPr>
          <p:nvPr>
            <p:ph type="dt" sz="half" idx="10"/>
          </p:nvPr>
        </p:nvSpPr>
        <p:spPr/>
        <p:txBody>
          <a:bodyPr/>
          <a:lstStyle/>
          <a:p>
            <a:r>
              <a:rPr lang="en-US" altLang="ja-JP" smtClean="0"/>
              <a:t>2021</a:t>
            </a:r>
            <a:r>
              <a:rPr lang="ja-JP" altLang="en-US" smtClean="0"/>
              <a:t>年</a:t>
            </a:r>
            <a:r>
              <a:rPr lang="en-US" altLang="ja-JP" smtClean="0"/>
              <a:t>2</a:t>
            </a:r>
            <a:r>
              <a:rPr lang="ja-JP" altLang="en-US" smtClean="0"/>
              <a:t>月</a:t>
            </a:r>
            <a:r>
              <a:rPr lang="en-US" altLang="ja-JP" smtClean="0"/>
              <a:t>ver</a:t>
            </a:r>
            <a:endParaRPr lang="ja-JP" altLang="en-US" dirty="0"/>
          </a:p>
        </p:txBody>
      </p:sp>
      <p:sp>
        <p:nvSpPr>
          <p:cNvPr id="10" name="フッター プレースホルダー 9"/>
          <p:cNvSpPr>
            <a:spLocks noGrp="1"/>
          </p:cNvSpPr>
          <p:nvPr>
            <p:ph type="ftr" sz="quarter" idx="11"/>
          </p:nvPr>
        </p:nvSpPr>
        <p:spPr/>
        <p:txBody>
          <a:bodyPr/>
          <a:lstStyle/>
          <a:p>
            <a:r>
              <a:rPr lang="ja-JP" altLang="en-US" smtClean="0"/>
              <a:t>資金分配団体</a:t>
            </a:r>
            <a:r>
              <a:rPr lang="en-US" altLang="ja-JP" smtClean="0"/>
              <a:t>【PO1</a:t>
            </a:r>
            <a:r>
              <a:rPr lang="ja-JP" altLang="en-US" smtClean="0"/>
              <a:t>年目研修</a:t>
            </a:r>
            <a:r>
              <a:rPr lang="en-US" altLang="ja-JP" smtClean="0"/>
              <a:t>】</a:t>
            </a:r>
            <a:endParaRPr lang="ja-JP" altLang="en-US" dirty="0"/>
          </a:p>
        </p:txBody>
      </p:sp>
      <p:sp>
        <p:nvSpPr>
          <p:cNvPr id="11" name="スライド番号プレースホルダー 10"/>
          <p:cNvSpPr>
            <a:spLocks noGrp="1"/>
          </p:cNvSpPr>
          <p:nvPr>
            <p:ph type="sldNum" sz="quarter" idx="12"/>
          </p:nvPr>
        </p:nvSpPr>
        <p:spPr/>
        <p:txBody>
          <a:bodyPr/>
          <a:lstStyle/>
          <a:p>
            <a:fld id="{70CC3A8B-FD5A-42F6-A67C-4E83DD5BC04C}" type="slidenum">
              <a:rPr kumimoji="1" lang="ja-JP" altLang="en-US" smtClean="0"/>
              <a:t>9</a:t>
            </a:fld>
            <a:endParaRPr kumimoji="1" lang="ja-JP" altLang="en-US"/>
          </a:p>
        </p:txBody>
      </p:sp>
      <p:sp>
        <p:nvSpPr>
          <p:cNvPr id="15" name="テキスト ボックス 14">
            <a:extLst>
              <a:ext uri="{FF2B5EF4-FFF2-40B4-BE49-F238E27FC236}">
                <a16:creationId xmlns=""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dirty="0" smtClean="0"/>
              <a:t>受講済み　□　</a:t>
            </a:r>
            <a:endParaRPr lang="en-US" altLang="ja-JP" sz="1400" u="sng" dirty="0"/>
          </a:p>
        </p:txBody>
      </p:sp>
    </p:spTree>
    <p:extLst>
      <p:ext uri="{BB962C8B-B14F-4D97-AF65-F5344CB8AC3E}">
        <p14:creationId xmlns:p14="http://schemas.microsoft.com/office/powerpoint/2010/main" val="2367977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301</TotalTime>
  <Words>1906</Words>
  <Application>Microsoft Office PowerPoint</Application>
  <PresentationFormat>A4 210 x 297 mm</PresentationFormat>
  <Paragraphs>171</Paragraphs>
  <Slides>19</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19</vt:i4>
      </vt:variant>
    </vt:vector>
  </HeadingPairs>
  <TitlesOfParts>
    <vt:vector size="26" baseType="lpstr">
      <vt:lpstr>ＭＳ Ｐゴシック</vt:lpstr>
      <vt:lpstr>新細明體</vt:lpstr>
      <vt:lpstr>游ゴシック</vt:lpstr>
      <vt:lpstr>游ゴシック Light</vt:lpstr>
      <vt:lpstr>Arial</vt:lpstr>
      <vt:lpstr>Calibri</vt:lpstr>
      <vt:lpstr>Office テーマ</vt:lpstr>
      <vt:lpstr>資金分配団体 【PO1年目研修】 ビデオ学習用課題</vt:lpstr>
      <vt:lpstr>【E前半】休眠預金制度におけるPOの役割と期待　 講師：鈴木均（JANPIA 事務局長）</vt:lpstr>
      <vt:lpstr>【E前半】プログラムオフィサーの役割　 講師：片山正夫（公益財団法人セゾン文化財団　理事長）</vt:lpstr>
      <vt:lpstr>【E前半】助成事業運営の全体像　 講師：片山正夫（公益財団法人セゾン文化財団　理事長）</vt:lpstr>
      <vt:lpstr>【E前半】助成プログラム・オフィサーという支援者に求められる視野・姿勢・技能　 講師：川北秀人（IIHOE [人と組織と地球のための国際研究所]） ※研修2日目の川北氏のビデオも見たうえで、一緒に記載してください。</vt:lpstr>
      <vt:lpstr>【1日目】2020年度資金分配団体による自己紹介　 </vt:lpstr>
      <vt:lpstr>【1日目】制度におけるPO業務の概要と役割・計画立案について　 講師：今田克司（一般財団法人CSOネットワーク常務理事）  </vt:lpstr>
      <vt:lpstr>【1日目】コンプライアンス・ガバナンス　 講師：大川昌晴（JANPIA　総務部長） </vt:lpstr>
      <vt:lpstr>【2日目】評価についてPart１　 講師：今田克司（一般財団法人CSOネットワーク常務理事）  </vt:lpstr>
      <vt:lpstr>【2日目】2019年度の事例紹介　 講師：資金分配団体４団体 </vt:lpstr>
      <vt:lpstr>【3日目】評価についてPart2/3　 講師：今田克司（一般財団法人CSOネットワーク常務理事）  </vt:lpstr>
      <vt:lpstr>【3日目】2019年度採択団体のPOセッション　 講師：資金分配団体２団体 </vt:lpstr>
      <vt:lpstr>【E後半】多様な革新を支える助成と基盤づくり　 講師：深尾昌峰（プラスソーシャルインベストメント株式会社 代表取締役会長） </vt:lpstr>
      <vt:lpstr>【E後半】助成事業における課題解決のためのエビデンスの産出と活用　 講師：西郷民紗（HITOTOWA）</vt:lpstr>
      <vt:lpstr>【E後半】組織評価　 講師：山田泰久（一般財団法人非営利組織評価センター）</vt:lpstr>
      <vt:lpstr>【E後半】組織診断　講師：岸本幸子 （公益財団法人パブリックリソース財団　代表理事・専務理事） </vt:lpstr>
      <vt:lpstr>【E後半】助成事業の組み立て方　 講師：渡辺元（公益財団法人 助成財団センター理事） </vt:lpstr>
      <vt:lpstr>【E後半】ファンドレイジングと社会的インパクト投資　 講師：鴨崎貴泰（認定特定非営利活動法人日本ファンドレイジング協会常務理事）  </vt:lpstr>
      <vt:lpstr>【E後半】 POと倫理　 講師：茶野順子（公益財団法人笹川平和財団 常務理事）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PO研修ビデオ学習宿題</dc:title>
  <dc:creator>JFRA-PC20</dc:creator>
  <cp:lastModifiedBy>t.yamanaka</cp:lastModifiedBy>
  <cp:revision>34</cp:revision>
  <dcterms:created xsi:type="dcterms:W3CDTF">2019-12-24T03:57:59Z</dcterms:created>
  <dcterms:modified xsi:type="dcterms:W3CDTF">2021-02-04T08:26:01Z</dcterms:modified>
</cp:coreProperties>
</file>