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9.xml" ContentType="application/vnd.openxmlformats-officedocument.presentationml.slideLayout+xml"/>
  <Override PartName="/ppt/notesSlides/notesSlide3.xml" ContentType="application/vnd.openxmlformats-officedocument.presentationml.notesSlide+xml"/>
  <Override PartName="/ppt/handoutMasters/handoutMaster1.xml" ContentType="application/vnd.openxmlformats-officedocument.presentationml.handoutMaster+xml"/>
  <Override PartName="/ppt/theme/theme2.xml" ContentType="application/vnd.openxmlformats-officedocument.theme+xml"/>
  <Override PartName="/ppt/notesMasters/notesMaster1.xml" ContentType="application/vnd.openxmlformats-officedocument.presentationml.notesMaster+xml"/>
  <Override PartName="/ppt/theme/theme1.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7"/>
  </p:notesMasterIdLst>
  <p:handoutMasterIdLst>
    <p:handoutMasterId r:id="rId8"/>
  </p:handoutMasterIdLst>
  <p:sldIdLst>
    <p:sldId id="256" r:id="rId2"/>
    <p:sldId id="283" r:id="rId3"/>
    <p:sldId id="282" r:id="rId4"/>
    <p:sldId id="259" r:id="rId5"/>
    <p:sldId id="284" r:id="rId6"/>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526F71-4C72-43F1-96F3-58CEF5CCD50C}" v="5" dt="2023-04-19T01:26:15.836"/>
    <p1510:client id="{D8E09441-3B90-43FD-B12C-7F726E149D09}" v="8" dt="2023-04-18T05:03:27.8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284" y="60"/>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D91C7E-FAD0-46FD-B8FF-60C374A56AF3}" type="datetimeFigureOut">
              <a:rPr kumimoji="1" lang="ja-JP" altLang="en-US" smtClean="0"/>
              <a:t>2023/4/19</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10A6EB-E397-4CB6-A0EF-6BBD6E1AE2D9}" type="slidenum">
              <a:rPr kumimoji="1" lang="ja-JP" altLang="en-US" smtClean="0"/>
              <a:t>‹#›</a:t>
            </a:fld>
            <a:endParaRPr kumimoji="1" lang="ja-JP" altLang="en-US"/>
          </a:p>
        </p:txBody>
      </p:sp>
    </p:spTree>
    <p:extLst>
      <p:ext uri="{BB962C8B-B14F-4D97-AF65-F5344CB8AC3E}">
        <p14:creationId xmlns:p14="http://schemas.microsoft.com/office/powerpoint/2010/main" val="3911177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FAA196-8F38-47D0-A5AF-9858AEE20EE4}" type="datetimeFigureOut">
              <a:rPr kumimoji="1" lang="ja-JP" altLang="en-US" smtClean="0"/>
              <a:t>2023/4/19</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515D5C-954E-4E6D-B2D7-4EC9A3D19106}" type="slidenum">
              <a:rPr kumimoji="1" lang="ja-JP" altLang="en-US" smtClean="0"/>
              <a:t>‹#›</a:t>
            </a:fld>
            <a:endParaRPr kumimoji="1" lang="ja-JP" altLang="en-US"/>
          </a:p>
        </p:txBody>
      </p:sp>
    </p:spTree>
    <p:extLst>
      <p:ext uri="{BB962C8B-B14F-4D97-AF65-F5344CB8AC3E}">
        <p14:creationId xmlns:p14="http://schemas.microsoft.com/office/powerpoint/2010/main" val="19033079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1</a:t>
            </a:fld>
            <a:endParaRPr kumimoji="1" lang="ja-JP" altLang="en-US"/>
          </a:p>
        </p:txBody>
      </p:sp>
    </p:spTree>
    <p:extLst>
      <p:ext uri="{BB962C8B-B14F-4D97-AF65-F5344CB8AC3E}">
        <p14:creationId xmlns:p14="http://schemas.microsoft.com/office/powerpoint/2010/main" val="939428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2</a:t>
            </a:fld>
            <a:endParaRPr kumimoji="1" lang="ja-JP" altLang="en-US"/>
          </a:p>
        </p:txBody>
      </p:sp>
    </p:spTree>
    <p:extLst>
      <p:ext uri="{BB962C8B-B14F-4D97-AF65-F5344CB8AC3E}">
        <p14:creationId xmlns:p14="http://schemas.microsoft.com/office/powerpoint/2010/main" val="1141627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5</a:t>
            </a:fld>
            <a:endParaRPr kumimoji="1" lang="ja-JP" altLang="en-US"/>
          </a:p>
        </p:txBody>
      </p:sp>
    </p:spTree>
    <p:extLst>
      <p:ext uri="{BB962C8B-B14F-4D97-AF65-F5344CB8AC3E}">
        <p14:creationId xmlns:p14="http://schemas.microsoft.com/office/powerpoint/2010/main" val="3309760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419D88-00E0-48C0-AFF7-465FEC180E8A}"/>
              </a:ext>
            </a:extLst>
          </p:cNvPr>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9FDA99B-115B-4830-918F-9E728FF5A62B}"/>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C898BFC-47A7-4A04-A746-F1A8B30D39A4}"/>
              </a:ext>
            </a:extLst>
          </p:cNvPr>
          <p:cNvSpPr>
            <a:spLocks noGrp="1"/>
          </p:cNvSpPr>
          <p:nvPr>
            <p:ph type="dt" sz="half" idx="10"/>
          </p:nvPr>
        </p:nvSpPr>
        <p:spPr/>
        <p:txBody>
          <a:bodyPr/>
          <a:lstStyle/>
          <a:p>
            <a:r>
              <a:rPr lang="da-DK" altLang="ja-JP"/>
              <a:t>2022</a:t>
            </a:r>
            <a:r>
              <a:rPr lang="ja-JP" altLang="da-DK"/>
              <a:t>年</a:t>
            </a:r>
            <a:r>
              <a:rPr lang="da-DK" altLang="ja-JP"/>
              <a:t>7</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B9B6D881-F8B7-46F3-A24C-996225D95D6E}"/>
              </a:ext>
            </a:extLst>
          </p:cNvPr>
          <p:cNvSpPr>
            <a:spLocks noGrp="1"/>
          </p:cNvSpPr>
          <p:nvPr>
            <p:ph type="ftr" sz="quarter" idx="11"/>
          </p:nvPr>
        </p:nvSpPr>
        <p:spPr/>
        <p:txBody>
          <a:bodyPr/>
          <a:lstStyle/>
          <a:p>
            <a:r>
              <a:rPr lang="zh-TW" altLang="en-US"/>
              <a:t>資金分配団体</a:t>
            </a:r>
            <a:r>
              <a:rPr lang="en-US" altLang="zh-TW"/>
              <a:t>【PO4</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D829DADF-6544-4C64-8DD4-C2B849FB461E}"/>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4213012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F7F7E7-D2C7-43C5-9F9D-F677CBD8DBB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81FC33F-276D-4BD2-9DCF-B7C5A5D1EBF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7F22508-AC34-4A89-BCE3-9D6313C18592}"/>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4201A715-2312-4B9B-B54D-D40EE509A472}"/>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DD30EEBC-7C6F-454F-8012-389342044EAA}"/>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535643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A685C50-7527-4409-9532-8C7E7AD437D5}"/>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8607C90-5731-4D22-B59A-64578BC337FE}"/>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16B1452-0455-4E57-99E6-CC696965B7EC}"/>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4CD090CC-E9AF-4FFD-9CF7-EF4FCDD38517}"/>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E7E5F648-BFD3-4352-882C-4FFC18CCA89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0325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A3DD13-0878-4B42-8E2D-55BF5657651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2DBBE91-B30C-4805-9442-AE41AFC0147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2AD66A3-0E91-4C38-8B07-45D65A5DB53C}"/>
              </a:ext>
            </a:extLst>
          </p:cNvPr>
          <p:cNvSpPr>
            <a:spLocks noGrp="1"/>
          </p:cNvSpPr>
          <p:nvPr>
            <p:ph type="dt" sz="half" idx="10"/>
          </p:nvPr>
        </p:nvSpPr>
        <p:spPr/>
        <p:txBody>
          <a:bodyPr/>
          <a:lstStyle/>
          <a:p>
            <a:r>
              <a:rPr lang="da-DK" altLang="ja-JP"/>
              <a:t>2022</a:t>
            </a:r>
            <a:r>
              <a:rPr lang="ja-JP" altLang="da-DK"/>
              <a:t>年</a:t>
            </a:r>
            <a:r>
              <a:rPr lang="da-DK" altLang="ja-JP"/>
              <a:t>7</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0C5BAFD5-5377-4F80-8000-E9D6B6EC8248}"/>
              </a:ext>
            </a:extLst>
          </p:cNvPr>
          <p:cNvSpPr>
            <a:spLocks noGrp="1"/>
          </p:cNvSpPr>
          <p:nvPr>
            <p:ph type="ftr" sz="quarter" idx="11"/>
          </p:nvPr>
        </p:nvSpPr>
        <p:spPr/>
        <p:txBody>
          <a:bodyPr/>
          <a:lstStyle>
            <a:lvl1pPr>
              <a:defRPr sz="1000"/>
            </a:lvl1pPr>
          </a:lstStyle>
          <a:p>
            <a:r>
              <a:rPr lang="zh-TW" altLang="en-US"/>
              <a:t>資金分配団体</a:t>
            </a:r>
            <a:r>
              <a:rPr lang="en-US" altLang="zh-TW"/>
              <a:t>【PO4</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3289E7BC-C345-43E0-8F16-FAB4C591CDDF}"/>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815615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9B58B2-B4BE-454D-916B-DD9EBE163B39}"/>
              </a:ext>
            </a:extLst>
          </p:cNvPr>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4BBE404-E770-4E98-9143-814DF3CAECD7}"/>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66DA90C-29FF-43B3-9F13-1DEC70082CC2}"/>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E4D9E306-6EAE-4E2B-9155-55DA37FE45CE}"/>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D4057A7F-D2A6-4BC6-BA30-F8ADB69E796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99868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D6C17C-B879-4F23-BA70-1551F40D597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F556FBD-77F2-4013-8532-911449273322}"/>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3CA6A93-4F25-40F0-A5AB-3CA767B6D2E2}"/>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8F74113-4B18-495A-9F46-8461A5D8A89E}"/>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E525F47F-C274-4387-8648-EFC15CE57EBA}"/>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AC2C5DC8-0BEE-4FB7-95FF-16DBB7EA4127}"/>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08716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F85403-2C57-4719-A0BA-AC48F8797475}"/>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2F65DBD-9104-481C-BFAB-06A9A65F4453}"/>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4603FAB-06C1-453D-A3F8-8B95E8DB6C80}"/>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65823AF-56F4-4826-80DE-0C9FF3B9AB5B}"/>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BD6FDA0-4F36-48DF-BAF9-7A0DD4F8A9FB}"/>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A8C48BA-06B2-4731-8093-853582673DD3}"/>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8" name="フッター プレースホルダー 7">
            <a:extLst>
              <a:ext uri="{FF2B5EF4-FFF2-40B4-BE49-F238E27FC236}">
                <a16:creationId xmlns:a16="http://schemas.microsoft.com/office/drawing/2014/main" id="{4DCCBC77-BB04-4141-9093-EEBC1C8B558A}"/>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9" name="スライド番号プレースホルダー 8">
            <a:extLst>
              <a:ext uri="{FF2B5EF4-FFF2-40B4-BE49-F238E27FC236}">
                <a16:creationId xmlns:a16="http://schemas.microsoft.com/office/drawing/2014/main" id="{B7A7A9B7-A6C7-4736-8C58-1F42EFEA81DD}"/>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161929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5613D9-3BBC-4CFC-B0C9-7467BA9BFF5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CBE999C-3AB4-4BA7-9391-1DEAC82B8CA9}"/>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4" name="フッター プレースホルダー 3">
            <a:extLst>
              <a:ext uri="{FF2B5EF4-FFF2-40B4-BE49-F238E27FC236}">
                <a16:creationId xmlns:a16="http://schemas.microsoft.com/office/drawing/2014/main" id="{9FE55A8E-7936-4D8D-9896-F871BC018C1B}"/>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5" name="スライド番号プレースホルダー 4">
            <a:extLst>
              <a:ext uri="{FF2B5EF4-FFF2-40B4-BE49-F238E27FC236}">
                <a16:creationId xmlns:a16="http://schemas.microsoft.com/office/drawing/2014/main" id="{570849EE-E323-4590-8109-F0F499A38B54}"/>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777288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81E5514-F180-40A0-A168-29B4E89A405A}"/>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3" name="フッター プレースホルダー 2">
            <a:extLst>
              <a:ext uri="{FF2B5EF4-FFF2-40B4-BE49-F238E27FC236}">
                <a16:creationId xmlns:a16="http://schemas.microsoft.com/office/drawing/2014/main" id="{4B6EEA5C-325F-42CD-8B54-29D9A4A2A13F}"/>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4" name="スライド番号プレースホルダー 3">
            <a:extLst>
              <a:ext uri="{FF2B5EF4-FFF2-40B4-BE49-F238E27FC236}">
                <a16:creationId xmlns:a16="http://schemas.microsoft.com/office/drawing/2014/main" id="{5A0E5C0B-752B-4C23-8268-998FA5AC3DD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917984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6E5F7B-D2E9-48CB-946B-D3B71C752195}"/>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DCAFDD3-76F2-42D6-A7D8-858EE214649F}"/>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542B02A-3A6D-4E41-BC7D-0C1BE74C1B5D}"/>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0280B70-BE52-4A92-B0A0-9E93A99C5B21}"/>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A1F5F7E8-9B8D-41D9-84BA-F3F40BA03F36}"/>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C7A63A2C-28C4-448C-B2C9-283357949101}"/>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400008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97D42-A5E5-42EE-9ACF-ABD260BC2B90}"/>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C3CC7C1-3708-4700-A350-DF2612E92349}"/>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a:extLst>
              <a:ext uri="{FF2B5EF4-FFF2-40B4-BE49-F238E27FC236}">
                <a16:creationId xmlns:a16="http://schemas.microsoft.com/office/drawing/2014/main" id="{FCB5F05E-FB58-4E68-8C2B-2B1623EDF5B9}"/>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E8BF893-5287-469F-B159-2B23E4A0AB3A}"/>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5BE37B6C-5607-4A7D-AF5D-03DC0EA54C59}"/>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171FA466-3CCB-42E8-887F-52FE978572F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241902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D886AA8-DBD8-4C24-B185-9D1B06AFE700}"/>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8897291-8677-4AF1-B806-E052812EA103}"/>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B796E6B-7E64-45E4-AA61-B052D3CECAEC}"/>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r>
              <a:rPr lang="da-DK" altLang="ja-JP"/>
              <a:t>2022</a:t>
            </a:r>
            <a:r>
              <a:rPr lang="ja-JP" altLang="da-DK"/>
              <a:t>年</a:t>
            </a:r>
            <a:r>
              <a:rPr lang="da-DK" altLang="ja-JP"/>
              <a:t>7</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8DE8FF66-77B1-4DFB-8B72-E8C51703827D}"/>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r>
              <a:rPr lang="zh-TW" altLang="en-US"/>
              <a:t>資金分配団体</a:t>
            </a:r>
            <a:r>
              <a:rPr lang="en-US" altLang="zh-TW"/>
              <a:t>【PO4</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1E32B3E3-91DE-44B7-A3F9-0FDB623737AB}"/>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5591146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03F9FD-AFF1-4480-9435-C4E5EB624E9F}"/>
              </a:ext>
            </a:extLst>
          </p:cNvPr>
          <p:cNvSpPr>
            <a:spLocks noGrp="1"/>
          </p:cNvSpPr>
          <p:nvPr>
            <p:ph type="ctrTitle"/>
          </p:nvPr>
        </p:nvSpPr>
        <p:spPr>
          <a:xfrm>
            <a:off x="1238250" y="924408"/>
            <a:ext cx="7429500" cy="2387600"/>
          </a:xfrm>
        </p:spPr>
        <p:txBody>
          <a:bodyPr>
            <a:normAutofit/>
          </a:bodyPr>
          <a:lstStyle/>
          <a:p>
            <a:r>
              <a:rPr lang="en-US" altLang="ja-JP" sz="4800" dirty="0">
                <a:ea typeface="游ゴシック Light"/>
              </a:rPr>
              <a:t>2020</a:t>
            </a:r>
            <a:r>
              <a:rPr lang="ja-JP" altLang="en-US" sz="4800">
                <a:ea typeface="游ゴシック Light"/>
              </a:rPr>
              <a:t>年度資金分配団体</a:t>
            </a:r>
            <a:br>
              <a:rPr lang="en-US" altLang="ja-JP" sz="4800" dirty="0"/>
            </a:br>
            <a:r>
              <a:rPr lang="en-US" altLang="ja-JP" sz="4800" dirty="0">
                <a:ea typeface="游ゴシック Light"/>
              </a:rPr>
              <a:t>【PO3</a:t>
            </a:r>
            <a:r>
              <a:rPr lang="ja-JP" altLang="en-US" sz="4800" dirty="0">
                <a:ea typeface="游ゴシック Light"/>
              </a:rPr>
              <a:t>年目後期研修</a:t>
            </a:r>
            <a:r>
              <a:rPr lang="en-US" altLang="ja-JP" sz="4800" dirty="0">
                <a:ea typeface="游ゴシック Light"/>
              </a:rPr>
              <a:t>】</a:t>
            </a:r>
            <a:br>
              <a:rPr lang="en-US" altLang="ja-JP" sz="4800" dirty="0"/>
            </a:br>
            <a:r>
              <a:rPr lang="ja-JP" altLang="en-US" sz="4800" dirty="0">
                <a:ea typeface="游ゴシック Light"/>
              </a:rPr>
              <a:t>ビデオ学習用課題</a:t>
            </a:r>
            <a:endParaRPr kumimoji="1" lang="ja-JP" altLang="en-US" sz="4800" dirty="0">
              <a:ea typeface="游ゴシック Light"/>
            </a:endParaRPr>
          </a:p>
        </p:txBody>
      </p:sp>
      <p:sp>
        <p:nvSpPr>
          <p:cNvPr id="3" name="タイトル 1">
            <a:extLst>
              <a:ext uri="{FF2B5EF4-FFF2-40B4-BE49-F238E27FC236}">
                <a16:creationId xmlns:a16="http://schemas.microsoft.com/office/drawing/2014/main" id="{BF03F9FD-AFF1-4480-9435-C4E5EB624E9F}"/>
              </a:ext>
            </a:extLst>
          </p:cNvPr>
          <p:cNvSpPr txBox="1">
            <a:spLocks/>
          </p:cNvSpPr>
          <p:nvPr/>
        </p:nvSpPr>
        <p:spPr>
          <a:xfrm>
            <a:off x="1238250" y="4129961"/>
            <a:ext cx="7429500" cy="749337"/>
          </a:xfrm>
          <a:prstGeom prst="rect">
            <a:avLst/>
          </a:prstGeom>
        </p:spPr>
        <p:txBody>
          <a:bodyPr vert="horz" lIns="91440" tIns="45720" rIns="91440" bIns="45720" rtlCol="0" anchor="b">
            <a:normAutofit lnSpcReduction="10000"/>
          </a:bodyPr>
          <a:lstStyle>
            <a:lvl1pPr algn="ctr" defTabSz="742950" rtl="0" eaLnBrk="1" latinLnBrk="0" hangingPunct="1">
              <a:lnSpc>
                <a:spcPct val="90000"/>
              </a:lnSpc>
              <a:spcBef>
                <a:spcPct val="0"/>
              </a:spcBef>
              <a:buNone/>
              <a:defRPr kumimoji="1" sz="4875" kern="1200">
                <a:solidFill>
                  <a:schemeClr val="tx1"/>
                </a:solidFill>
                <a:latin typeface="+mj-lt"/>
                <a:ea typeface="+mj-ea"/>
                <a:cs typeface="+mj-cs"/>
              </a:defRPr>
            </a:lvl1pPr>
          </a:lstStyle>
          <a:p>
            <a:endParaRPr lang="ja-JP" altLang="en-US" sz="4800"/>
          </a:p>
        </p:txBody>
      </p:sp>
      <p:sp>
        <p:nvSpPr>
          <p:cNvPr id="4" name="テキスト ボックス 3"/>
          <p:cNvSpPr txBox="1"/>
          <p:nvPr/>
        </p:nvSpPr>
        <p:spPr>
          <a:xfrm>
            <a:off x="1959231" y="3586636"/>
            <a:ext cx="5987537" cy="2585323"/>
          </a:xfrm>
          <a:prstGeom prst="rect">
            <a:avLst/>
          </a:prstGeom>
          <a:noFill/>
        </p:spPr>
        <p:txBody>
          <a:bodyPr wrap="none" rtlCol="0">
            <a:spAutoFit/>
          </a:bodyPr>
          <a:lstStyle/>
          <a:p>
            <a:endParaRPr kumimoji="1" lang="en-US" altLang="ja-JP" u="sng" dirty="0"/>
          </a:p>
          <a:p>
            <a:r>
              <a:rPr kumimoji="1" lang="ja-JP" altLang="en-US" u="sng" dirty="0"/>
              <a:t>資金分配団体名：　　　　　　　　　　　　　　　　　</a:t>
            </a:r>
            <a:endParaRPr kumimoji="1" lang="en-US" altLang="ja-JP" u="sng" dirty="0"/>
          </a:p>
          <a:p>
            <a:endParaRPr kumimoji="1" lang="en-US" altLang="ja-JP" dirty="0"/>
          </a:p>
          <a:p>
            <a:r>
              <a:rPr lang="ja-JP" altLang="en-US" u="sng" dirty="0"/>
              <a:t>名前　　　　　：　　　　　　　　　　　　　　　　　</a:t>
            </a:r>
            <a:endParaRPr lang="en-US" altLang="ja-JP" u="sng" dirty="0"/>
          </a:p>
          <a:p>
            <a:endParaRPr lang="en-US" altLang="ja-JP" u="sng" dirty="0"/>
          </a:p>
          <a:p>
            <a:r>
              <a:rPr lang="en-US" altLang="ja-JP" u="sng" dirty="0"/>
              <a:t>E-mail</a:t>
            </a:r>
            <a:r>
              <a:rPr lang="ja-JP" altLang="en-US" u="sng" dirty="0"/>
              <a:t>　　　　：　　　　　　　　　　　　　　　　　</a:t>
            </a:r>
            <a:endParaRPr lang="en-US" altLang="ja-JP" u="sng" dirty="0"/>
          </a:p>
          <a:p>
            <a:endParaRPr lang="en-US" altLang="ja-JP" u="sng" dirty="0"/>
          </a:p>
          <a:p>
            <a:r>
              <a:rPr lang="ja-JP" altLang="en-US" sz="1400" u="sng" dirty="0"/>
              <a:t>確認者</a:t>
            </a:r>
            <a:r>
              <a:rPr lang="en-US" altLang="ja-JP" sz="1400" u="sng" dirty="0"/>
              <a:t>(JANPIA</a:t>
            </a:r>
            <a:r>
              <a:rPr lang="ja-JP" altLang="en-US" sz="1400" u="sng" dirty="0"/>
              <a:t>担当</a:t>
            </a:r>
            <a:r>
              <a:rPr lang="en-US" altLang="ja-JP" sz="1400" u="sng" dirty="0"/>
              <a:t>)</a:t>
            </a:r>
            <a:r>
              <a:rPr lang="ja-JP" altLang="en-US" u="sng" dirty="0"/>
              <a:t>：　　　　　　　　　　　　　　　　　</a:t>
            </a:r>
            <a:endParaRPr lang="en-US" altLang="ja-JP" u="sng" dirty="0"/>
          </a:p>
          <a:p>
            <a:endParaRPr kumimoji="1" lang="ja-JP" altLang="en-US" u="sng" dirty="0"/>
          </a:p>
        </p:txBody>
      </p:sp>
      <p:sp>
        <p:nvSpPr>
          <p:cNvPr id="5" name="フッター プレースホルダー 4"/>
          <p:cNvSpPr>
            <a:spLocks noGrp="1"/>
          </p:cNvSpPr>
          <p:nvPr>
            <p:ph type="ftr" sz="quarter" idx="11"/>
          </p:nvPr>
        </p:nvSpPr>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6" name="日付プレースホルダー 5"/>
          <p:cNvSpPr>
            <a:spLocks noGrp="1"/>
          </p:cNvSpPr>
          <p:nvPr>
            <p:ph type="dt" sz="half" idx="10"/>
          </p:nvPr>
        </p:nvSpPr>
        <p:spPr/>
        <p:txBody>
          <a:bodyPr/>
          <a:lstStyle/>
          <a:p>
            <a:r>
              <a:rPr lang="en-US" altLang="ja-JP" dirty="0"/>
              <a:t>2023</a:t>
            </a:r>
            <a:r>
              <a:rPr lang="ja-JP" altLang="en-US" dirty="0"/>
              <a:t>年</a:t>
            </a:r>
            <a:r>
              <a:rPr lang="en-US" altLang="ja-JP" dirty="0"/>
              <a:t>4</a:t>
            </a:r>
            <a:r>
              <a:rPr lang="ja-JP" altLang="en-US" dirty="0"/>
              <a:t>月</a:t>
            </a:r>
            <a:r>
              <a:rPr lang="en-US" altLang="ja-JP" dirty="0" err="1"/>
              <a:t>ver</a:t>
            </a:r>
            <a:endParaRPr lang="ja-JP" altLang="en-US" dirty="0"/>
          </a:p>
        </p:txBody>
      </p:sp>
      <p:sp>
        <p:nvSpPr>
          <p:cNvPr id="7" name="スライド番号プレースホルダー 6"/>
          <p:cNvSpPr>
            <a:spLocks noGrp="1"/>
          </p:cNvSpPr>
          <p:nvPr>
            <p:ph type="sldNum" sz="quarter" idx="12"/>
          </p:nvPr>
        </p:nvSpPr>
        <p:spPr/>
        <p:txBody>
          <a:bodyPr/>
          <a:lstStyle/>
          <a:p>
            <a:fld id="{70CC3A8B-FD5A-42F6-A67C-4E83DD5BC04C}" type="slidenum">
              <a:rPr kumimoji="1" lang="ja-JP" altLang="en-US" smtClean="0"/>
              <a:t>1</a:t>
            </a:fld>
            <a:endParaRPr kumimoji="1" lang="ja-JP" altLang="en-US"/>
          </a:p>
        </p:txBody>
      </p:sp>
    </p:spTree>
    <p:extLst>
      <p:ext uri="{BB962C8B-B14F-4D97-AF65-F5344CB8AC3E}">
        <p14:creationId xmlns:p14="http://schemas.microsoft.com/office/powerpoint/2010/main" val="3831237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24695"/>
            <a:ext cx="8543925" cy="759332"/>
          </a:xfrm>
        </p:spPr>
        <p:txBody>
          <a:bodyPr>
            <a:noAutofit/>
          </a:bodyPr>
          <a:lstStyle/>
          <a:p>
            <a:r>
              <a:rPr lang="ja-JP" altLang="en-US" sz="1800" b="1" dirty="0"/>
              <a:t>事後評価研修　</a:t>
            </a:r>
            <a:br>
              <a:rPr lang="en-US" altLang="ja-JP" sz="1800" b="1" dirty="0"/>
            </a:br>
            <a:r>
              <a:rPr lang="ja-JP" altLang="en-US" sz="1800" b="1" dirty="0"/>
              <a:t>講師：今田克司様　千葉直紀様　</a:t>
            </a:r>
            <a:r>
              <a:rPr lang="en-US" altLang="ja-JP" sz="1800" b="1" dirty="0"/>
              <a:t>CSO</a:t>
            </a:r>
            <a:r>
              <a:rPr lang="ja-JP" altLang="en-US" sz="1800" b="1" dirty="0"/>
              <a:t>ネットワーク　</a:t>
            </a:r>
            <a:br>
              <a:rPr lang="en-US" altLang="ja-JP" sz="1800" b="1" dirty="0"/>
            </a:br>
            <a:r>
              <a:rPr lang="ja-JP" altLang="en-US" sz="1800" b="1" dirty="0"/>
              <a:t>ひろしま</a:t>
            </a:r>
            <a:r>
              <a:rPr lang="en-US" altLang="ja-JP" sz="1800" b="1" dirty="0"/>
              <a:t>NPO</a:t>
            </a:r>
            <a:r>
              <a:rPr lang="ja-JP" altLang="en-US" sz="1800" b="1" dirty="0"/>
              <a:t>センター 松村 渉 様　全国食支援活動協力会 大池 絵梨香様</a:t>
            </a: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424541"/>
            <a:ext cx="4687455" cy="21661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やるべきこと・やってみたいこと</a:t>
            </a:r>
            <a:endParaRPr kumimoji="1" lang="en-US" altLang="ja-JP" sz="1400" dirty="0">
              <a:solidFill>
                <a:schemeClr val="tx1"/>
              </a:solidFill>
            </a:endParaRPr>
          </a:p>
          <a:p>
            <a:pPr algn="ctr"/>
            <a:r>
              <a:rPr kumimoji="1" lang="ja-JP" altLang="en-US" sz="1400" dirty="0">
                <a:solidFill>
                  <a:schemeClr val="tx1"/>
                </a:solidFill>
              </a:rPr>
              <a:t>　</a:t>
            </a:r>
            <a:r>
              <a:rPr lang="ja-JP" altLang="en-US" sz="1400" dirty="0">
                <a:solidFill>
                  <a:schemeClr val="tx1"/>
                </a:solidFill>
              </a:rPr>
              <a:t>　　　　</a:t>
            </a:r>
            <a:endParaRPr lang="en-US" altLang="ja-JP" sz="1400" dirty="0">
              <a:solidFill>
                <a:schemeClr val="tx1"/>
              </a:solidFill>
            </a:endParaRPr>
          </a:p>
          <a:p>
            <a:r>
              <a:rPr lang="ja-JP" altLang="en-US" sz="1400" dirty="0">
                <a:solidFill>
                  <a:schemeClr val="tx1"/>
                </a:solidFill>
              </a:rPr>
              <a:t>・</a:t>
            </a:r>
            <a:endParaRPr lang="en-US" altLang="ja-JP" sz="1400" dirty="0">
              <a:solidFill>
                <a:schemeClr val="tx1"/>
              </a:solidFill>
            </a:endParaRPr>
          </a:p>
          <a:p>
            <a:endParaRPr lang="en-US" altLang="ja-JP" sz="1400" dirty="0">
              <a:solidFill>
                <a:schemeClr val="tx1"/>
              </a:solidFill>
            </a:endParaRPr>
          </a:p>
          <a:p>
            <a:r>
              <a:rPr kumimoji="1" lang="ja-JP" altLang="en-US" sz="1400" dirty="0">
                <a:solidFill>
                  <a:schemeClr val="tx1"/>
                </a:solidFill>
              </a:rPr>
              <a:t>・</a:t>
            </a:r>
            <a:endParaRPr kumimoji="1" lang="en-US" altLang="ja-JP" sz="1400" dirty="0">
              <a:solidFill>
                <a:schemeClr val="tx1"/>
              </a:solidFill>
            </a:endParaRPr>
          </a:p>
          <a:p>
            <a:endParaRPr kumimoji="1" lang="en-US" altLang="ja-JP" sz="1400" dirty="0">
              <a:solidFill>
                <a:schemeClr val="tx1"/>
              </a:solidFill>
            </a:endParaRPr>
          </a:p>
          <a:p>
            <a:r>
              <a:rPr lang="ja-JP" altLang="en-US" sz="1400" dirty="0">
                <a:solidFill>
                  <a:schemeClr val="tx1"/>
                </a:solidFill>
              </a:rPr>
              <a:t>・</a:t>
            </a:r>
            <a:endParaRPr lang="en-US" altLang="ja-JP" sz="1400" dirty="0">
              <a:solidFill>
                <a:schemeClr val="tx1"/>
              </a:solidFill>
            </a:endParaRPr>
          </a:p>
          <a:p>
            <a:endParaRPr kumimoji="1" lang="en-US" altLang="ja-JP" sz="1400" dirty="0">
              <a:solidFill>
                <a:schemeClr val="tx1"/>
              </a:solidFill>
            </a:endParaRPr>
          </a:p>
          <a:p>
            <a:endParaRPr kumimoji="1" lang="en-US" altLang="ja-JP" sz="1400" dirty="0">
              <a:solidFill>
                <a:schemeClr val="tx1"/>
              </a:solidFill>
            </a:endParaRPr>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884027"/>
            <a:ext cx="9499600" cy="523220"/>
          </a:xfrm>
          <a:prstGeom prst="rect">
            <a:avLst/>
          </a:prstGeom>
          <a:noFill/>
        </p:spPr>
        <p:txBody>
          <a:bodyPr wrap="square" rtlCol="0">
            <a:spAutoFit/>
          </a:bodyPr>
          <a:lstStyle/>
          <a:p>
            <a:r>
              <a:rPr lang="en-US" altLang="ja-JP" sz="1400" dirty="0"/>
              <a:t>1. </a:t>
            </a:r>
            <a:r>
              <a:rPr lang="ja-JP" altLang="en-US" sz="1400" dirty="0"/>
              <a:t>事後評価に向けての講義で、様々な事例、手法なども聞き、これから評価を実践していく中で改善したいこと、やってみたいこと、参考になったことを記載してください。</a:t>
            </a:r>
            <a:endParaRPr lang="en-US" altLang="ja-JP" sz="1400" dirty="0"/>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390726" y="416838"/>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7" name="日付プレースホルダー 6"/>
          <p:cNvSpPr>
            <a:spLocks noGrp="1"/>
          </p:cNvSpPr>
          <p:nvPr>
            <p:ph type="dt" sz="half" idx="10"/>
          </p:nvPr>
        </p:nvSpPr>
        <p:spPr/>
        <p:txBody>
          <a:bodyPr/>
          <a:lstStyle/>
          <a:p>
            <a:r>
              <a:rPr lang="en-US" altLang="ja-JP" dirty="0"/>
              <a:t>2023</a:t>
            </a:r>
            <a:r>
              <a:rPr lang="ja-JP" altLang="en-US" dirty="0"/>
              <a:t>年</a:t>
            </a:r>
            <a:r>
              <a:rPr lang="en-US" altLang="ja-JP" dirty="0"/>
              <a:t>4</a:t>
            </a:r>
            <a:r>
              <a:rPr lang="ja-JP" altLang="en-US" dirty="0"/>
              <a:t>月</a:t>
            </a:r>
            <a:r>
              <a:rPr lang="en-US" altLang="ja-JP" dirty="0" err="1"/>
              <a:t>ver</a:t>
            </a:r>
            <a:endParaRPr lang="ja-JP" altLang="en-US" dirty="0"/>
          </a:p>
        </p:txBody>
      </p:sp>
      <p:sp>
        <p:nvSpPr>
          <p:cNvPr id="14" name="フッター プレースホルダー 13"/>
          <p:cNvSpPr>
            <a:spLocks noGrp="1"/>
          </p:cNvSpPr>
          <p:nvPr>
            <p:ph type="ftr" sz="quarter" idx="11"/>
          </p:nvPr>
        </p:nvSpPr>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15" name="スライド番号プレースホルダー 14"/>
          <p:cNvSpPr>
            <a:spLocks noGrp="1"/>
          </p:cNvSpPr>
          <p:nvPr>
            <p:ph type="sldNum" sz="quarter" idx="12"/>
          </p:nvPr>
        </p:nvSpPr>
        <p:spPr/>
        <p:txBody>
          <a:bodyPr/>
          <a:lstStyle/>
          <a:p>
            <a:fld id="{70CC3A8B-FD5A-42F6-A67C-4E83DD5BC04C}" type="slidenum">
              <a:rPr kumimoji="1" lang="ja-JP" altLang="en-US" smtClean="0"/>
              <a:t>2</a:t>
            </a:fld>
            <a:endParaRPr kumimoji="1" lang="ja-JP" altLang="en-US"/>
          </a:p>
        </p:txBody>
      </p:sp>
      <p:sp>
        <p:nvSpPr>
          <p:cNvPr id="17" name="正方形/長方形 16">
            <a:extLst>
              <a:ext uri="{FF2B5EF4-FFF2-40B4-BE49-F238E27FC236}">
                <a16:creationId xmlns:a16="http://schemas.microsoft.com/office/drawing/2014/main" id="{E6E9E24B-A1EC-4EC1-8097-1F293828FB49}"/>
              </a:ext>
            </a:extLst>
          </p:cNvPr>
          <p:cNvSpPr/>
          <p:nvPr/>
        </p:nvSpPr>
        <p:spPr>
          <a:xfrm>
            <a:off x="5061527" y="1424541"/>
            <a:ext cx="4681913" cy="21661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参考に</a:t>
            </a:r>
            <a:r>
              <a:rPr kumimoji="1" lang="ja-JP" altLang="en-US" sz="1400" dirty="0">
                <a:solidFill>
                  <a:schemeClr val="tx1"/>
                </a:solidFill>
              </a:rPr>
              <a:t>なったこと</a:t>
            </a:r>
            <a:endParaRPr kumimoji="1" lang="en-US" altLang="ja-JP" sz="1400" dirty="0">
              <a:solidFill>
                <a:schemeClr val="tx1"/>
              </a:solidFill>
            </a:endParaRPr>
          </a:p>
          <a:p>
            <a:pPr algn="ctr"/>
            <a:r>
              <a:rPr kumimoji="1" lang="en-US" altLang="ja-JP" sz="1400" dirty="0">
                <a:solidFill>
                  <a:schemeClr val="tx1"/>
                </a:solidFill>
              </a:rPr>
              <a:t>(</a:t>
            </a:r>
            <a:r>
              <a:rPr kumimoji="1" lang="ja-JP" altLang="en-US" sz="1400" dirty="0">
                <a:solidFill>
                  <a:schemeClr val="tx1"/>
                </a:solidFill>
              </a:rPr>
              <a:t>やるかどうかは、ひとまず別とする</a:t>
            </a:r>
            <a:r>
              <a:rPr kumimoji="1" lang="en-US" altLang="ja-JP" sz="1400" dirty="0">
                <a:solidFill>
                  <a:schemeClr val="tx1"/>
                </a:solidFill>
              </a:rPr>
              <a:t>)</a:t>
            </a:r>
            <a:r>
              <a:rPr kumimoji="1" lang="ja-JP" altLang="en-US" sz="1400" dirty="0">
                <a:solidFill>
                  <a:schemeClr val="tx1"/>
                </a:solidFill>
              </a:rPr>
              <a:t>　</a:t>
            </a:r>
            <a:r>
              <a:rPr lang="ja-JP" altLang="en-US" sz="1400" dirty="0">
                <a:solidFill>
                  <a:schemeClr val="tx1"/>
                </a:solidFill>
              </a:rPr>
              <a:t>　　　　</a:t>
            </a:r>
            <a:endParaRPr lang="en-US" altLang="ja-JP" sz="1400" dirty="0">
              <a:solidFill>
                <a:schemeClr val="tx1"/>
              </a:solidFill>
            </a:endParaRPr>
          </a:p>
          <a:p>
            <a:r>
              <a:rPr lang="ja-JP" altLang="en-US" sz="1400" dirty="0">
                <a:solidFill>
                  <a:schemeClr val="tx1"/>
                </a:solidFill>
              </a:rPr>
              <a:t>・</a:t>
            </a:r>
            <a:endParaRPr lang="en-US" altLang="ja-JP" sz="1400" dirty="0">
              <a:solidFill>
                <a:schemeClr val="tx1"/>
              </a:solidFill>
            </a:endParaRPr>
          </a:p>
          <a:p>
            <a:endParaRPr lang="en-US" altLang="ja-JP" sz="1400" dirty="0">
              <a:solidFill>
                <a:schemeClr val="tx1"/>
              </a:solidFill>
            </a:endParaRPr>
          </a:p>
          <a:p>
            <a:r>
              <a:rPr kumimoji="1" lang="ja-JP" altLang="en-US" sz="1400" dirty="0">
                <a:solidFill>
                  <a:schemeClr val="tx1"/>
                </a:solidFill>
              </a:rPr>
              <a:t>・</a:t>
            </a:r>
            <a:endParaRPr kumimoji="1" lang="en-US" altLang="ja-JP" sz="1400" dirty="0">
              <a:solidFill>
                <a:schemeClr val="tx1"/>
              </a:solidFill>
            </a:endParaRPr>
          </a:p>
          <a:p>
            <a:endParaRPr kumimoji="1" lang="en-US" altLang="ja-JP" sz="1400" dirty="0">
              <a:solidFill>
                <a:schemeClr val="tx1"/>
              </a:solidFill>
            </a:endParaRPr>
          </a:p>
          <a:p>
            <a:r>
              <a:rPr lang="ja-JP" altLang="en-US" sz="1400" dirty="0">
                <a:solidFill>
                  <a:schemeClr val="tx1"/>
                </a:solidFill>
              </a:rPr>
              <a:t>・</a:t>
            </a:r>
            <a:endParaRPr lang="en-US" altLang="ja-JP" sz="1400" dirty="0">
              <a:solidFill>
                <a:schemeClr val="tx1"/>
              </a:solidFill>
            </a:endParaRPr>
          </a:p>
          <a:p>
            <a:endParaRPr kumimoji="1" lang="en-US" altLang="ja-JP" sz="1400" dirty="0">
              <a:solidFill>
                <a:schemeClr val="tx1"/>
              </a:solidFill>
            </a:endParaRPr>
          </a:p>
          <a:p>
            <a:endParaRPr kumimoji="1" lang="en-US" altLang="ja-JP" sz="1400" dirty="0">
              <a:solidFill>
                <a:schemeClr val="tx1"/>
              </a:solidFill>
            </a:endParaRPr>
          </a:p>
        </p:txBody>
      </p:sp>
      <p:sp>
        <p:nvSpPr>
          <p:cNvPr id="12" name="テキスト ボックス 11">
            <a:extLst>
              <a:ext uri="{FF2B5EF4-FFF2-40B4-BE49-F238E27FC236}">
                <a16:creationId xmlns:a16="http://schemas.microsoft.com/office/drawing/2014/main" id="{C5B37B58-C8FA-4E72-B3FC-02227D1B9398}"/>
              </a:ext>
            </a:extLst>
          </p:cNvPr>
          <p:cNvSpPr txBox="1"/>
          <p:nvPr/>
        </p:nvSpPr>
        <p:spPr>
          <a:xfrm>
            <a:off x="7813972" y="6048574"/>
            <a:ext cx="2092028" cy="307777"/>
          </a:xfrm>
          <a:prstGeom prst="rect">
            <a:avLst/>
          </a:prstGeom>
          <a:noFill/>
        </p:spPr>
        <p:txBody>
          <a:bodyPr wrap="square" rtlCol="0">
            <a:spAutoFit/>
          </a:bodyPr>
          <a:lstStyle/>
          <a:p>
            <a:r>
              <a:rPr lang="ja-JP" altLang="en-US" sz="1400" dirty="0"/>
              <a:t>次のページに続きます</a:t>
            </a:r>
            <a:endParaRPr lang="en-US" altLang="ja-JP" sz="1400" dirty="0"/>
          </a:p>
        </p:txBody>
      </p:sp>
      <p:sp>
        <p:nvSpPr>
          <p:cNvPr id="16" name="テキスト ボックス 15">
            <a:extLst>
              <a:ext uri="{FF2B5EF4-FFF2-40B4-BE49-F238E27FC236}">
                <a16:creationId xmlns:a16="http://schemas.microsoft.com/office/drawing/2014/main" id="{C5B37B58-C8FA-4E72-B3FC-02227D1B9398}"/>
              </a:ext>
            </a:extLst>
          </p:cNvPr>
          <p:cNvSpPr txBox="1"/>
          <p:nvPr/>
        </p:nvSpPr>
        <p:spPr>
          <a:xfrm>
            <a:off x="162560" y="3681385"/>
            <a:ext cx="9580880" cy="523220"/>
          </a:xfrm>
          <a:prstGeom prst="rect">
            <a:avLst/>
          </a:prstGeom>
          <a:noFill/>
        </p:spPr>
        <p:txBody>
          <a:bodyPr wrap="square" rtlCol="0">
            <a:spAutoFit/>
          </a:bodyPr>
          <a:lstStyle/>
          <a:p>
            <a:r>
              <a:rPr lang="en-US" altLang="ja-JP" sz="1400" dirty="0"/>
              <a:t>2.</a:t>
            </a:r>
            <a:r>
              <a:rPr lang="ja-JP" altLang="en-US" sz="1400" dirty="0"/>
              <a:t> 自団体</a:t>
            </a:r>
            <a:r>
              <a:rPr lang="en-US" altLang="ja-JP" sz="1400" dirty="0"/>
              <a:t>(</a:t>
            </a:r>
            <a:r>
              <a:rPr lang="ja-JP" altLang="en-US" sz="1400" dirty="0"/>
              <a:t>資金分配団体</a:t>
            </a:r>
            <a:r>
              <a:rPr lang="en-US" altLang="ja-JP" sz="1400" dirty="0"/>
              <a:t>)</a:t>
            </a:r>
            <a:r>
              <a:rPr lang="ja-JP" altLang="en-US" sz="1400" dirty="0"/>
              <a:t>の特徴や成果など、見える化が進んできたかと思います。その上で、改めて明らかになった成果はどんなところか、あるいはまだ評価・成果として記載できない部分があれば、それぞれ記載してください。</a:t>
            </a:r>
            <a:endParaRPr lang="en-US" altLang="ja-JP" sz="1400" dirty="0"/>
          </a:p>
        </p:txBody>
      </p:sp>
      <p:sp>
        <p:nvSpPr>
          <p:cNvPr id="18" name="正方形/長方形 17">
            <a:extLst>
              <a:ext uri="{FF2B5EF4-FFF2-40B4-BE49-F238E27FC236}">
                <a16:creationId xmlns:a16="http://schemas.microsoft.com/office/drawing/2014/main" id="{E6E9E24B-A1EC-4EC1-8097-1F293828FB49}"/>
              </a:ext>
            </a:extLst>
          </p:cNvPr>
          <p:cNvSpPr/>
          <p:nvPr/>
        </p:nvSpPr>
        <p:spPr>
          <a:xfrm>
            <a:off x="152400" y="4293854"/>
            <a:ext cx="4687455" cy="206249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成果としてとらえられる部分</a:t>
            </a:r>
            <a:r>
              <a:rPr lang="ja-JP" altLang="en-US" sz="1400" dirty="0">
                <a:solidFill>
                  <a:schemeClr val="tx1"/>
                </a:solidFill>
              </a:rPr>
              <a:t>　　　　</a:t>
            </a:r>
            <a:endParaRPr lang="en-US" altLang="ja-JP" sz="1400" dirty="0">
              <a:solidFill>
                <a:schemeClr val="tx1"/>
              </a:solidFill>
            </a:endParaRPr>
          </a:p>
          <a:p>
            <a:r>
              <a:rPr lang="ja-JP" altLang="en-US" sz="1400" dirty="0">
                <a:solidFill>
                  <a:schemeClr val="tx1"/>
                </a:solidFill>
              </a:rPr>
              <a:t>・</a:t>
            </a:r>
            <a:endParaRPr lang="en-US" altLang="ja-JP" sz="1400" dirty="0">
              <a:solidFill>
                <a:schemeClr val="tx1"/>
              </a:solidFill>
            </a:endParaRPr>
          </a:p>
          <a:p>
            <a:endParaRPr lang="en-US" altLang="ja-JP" sz="1400" dirty="0">
              <a:solidFill>
                <a:schemeClr val="tx1"/>
              </a:solidFill>
            </a:endParaRPr>
          </a:p>
          <a:p>
            <a:r>
              <a:rPr kumimoji="1" lang="ja-JP" altLang="en-US" sz="1400" dirty="0">
                <a:solidFill>
                  <a:schemeClr val="tx1"/>
                </a:solidFill>
              </a:rPr>
              <a:t>・</a:t>
            </a:r>
            <a:endParaRPr kumimoji="1" lang="en-US" altLang="ja-JP" sz="1400" dirty="0">
              <a:solidFill>
                <a:schemeClr val="tx1"/>
              </a:solidFill>
            </a:endParaRPr>
          </a:p>
          <a:p>
            <a:endParaRPr kumimoji="1" lang="en-US" altLang="ja-JP" sz="1400" dirty="0">
              <a:solidFill>
                <a:schemeClr val="tx1"/>
              </a:solidFill>
            </a:endParaRPr>
          </a:p>
          <a:p>
            <a:r>
              <a:rPr lang="ja-JP" altLang="en-US" sz="1400" dirty="0">
                <a:solidFill>
                  <a:schemeClr val="tx1"/>
                </a:solidFill>
              </a:rPr>
              <a:t>・</a:t>
            </a:r>
            <a:endParaRPr lang="en-US" altLang="ja-JP" sz="1400" dirty="0">
              <a:solidFill>
                <a:schemeClr val="tx1"/>
              </a:solidFill>
            </a:endParaRPr>
          </a:p>
          <a:p>
            <a:endParaRPr kumimoji="1" lang="en-US" altLang="ja-JP" sz="1400" dirty="0">
              <a:solidFill>
                <a:schemeClr val="tx1"/>
              </a:solidFill>
            </a:endParaRPr>
          </a:p>
          <a:p>
            <a:endParaRPr kumimoji="1" lang="en-US" altLang="ja-JP" sz="1400" dirty="0">
              <a:solidFill>
                <a:schemeClr val="tx1"/>
              </a:solidFill>
            </a:endParaRPr>
          </a:p>
        </p:txBody>
      </p:sp>
      <p:sp>
        <p:nvSpPr>
          <p:cNvPr id="19" name="正方形/長方形 18">
            <a:extLst>
              <a:ext uri="{FF2B5EF4-FFF2-40B4-BE49-F238E27FC236}">
                <a16:creationId xmlns:a16="http://schemas.microsoft.com/office/drawing/2014/main" id="{E6E9E24B-A1EC-4EC1-8097-1F293828FB49}"/>
              </a:ext>
            </a:extLst>
          </p:cNvPr>
          <p:cNvSpPr/>
          <p:nvPr/>
        </p:nvSpPr>
        <p:spPr>
          <a:xfrm>
            <a:off x="5061527" y="4268454"/>
            <a:ext cx="4681913" cy="206249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まだ、評価しきれていない部分</a:t>
            </a:r>
            <a:r>
              <a:rPr kumimoji="1" lang="en-US" altLang="ja-JP" sz="1400" dirty="0">
                <a:solidFill>
                  <a:schemeClr val="tx1"/>
                </a:solidFill>
              </a:rPr>
              <a:t>(</a:t>
            </a:r>
            <a:r>
              <a:rPr kumimoji="1" lang="ja-JP" altLang="en-US" sz="1400" dirty="0">
                <a:solidFill>
                  <a:schemeClr val="tx1"/>
                </a:solidFill>
              </a:rPr>
              <a:t>課題と感じている部分</a:t>
            </a:r>
            <a:r>
              <a:rPr kumimoji="1" lang="en-US" altLang="ja-JP" sz="1400" dirty="0">
                <a:solidFill>
                  <a:schemeClr val="tx1"/>
                </a:solidFill>
              </a:rPr>
              <a:t>)</a:t>
            </a:r>
            <a:r>
              <a:rPr kumimoji="1" lang="ja-JP" altLang="en-US" sz="1400" dirty="0">
                <a:solidFill>
                  <a:schemeClr val="tx1"/>
                </a:solidFill>
              </a:rPr>
              <a:t>　</a:t>
            </a:r>
            <a:r>
              <a:rPr lang="ja-JP" altLang="en-US" sz="1400" dirty="0">
                <a:solidFill>
                  <a:schemeClr val="tx1"/>
                </a:solidFill>
              </a:rPr>
              <a:t>　　　　</a:t>
            </a:r>
            <a:endParaRPr lang="en-US" altLang="ja-JP" sz="1400" dirty="0">
              <a:solidFill>
                <a:schemeClr val="tx1"/>
              </a:solidFill>
            </a:endParaRPr>
          </a:p>
          <a:p>
            <a:r>
              <a:rPr lang="ja-JP" altLang="en-US" sz="1400" dirty="0">
                <a:solidFill>
                  <a:schemeClr val="tx1"/>
                </a:solidFill>
              </a:rPr>
              <a:t>・</a:t>
            </a:r>
            <a:endParaRPr lang="en-US" altLang="ja-JP" sz="1400" dirty="0">
              <a:solidFill>
                <a:schemeClr val="tx1"/>
              </a:solidFill>
            </a:endParaRPr>
          </a:p>
          <a:p>
            <a:endParaRPr lang="en-US" altLang="ja-JP" sz="1400" dirty="0">
              <a:solidFill>
                <a:schemeClr val="tx1"/>
              </a:solidFill>
            </a:endParaRPr>
          </a:p>
          <a:p>
            <a:r>
              <a:rPr kumimoji="1" lang="ja-JP" altLang="en-US" sz="1400" dirty="0">
                <a:solidFill>
                  <a:schemeClr val="tx1"/>
                </a:solidFill>
              </a:rPr>
              <a:t>・</a:t>
            </a:r>
            <a:endParaRPr kumimoji="1" lang="en-US" altLang="ja-JP" sz="1400" dirty="0">
              <a:solidFill>
                <a:schemeClr val="tx1"/>
              </a:solidFill>
            </a:endParaRPr>
          </a:p>
          <a:p>
            <a:endParaRPr kumimoji="1" lang="en-US" altLang="ja-JP" sz="1400" dirty="0">
              <a:solidFill>
                <a:schemeClr val="tx1"/>
              </a:solidFill>
            </a:endParaRPr>
          </a:p>
          <a:p>
            <a:r>
              <a:rPr lang="ja-JP" altLang="en-US" sz="1400" dirty="0">
                <a:solidFill>
                  <a:schemeClr val="tx1"/>
                </a:solidFill>
              </a:rPr>
              <a:t>・</a:t>
            </a:r>
            <a:endParaRPr lang="en-US" altLang="ja-JP" sz="1400" dirty="0">
              <a:solidFill>
                <a:schemeClr val="tx1"/>
              </a:solidFill>
            </a:endParaRPr>
          </a:p>
          <a:p>
            <a:endParaRPr kumimoji="1" lang="en-US" altLang="ja-JP" sz="1400" dirty="0">
              <a:solidFill>
                <a:schemeClr val="tx1"/>
              </a:solidFill>
            </a:endParaRPr>
          </a:p>
          <a:p>
            <a:endParaRPr kumimoji="1" lang="en-US" altLang="ja-JP" sz="1400" dirty="0">
              <a:solidFill>
                <a:schemeClr val="tx1"/>
              </a:solidFill>
            </a:endParaRPr>
          </a:p>
        </p:txBody>
      </p:sp>
    </p:spTree>
    <p:extLst>
      <p:ext uri="{BB962C8B-B14F-4D97-AF65-F5344CB8AC3E}">
        <p14:creationId xmlns:p14="http://schemas.microsoft.com/office/powerpoint/2010/main" val="296591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32377"/>
            <a:ext cx="9071429" cy="907020"/>
          </a:xfrm>
        </p:spPr>
        <p:txBody>
          <a:bodyPr>
            <a:normAutofit/>
          </a:bodyPr>
          <a:lstStyle/>
          <a:p>
            <a:r>
              <a:rPr lang="ja-JP" altLang="en-US" sz="1800" b="1" dirty="0"/>
              <a:t>事後評価研修　</a:t>
            </a:r>
            <a:br>
              <a:rPr lang="en-US" altLang="ja-JP" sz="1800" b="1" dirty="0"/>
            </a:br>
            <a:r>
              <a:rPr lang="ja-JP" altLang="en-US" sz="1800" b="1" dirty="0"/>
              <a:t>講師： 今田克司様　千葉直紀様　</a:t>
            </a:r>
            <a:r>
              <a:rPr lang="en-US" altLang="ja-JP" sz="1800" b="1" dirty="0"/>
              <a:t>CSO</a:t>
            </a:r>
            <a:r>
              <a:rPr lang="ja-JP" altLang="en-US" sz="1800" b="1" dirty="0"/>
              <a:t>ネットワーク</a:t>
            </a:r>
            <a:br>
              <a:rPr lang="en-US" altLang="ja-JP" sz="1800" b="1" dirty="0"/>
            </a:br>
            <a:r>
              <a:rPr lang="ja-JP" altLang="en-US" sz="1800" b="1" dirty="0"/>
              <a:t>ひろしま</a:t>
            </a:r>
            <a:r>
              <a:rPr lang="en-US" altLang="ja-JP" sz="1800" b="1" dirty="0"/>
              <a:t>NPO</a:t>
            </a:r>
            <a:r>
              <a:rPr lang="ja-JP" altLang="en-US" sz="1800" b="1" dirty="0"/>
              <a:t>センター 松村 渉 様　全国食支援活動協力会 大池 絵梨香様</a:t>
            </a: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5267149"/>
            <a:ext cx="9580880" cy="10836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rPr>
              <a:t>・</a:t>
            </a:r>
            <a:endParaRPr lang="en-US" altLang="ja-JP" dirty="0">
              <a:solidFill>
                <a:schemeClr val="tx1"/>
              </a:solidFill>
            </a:endParaRPr>
          </a:p>
          <a:p>
            <a:r>
              <a:rPr kumimoji="1" lang="ja-JP" altLang="en-US" dirty="0">
                <a:solidFill>
                  <a:schemeClr val="tx1"/>
                </a:solidFill>
              </a:rPr>
              <a:t>・</a:t>
            </a:r>
            <a:endParaRPr kumimoji="1" lang="en-US" altLang="ja-JP" dirty="0">
              <a:solidFill>
                <a:schemeClr val="tx1"/>
              </a:solidFill>
            </a:endParaRPr>
          </a:p>
          <a:p>
            <a:r>
              <a:rPr lang="ja-JP" altLang="en-US" dirty="0">
                <a:solidFill>
                  <a:schemeClr val="tx1"/>
                </a:solidFill>
              </a:rPr>
              <a:t>・</a:t>
            </a:r>
            <a:endParaRPr kumimoji="1" lang="en-US" altLang="ja-JP" dirty="0">
              <a:solidFill>
                <a:schemeClr val="tx1"/>
              </a:solidFill>
            </a:endParaRPr>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4796452"/>
            <a:ext cx="9499600" cy="523220"/>
          </a:xfrm>
          <a:prstGeom prst="rect">
            <a:avLst/>
          </a:prstGeom>
          <a:noFill/>
        </p:spPr>
        <p:txBody>
          <a:bodyPr wrap="square" lIns="91440" tIns="45720" rIns="91440" bIns="45720" rtlCol="0" anchor="t">
            <a:spAutoFit/>
          </a:bodyPr>
          <a:lstStyle/>
          <a:p>
            <a:r>
              <a:rPr lang="ja-JP" altLang="en-US" sz="1400" dirty="0">
                <a:ea typeface="游ゴシック"/>
              </a:rPr>
              <a:t>５</a:t>
            </a:r>
            <a:r>
              <a:rPr lang="en-US" altLang="ja-JP" sz="1400" dirty="0">
                <a:ea typeface="游ゴシック"/>
              </a:rPr>
              <a:t>.</a:t>
            </a:r>
            <a:r>
              <a:rPr lang="ja-JP" altLang="en-US" sz="1400" dirty="0">
                <a:ea typeface="游ゴシック"/>
              </a:rPr>
              <a:t>事後評価で何より重要なのは、予期した（創出を意図した）アウトカムの測定（事実特定）と価値判断です。と最後のメッセージにもありましたが、それに向けての不安や課題がありましたら記載してください。</a:t>
            </a:r>
            <a:endParaRPr lang="en-US" altLang="ja-JP" sz="1400" dirty="0">
              <a:ea typeface="游ゴシック"/>
            </a:endParaRPr>
          </a:p>
        </p:txBody>
      </p:sp>
      <p:sp>
        <p:nvSpPr>
          <p:cNvPr id="11" name="正方形/長方形 10">
            <a:extLst>
              <a:ext uri="{FF2B5EF4-FFF2-40B4-BE49-F238E27FC236}">
                <a16:creationId xmlns:a16="http://schemas.microsoft.com/office/drawing/2014/main" id="{947E470C-117A-4DA4-997A-FE629AAEE652}"/>
              </a:ext>
            </a:extLst>
          </p:cNvPr>
          <p:cNvSpPr/>
          <p:nvPr/>
        </p:nvSpPr>
        <p:spPr>
          <a:xfrm>
            <a:off x="162560" y="1352291"/>
            <a:ext cx="9580880" cy="133813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21920" y="771591"/>
            <a:ext cx="9580880" cy="523220"/>
          </a:xfrm>
          <a:prstGeom prst="rect">
            <a:avLst/>
          </a:prstGeom>
          <a:noFill/>
        </p:spPr>
        <p:txBody>
          <a:bodyPr wrap="square" lIns="91440" tIns="45720" rIns="91440" bIns="45720" rtlCol="0" anchor="t">
            <a:spAutoFit/>
          </a:bodyPr>
          <a:lstStyle/>
          <a:p>
            <a:r>
              <a:rPr lang="ja-JP" altLang="en-US" sz="1400" dirty="0">
                <a:ea typeface="游ゴシック"/>
              </a:rPr>
              <a:t>３</a:t>
            </a:r>
            <a:r>
              <a:rPr lang="en-US" altLang="ja-JP" sz="1400" dirty="0">
                <a:ea typeface="游ゴシック"/>
              </a:rPr>
              <a:t>.</a:t>
            </a:r>
            <a:r>
              <a:rPr lang="ja-JP" altLang="en-US" sz="1400" dirty="0">
                <a:ea typeface="游ゴシック"/>
              </a:rPr>
              <a:t> 資金分配団体・実行団体にとって、評価結果をどのように報告・活用されると最も役立つだつと考えますか。そのために、何を目的（獲得目標）にして、いつ、誰に、どのような報告をすることが良いと考えますか。</a:t>
            </a:r>
            <a:endParaRPr lang="en-US" altLang="ja-JP" sz="1400" dirty="0">
              <a:ea typeface="游ゴシック"/>
            </a:endParaRPr>
          </a:p>
        </p:txBody>
      </p:sp>
      <p:sp>
        <p:nvSpPr>
          <p:cNvPr id="7" name="日付プレースホルダー 6"/>
          <p:cNvSpPr>
            <a:spLocks noGrp="1"/>
          </p:cNvSpPr>
          <p:nvPr>
            <p:ph type="dt" sz="half" idx="10"/>
          </p:nvPr>
        </p:nvSpPr>
        <p:spPr/>
        <p:txBody>
          <a:bodyPr/>
          <a:lstStyle/>
          <a:p>
            <a:r>
              <a:rPr lang="en-US" altLang="ja-JP" dirty="0"/>
              <a:t>2023</a:t>
            </a:r>
            <a:r>
              <a:rPr lang="ja-JP" altLang="en-US" dirty="0"/>
              <a:t>年</a:t>
            </a:r>
            <a:r>
              <a:rPr lang="en-US" altLang="ja-JP" dirty="0"/>
              <a:t>4</a:t>
            </a:r>
            <a:r>
              <a:rPr lang="ja-JP" altLang="en-US" dirty="0"/>
              <a:t>月</a:t>
            </a:r>
            <a:r>
              <a:rPr lang="en-US" altLang="ja-JP" dirty="0" err="1"/>
              <a:t>ver</a:t>
            </a:r>
            <a:endParaRPr lang="ja-JP" altLang="en-US" dirty="0"/>
          </a:p>
        </p:txBody>
      </p:sp>
      <p:sp>
        <p:nvSpPr>
          <p:cNvPr id="13" name="フッター プレースホルダー 12"/>
          <p:cNvSpPr>
            <a:spLocks noGrp="1"/>
          </p:cNvSpPr>
          <p:nvPr>
            <p:ph type="ftr" sz="quarter" idx="11"/>
          </p:nvPr>
        </p:nvSpPr>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3</a:t>
            </a:fld>
            <a:endParaRPr kumimoji="1" lang="ja-JP" altLang="en-US"/>
          </a:p>
        </p:txBody>
      </p:sp>
      <p:sp>
        <p:nvSpPr>
          <p:cNvPr id="15" name="テキスト ボックス 14">
            <a:extLst>
              <a:ext uri="{FF2B5EF4-FFF2-40B4-BE49-F238E27FC236}">
                <a16:creationId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18" name="正方形/長方形 17">
            <a:extLst>
              <a:ext uri="{FF2B5EF4-FFF2-40B4-BE49-F238E27FC236}">
                <a16:creationId xmlns:a16="http://schemas.microsoft.com/office/drawing/2014/main" id="{947E470C-117A-4DA4-997A-FE629AAEE652}"/>
              </a:ext>
            </a:extLst>
          </p:cNvPr>
          <p:cNvSpPr/>
          <p:nvPr/>
        </p:nvSpPr>
        <p:spPr>
          <a:xfrm>
            <a:off x="193040" y="3400836"/>
            <a:ext cx="9580880" cy="133813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7BC8A6D4-E420-4D4B-B6C4-85E4B0A9BC82}"/>
              </a:ext>
            </a:extLst>
          </p:cNvPr>
          <p:cNvSpPr txBox="1"/>
          <p:nvPr/>
        </p:nvSpPr>
        <p:spPr>
          <a:xfrm>
            <a:off x="121920" y="2820136"/>
            <a:ext cx="9652000" cy="738664"/>
          </a:xfrm>
          <a:prstGeom prst="rect">
            <a:avLst/>
          </a:prstGeom>
          <a:noFill/>
        </p:spPr>
        <p:txBody>
          <a:bodyPr wrap="square" lIns="91440" tIns="45720" rIns="91440" bIns="45720" rtlCol="0" anchor="t">
            <a:spAutoFit/>
          </a:bodyPr>
          <a:lstStyle/>
          <a:p>
            <a:r>
              <a:rPr lang="ja-JP" altLang="en-US" sz="1400" dirty="0">
                <a:ea typeface="游ゴシック"/>
              </a:rPr>
              <a:t>４</a:t>
            </a:r>
            <a:r>
              <a:rPr lang="en-US" altLang="ja-JP" sz="1400" dirty="0">
                <a:ea typeface="游ゴシック"/>
              </a:rPr>
              <a:t>.</a:t>
            </a:r>
            <a:r>
              <a:rPr lang="ja-JP" altLang="en-US" sz="1400" dirty="0">
                <a:ea typeface="游ゴシック"/>
              </a:rPr>
              <a:t>事後評価の実施プロセス（データ収集、取りまとめ、報告など）において、誰を巻き込んで</a:t>
            </a:r>
            <a:r>
              <a:rPr lang="en-US" altLang="ja-JP" sz="1400" dirty="0">
                <a:ea typeface="游ゴシック"/>
              </a:rPr>
              <a:t>(</a:t>
            </a:r>
            <a:r>
              <a:rPr lang="ja-JP" altLang="en-US" sz="1400" dirty="0">
                <a:ea typeface="游ゴシック"/>
              </a:rPr>
              <a:t>既に巻き込んでいる場合はあえて新しい人を検討してみてください</a:t>
            </a:r>
            <a:r>
              <a:rPr lang="en-US" altLang="ja-JP" sz="1400" dirty="0">
                <a:ea typeface="游ゴシック"/>
              </a:rPr>
              <a:t>)</a:t>
            </a:r>
            <a:r>
              <a:rPr lang="ja-JP" altLang="en-US" sz="1400" dirty="0">
                <a:ea typeface="游ゴシック"/>
              </a:rPr>
              <a:t>どのように進めることが、資金分配団体・実行団体の目的に叶いますか。</a:t>
            </a:r>
            <a:endParaRPr lang="en-US" altLang="ja-JP" sz="1400" dirty="0">
              <a:ea typeface="游ゴシック"/>
            </a:endParaRPr>
          </a:p>
        </p:txBody>
      </p:sp>
    </p:spTree>
    <p:extLst>
      <p:ext uri="{BB962C8B-B14F-4D97-AF65-F5344CB8AC3E}">
        <p14:creationId xmlns:p14="http://schemas.microsoft.com/office/powerpoint/2010/main" val="858011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32377"/>
            <a:ext cx="9071429" cy="907020"/>
          </a:xfrm>
        </p:spPr>
        <p:txBody>
          <a:bodyPr>
            <a:normAutofit/>
          </a:bodyPr>
          <a:lstStyle/>
          <a:p>
            <a:r>
              <a:rPr lang="ja-JP" altLang="en-US" sz="1800" b="1" dirty="0">
                <a:ea typeface="游ゴシック Light"/>
              </a:rPr>
              <a:t>事後評価　点検・検証の様式について</a:t>
            </a:r>
            <a:br>
              <a:rPr lang="en-US" altLang="ja-JP" sz="1800" b="1" dirty="0"/>
            </a:br>
            <a:r>
              <a:rPr lang="ja-JP" altLang="en-US" sz="1800" b="1" dirty="0">
                <a:ea typeface="游ゴシック Light"/>
              </a:rPr>
              <a:t>説明： </a:t>
            </a:r>
            <a:r>
              <a:rPr lang="en-US" altLang="ja-JP" sz="1800" b="1" dirty="0">
                <a:ea typeface="游ゴシック Light"/>
              </a:rPr>
              <a:t>JANPIA</a:t>
            </a:r>
            <a:r>
              <a:rPr lang="ja-JP" altLang="en-US" sz="1800" b="1" dirty="0">
                <a:ea typeface="游ゴシック Light"/>
              </a:rPr>
              <a:t>　竹之下・後藤</a:t>
            </a:r>
            <a:endParaRPr lang="en-US" altLang="ja-JP" sz="1800" b="1" dirty="0">
              <a:ea typeface="游ゴシック Light"/>
            </a:endParaRPr>
          </a:p>
        </p:txBody>
      </p:sp>
      <p:grpSp>
        <p:nvGrpSpPr>
          <p:cNvPr id="4" name="グループ化 3">
            <a:extLst>
              <a:ext uri="{FF2B5EF4-FFF2-40B4-BE49-F238E27FC236}">
                <a16:creationId xmlns:a16="http://schemas.microsoft.com/office/drawing/2014/main" id="{DD1C4FF7-7C67-8A6D-7481-BCBCF6256BDF}"/>
              </a:ext>
            </a:extLst>
          </p:cNvPr>
          <p:cNvGrpSpPr/>
          <p:nvPr/>
        </p:nvGrpSpPr>
        <p:grpSpPr>
          <a:xfrm>
            <a:off x="162560" y="866509"/>
            <a:ext cx="9580880" cy="2643973"/>
            <a:chOff x="162560" y="3553626"/>
            <a:chExt cx="9580880" cy="2643973"/>
          </a:xfrm>
        </p:grpSpPr>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3553626"/>
              <a:ext cx="9580880" cy="523220"/>
            </a:xfrm>
            <a:prstGeom prst="rect">
              <a:avLst/>
            </a:prstGeom>
            <a:noFill/>
          </p:spPr>
          <p:txBody>
            <a:bodyPr wrap="square" rtlCol="0">
              <a:spAutoFit/>
            </a:bodyPr>
            <a:lstStyle/>
            <a:p>
              <a:r>
                <a:rPr lang="en-US" altLang="ja-JP" sz="1400" dirty="0"/>
                <a:t>1.</a:t>
              </a:r>
              <a:r>
                <a:rPr lang="ja-JP" altLang="en-US" sz="1400" dirty="0"/>
                <a:t>　</a:t>
              </a:r>
              <a:r>
                <a:rPr lang="ja-JP" altLang="en-US" sz="1400" dirty="0">
                  <a:ea typeface="游ゴシック"/>
                </a:rPr>
                <a:t>点検・検証について事後評価で</a:t>
              </a:r>
              <a:r>
                <a:rPr lang="en-US" altLang="ja-JP" sz="1400" dirty="0">
                  <a:ea typeface="游ゴシック"/>
                </a:rPr>
                <a:t>2</a:t>
              </a:r>
              <a:r>
                <a:rPr lang="ja-JP" altLang="en-US" sz="1400" dirty="0">
                  <a:ea typeface="游ゴシック"/>
                </a:rPr>
                <a:t>回目となりますが、前回実施したことを活かし</a:t>
              </a:r>
              <a:r>
                <a:rPr lang="en-US" altLang="ja-JP" sz="1400" dirty="0">
                  <a:ea typeface="游ゴシック"/>
                </a:rPr>
                <a:t>(</a:t>
              </a:r>
              <a:r>
                <a:rPr lang="ja-JP" altLang="en-US" sz="1400" dirty="0">
                  <a:ea typeface="游ゴシック"/>
                </a:rPr>
                <a:t>または反省し</a:t>
              </a:r>
              <a:r>
                <a:rPr lang="en-US" altLang="ja-JP" sz="1400" dirty="0">
                  <a:ea typeface="游ゴシック"/>
                </a:rPr>
                <a:t>)</a:t>
              </a:r>
              <a:r>
                <a:rPr lang="ja-JP" altLang="en-US" sz="1400" dirty="0" err="1">
                  <a:ea typeface="游ゴシック"/>
                </a:rPr>
                <a:t>、</a:t>
              </a:r>
              <a:r>
                <a:rPr lang="ja-JP" altLang="en-US" sz="1400" dirty="0">
                  <a:ea typeface="游ゴシック"/>
                </a:rPr>
                <a:t>実行団体の状況を踏まえ、今回はどのようにやっていこうと思いますか。</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4120201"/>
              <a:ext cx="9580880" cy="207739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 name="日付プレースホルダー 6"/>
          <p:cNvSpPr>
            <a:spLocks noGrp="1"/>
          </p:cNvSpPr>
          <p:nvPr>
            <p:ph type="dt" sz="half" idx="10"/>
          </p:nvPr>
        </p:nvSpPr>
        <p:spPr/>
        <p:txBody>
          <a:bodyPr/>
          <a:lstStyle/>
          <a:p>
            <a:r>
              <a:rPr lang="en-US" altLang="ja-JP" dirty="0"/>
              <a:t>2023</a:t>
            </a:r>
            <a:r>
              <a:rPr lang="ja-JP" altLang="en-US" dirty="0"/>
              <a:t>年</a:t>
            </a:r>
            <a:r>
              <a:rPr lang="en-US" altLang="ja-JP" dirty="0"/>
              <a:t>4</a:t>
            </a:r>
            <a:r>
              <a:rPr lang="ja-JP" altLang="en-US" dirty="0"/>
              <a:t>月</a:t>
            </a:r>
            <a:r>
              <a:rPr lang="en-US" altLang="ja-JP" dirty="0" err="1"/>
              <a:t>ver</a:t>
            </a:r>
            <a:endParaRPr lang="ja-JP" altLang="en-US" dirty="0"/>
          </a:p>
        </p:txBody>
      </p:sp>
      <p:sp>
        <p:nvSpPr>
          <p:cNvPr id="13" name="フッター プレースホルダー 12"/>
          <p:cNvSpPr>
            <a:spLocks noGrp="1"/>
          </p:cNvSpPr>
          <p:nvPr>
            <p:ph type="ftr" sz="quarter" idx="11"/>
          </p:nvPr>
        </p:nvSpPr>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4</a:t>
            </a:fld>
            <a:endParaRPr kumimoji="1" lang="ja-JP" altLang="en-US"/>
          </a:p>
        </p:txBody>
      </p:sp>
      <p:sp>
        <p:nvSpPr>
          <p:cNvPr id="15" name="テキスト ボックス 14">
            <a:extLst>
              <a:ext uri="{FF2B5EF4-FFF2-40B4-BE49-F238E27FC236}">
                <a16:creationId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a:t>受講済み　□　</a:t>
            </a:r>
            <a:endParaRPr lang="en-US" altLang="ja-JP" sz="1400" u="sng"/>
          </a:p>
        </p:txBody>
      </p:sp>
      <p:grpSp>
        <p:nvGrpSpPr>
          <p:cNvPr id="3" name="グループ化 2">
            <a:extLst>
              <a:ext uri="{FF2B5EF4-FFF2-40B4-BE49-F238E27FC236}">
                <a16:creationId xmlns:a16="http://schemas.microsoft.com/office/drawing/2014/main" id="{F5B9A6D2-AEB4-4B1E-3724-737C9CC17AAB}"/>
              </a:ext>
            </a:extLst>
          </p:cNvPr>
          <p:cNvGrpSpPr/>
          <p:nvPr/>
        </p:nvGrpSpPr>
        <p:grpSpPr>
          <a:xfrm>
            <a:off x="162560" y="3720512"/>
            <a:ext cx="9621520" cy="2444201"/>
            <a:chOff x="121920" y="901905"/>
            <a:chExt cx="9621520" cy="2444201"/>
          </a:xfrm>
        </p:grpSpPr>
        <p:sp>
          <p:nvSpPr>
            <p:cNvPr id="16" name="正方形/長方形 15">
              <a:extLst>
                <a:ext uri="{FF2B5EF4-FFF2-40B4-BE49-F238E27FC236}">
                  <a16:creationId xmlns:a16="http://schemas.microsoft.com/office/drawing/2014/main" id="{E6E9E24B-A1EC-4EC1-8097-1F293828FB49}"/>
                </a:ext>
              </a:extLst>
            </p:cNvPr>
            <p:cNvSpPr/>
            <p:nvPr/>
          </p:nvSpPr>
          <p:spPr>
            <a:xfrm>
              <a:off x="162560" y="1286466"/>
              <a:ext cx="9580880" cy="20596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D19DBEB2-A0F3-4509-84D1-9766C0A29AA2}"/>
                </a:ext>
              </a:extLst>
            </p:cNvPr>
            <p:cNvSpPr txBox="1"/>
            <p:nvPr/>
          </p:nvSpPr>
          <p:spPr>
            <a:xfrm>
              <a:off x="121920" y="901905"/>
              <a:ext cx="9499600" cy="307777"/>
            </a:xfrm>
            <a:prstGeom prst="rect">
              <a:avLst/>
            </a:prstGeom>
            <a:noFill/>
          </p:spPr>
          <p:txBody>
            <a:bodyPr wrap="square" lIns="91440" tIns="45720" rIns="91440" bIns="45720" rtlCol="0" anchor="t">
              <a:spAutoFit/>
            </a:bodyPr>
            <a:lstStyle/>
            <a:p>
              <a:r>
                <a:rPr lang="en-US" altLang="ja-JP" sz="1400" dirty="0">
                  <a:ea typeface="游ゴシック"/>
                </a:rPr>
                <a:t>2.</a:t>
              </a:r>
              <a:r>
                <a:rPr lang="ja-JP" altLang="en-US" sz="1400" dirty="0">
                  <a:ea typeface="游ゴシック"/>
                </a:rPr>
                <a:t>資金分配団体としての報告書をつくるにあたって、どのように進めていくと良いと思いますか。</a:t>
              </a:r>
              <a:endParaRPr lang="en-US" altLang="ja-JP" sz="1400" dirty="0"/>
            </a:p>
          </p:txBody>
        </p:sp>
      </p:grpSp>
    </p:spTree>
    <p:extLst>
      <p:ext uri="{BB962C8B-B14F-4D97-AF65-F5344CB8AC3E}">
        <p14:creationId xmlns:p14="http://schemas.microsoft.com/office/powerpoint/2010/main" val="1483257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24695"/>
            <a:ext cx="8543925" cy="782954"/>
          </a:xfrm>
        </p:spPr>
        <p:txBody>
          <a:bodyPr>
            <a:normAutofit/>
          </a:bodyPr>
          <a:lstStyle/>
          <a:p>
            <a:r>
              <a:rPr lang="ja-JP" altLang="en-US" sz="1800" b="1" dirty="0">
                <a:ea typeface="游ゴシック Light"/>
              </a:rPr>
              <a:t>最後の</a:t>
            </a:r>
            <a:r>
              <a:rPr lang="en-US" altLang="ja-JP" sz="1800" b="1" dirty="0">
                <a:ea typeface="游ゴシック Light"/>
              </a:rPr>
              <a:t>1</a:t>
            </a:r>
            <a:r>
              <a:rPr lang="ja-JP" altLang="en-US" sz="1800" b="1" dirty="0">
                <a:ea typeface="游ゴシック Light"/>
              </a:rPr>
              <a:t>年に向けて持続化戦略・出口戦略を考える　</a:t>
            </a:r>
            <a:br>
              <a:rPr lang="en-US" altLang="ja-JP" sz="1800" b="1" dirty="0"/>
            </a:br>
            <a:r>
              <a:rPr kumimoji="1" lang="ja-JP" altLang="en-US" sz="1800" b="1">
                <a:ea typeface="游ゴシック Light"/>
              </a:rPr>
              <a:t>講師：</a:t>
            </a:r>
            <a:r>
              <a:rPr lang="en-US" altLang="ja-JP" sz="1800" dirty="0">
                <a:ea typeface="游ゴシック Light"/>
              </a:rPr>
              <a:t> </a:t>
            </a:r>
            <a:r>
              <a:rPr lang="en-US" altLang="ja-JP" sz="1800" b="1" dirty="0">
                <a:ea typeface="游ゴシック Light"/>
              </a:rPr>
              <a:t>NPO</a:t>
            </a:r>
            <a:r>
              <a:rPr lang="ja-JP" altLang="en-US" sz="1800" b="1">
                <a:ea typeface="游ゴシック Light"/>
              </a:rPr>
              <a:t>法人</a:t>
            </a:r>
            <a:r>
              <a:rPr lang="en-US" altLang="ja-JP" sz="1800" b="1" dirty="0">
                <a:ea typeface="游ゴシック Light"/>
              </a:rPr>
              <a:t>ETIC.</a:t>
            </a:r>
            <a:r>
              <a:rPr lang="ja-JP" altLang="en-US" sz="1800" b="1">
                <a:ea typeface="游ゴシック Light"/>
              </a:rPr>
              <a:t>番野智行様　全国コミュニティ財団協会 石本 貴之様</a:t>
            </a:r>
            <a:endParaRPr kumimoji="1" lang="ja-JP" altLang="en-US" sz="1800" b="1">
              <a:ea typeface="游ゴシック Light"/>
            </a:endParaRPr>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1573699"/>
            <a:ext cx="9580880" cy="307777"/>
          </a:xfrm>
          <a:prstGeom prst="rect">
            <a:avLst/>
          </a:prstGeom>
          <a:noFill/>
        </p:spPr>
        <p:txBody>
          <a:bodyPr wrap="square" rtlCol="0">
            <a:spAutoFit/>
          </a:bodyPr>
          <a:lstStyle/>
          <a:p>
            <a:r>
              <a:rPr lang="en-US" altLang="ja-JP" sz="1400" dirty="0"/>
              <a:t>2.</a:t>
            </a:r>
            <a:r>
              <a:rPr lang="ja-JP" altLang="en-US" sz="1400" dirty="0"/>
              <a:t> </a:t>
            </a:r>
            <a:r>
              <a:rPr lang="en-US" altLang="ja-JP" sz="1400" dirty="0"/>
              <a:t>1</a:t>
            </a:r>
            <a:r>
              <a:rPr lang="ja-JP" altLang="en-US" sz="1400" dirty="0"/>
              <a:t>の理由について教えて下さい。</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738664"/>
          </a:xfrm>
          <a:prstGeom prst="rect">
            <a:avLst/>
          </a:prstGeom>
          <a:noFill/>
        </p:spPr>
        <p:txBody>
          <a:bodyPr wrap="square" rtlCol="0">
            <a:spAutoFit/>
          </a:bodyPr>
          <a:lstStyle/>
          <a:p>
            <a:pPr marL="342900" indent="-342900">
              <a:buAutoNum type="arabicPeriod"/>
            </a:pPr>
            <a:r>
              <a:rPr lang="ja-JP" altLang="en-US" sz="1400" dirty="0"/>
              <a:t>冒頭のアイスブレイクにもありますが、ご自身の現在地を</a:t>
            </a:r>
            <a:r>
              <a:rPr lang="en-US" altLang="ja-JP" sz="1400" dirty="0"/>
              <a:t>10</a:t>
            </a:r>
            <a:r>
              <a:rPr lang="ja-JP" altLang="en-US" sz="1400" dirty="0"/>
              <a:t>段階で表してください　　　</a:t>
            </a:r>
            <a:endParaRPr lang="en-US" altLang="ja-JP" sz="1400" dirty="0"/>
          </a:p>
          <a:p>
            <a:endParaRPr lang="en-US" altLang="ja-JP" sz="1400" dirty="0"/>
          </a:p>
          <a:p>
            <a:r>
              <a:rPr lang="ja-JP" altLang="en-US" sz="1400" dirty="0"/>
              <a:t>　　＿＿＿＿＿＿＿＿</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1929784"/>
            <a:ext cx="9580880" cy="10603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正方形/長方形 10">
            <a:extLst>
              <a:ext uri="{FF2B5EF4-FFF2-40B4-BE49-F238E27FC236}">
                <a16:creationId xmlns:a16="http://schemas.microsoft.com/office/drawing/2014/main" id="{947E470C-117A-4DA4-997A-FE629AAEE652}"/>
              </a:ext>
            </a:extLst>
          </p:cNvPr>
          <p:cNvSpPr/>
          <p:nvPr/>
        </p:nvSpPr>
        <p:spPr>
          <a:xfrm>
            <a:off x="162560" y="5036608"/>
            <a:ext cx="9580880" cy="13278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62560" y="4509628"/>
            <a:ext cx="9580880" cy="523220"/>
          </a:xfrm>
          <a:prstGeom prst="rect">
            <a:avLst/>
          </a:prstGeom>
          <a:noFill/>
        </p:spPr>
        <p:txBody>
          <a:bodyPr wrap="square" rtlCol="0">
            <a:spAutoFit/>
          </a:bodyPr>
          <a:lstStyle/>
          <a:p>
            <a:r>
              <a:rPr lang="en-US" altLang="ja-JP" sz="1400" dirty="0"/>
              <a:t>3.</a:t>
            </a:r>
            <a:r>
              <a:rPr lang="ja-JP" altLang="en-US" sz="1400" dirty="0"/>
              <a:t> 休眠預金の資金分配団体の</a:t>
            </a:r>
            <a:r>
              <a:rPr lang="en-US" altLang="ja-JP" sz="1400" dirty="0"/>
              <a:t>PO</a:t>
            </a:r>
            <a:r>
              <a:rPr lang="ja-JP" altLang="en-US" sz="1400" dirty="0"/>
              <a:t>として、最終年度はどのように成長</a:t>
            </a:r>
            <a:r>
              <a:rPr lang="en-US" altLang="ja-JP" sz="1400" dirty="0"/>
              <a:t>(</a:t>
            </a:r>
            <a:r>
              <a:rPr lang="ja-JP" altLang="en-US" sz="1400" dirty="0"/>
              <a:t>学びや経験も含め</a:t>
            </a:r>
            <a:r>
              <a:rPr lang="en-US" altLang="ja-JP" sz="1400" dirty="0"/>
              <a:t>)</a:t>
            </a:r>
            <a:r>
              <a:rPr lang="ja-JP" altLang="en-US" sz="1400" dirty="0"/>
              <a:t>をしていきたいですか。またそのためには、どのように行動していければ良いと思いますか。</a:t>
            </a:r>
            <a:endParaRPr lang="en-US" altLang="ja-JP" sz="1400" dirty="0"/>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390726" y="416838"/>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
        <p:nvSpPr>
          <p:cNvPr id="7" name="日付プレースホルダー 6"/>
          <p:cNvSpPr>
            <a:spLocks noGrp="1"/>
          </p:cNvSpPr>
          <p:nvPr>
            <p:ph type="dt" sz="half" idx="10"/>
          </p:nvPr>
        </p:nvSpPr>
        <p:spPr/>
        <p:txBody>
          <a:bodyPr/>
          <a:lstStyle/>
          <a:p>
            <a:r>
              <a:rPr lang="en-US" altLang="ja-JP" dirty="0"/>
              <a:t>2023</a:t>
            </a:r>
            <a:r>
              <a:rPr lang="ja-JP" altLang="en-US" dirty="0"/>
              <a:t>年</a:t>
            </a:r>
            <a:r>
              <a:rPr lang="en-US" altLang="ja-JP" dirty="0"/>
              <a:t>4</a:t>
            </a:r>
            <a:r>
              <a:rPr lang="ja-JP" altLang="en-US" dirty="0"/>
              <a:t>月</a:t>
            </a:r>
            <a:r>
              <a:rPr lang="en-US" altLang="ja-JP" dirty="0" err="1"/>
              <a:t>ver</a:t>
            </a:r>
            <a:endParaRPr lang="ja-JP" altLang="en-US" dirty="0"/>
          </a:p>
        </p:txBody>
      </p:sp>
      <p:sp>
        <p:nvSpPr>
          <p:cNvPr id="14" name="フッター プレースホルダー 13"/>
          <p:cNvSpPr>
            <a:spLocks noGrp="1"/>
          </p:cNvSpPr>
          <p:nvPr>
            <p:ph type="ftr" sz="quarter" idx="11"/>
          </p:nvPr>
        </p:nvSpPr>
        <p:spPr>
          <a:xfrm>
            <a:off x="1497489" y="6375470"/>
            <a:ext cx="3343275" cy="365125"/>
          </a:xfrm>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15" name="スライド番号プレースホルダー 14"/>
          <p:cNvSpPr>
            <a:spLocks noGrp="1"/>
          </p:cNvSpPr>
          <p:nvPr>
            <p:ph type="sldNum" sz="quarter" idx="12"/>
          </p:nvPr>
        </p:nvSpPr>
        <p:spPr/>
        <p:txBody>
          <a:bodyPr/>
          <a:lstStyle/>
          <a:p>
            <a:fld id="{70CC3A8B-FD5A-42F6-A67C-4E83DD5BC04C}" type="slidenum">
              <a:rPr kumimoji="1" lang="ja-JP" altLang="en-US" smtClean="0"/>
              <a:t>5</a:t>
            </a:fld>
            <a:endParaRPr kumimoji="1" lang="ja-JP" altLang="en-US"/>
          </a:p>
        </p:txBody>
      </p:sp>
      <p:sp>
        <p:nvSpPr>
          <p:cNvPr id="16" name="正方形/長方形 15">
            <a:extLst>
              <a:ext uri="{FF2B5EF4-FFF2-40B4-BE49-F238E27FC236}">
                <a16:creationId xmlns:a16="http://schemas.microsoft.com/office/drawing/2014/main" id="{947E470C-117A-4DA4-997A-FE629AAEE652}"/>
              </a:ext>
            </a:extLst>
          </p:cNvPr>
          <p:cNvSpPr/>
          <p:nvPr/>
        </p:nvSpPr>
        <p:spPr>
          <a:xfrm>
            <a:off x="160832" y="3340999"/>
            <a:ext cx="9580880" cy="116862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8" name="テキスト ボックス 17">
            <a:extLst>
              <a:ext uri="{FF2B5EF4-FFF2-40B4-BE49-F238E27FC236}">
                <a16:creationId xmlns:a16="http://schemas.microsoft.com/office/drawing/2014/main" id="{7BC8A6D4-E420-4D4B-B6C4-85E4B0A9BC82}"/>
              </a:ext>
            </a:extLst>
          </p:cNvPr>
          <p:cNvSpPr txBox="1"/>
          <p:nvPr/>
        </p:nvSpPr>
        <p:spPr>
          <a:xfrm>
            <a:off x="160832" y="3033222"/>
            <a:ext cx="9580880" cy="307777"/>
          </a:xfrm>
          <a:prstGeom prst="rect">
            <a:avLst/>
          </a:prstGeom>
          <a:noFill/>
        </p:spPr>
        <p:txBody>
          <a:bodyPr wrap="square" rtlCol="0">
            <a:spAutoFit/>
          </a:bodyPr>
          <a:lstStyle/>
          <a:p>
            <a:r>
              <a:rPr lang="en-US" altLang="ja-JP" sz="1400" dirty="0"/>
              <a:t>3.</a:t>
            </a:r>
            <a:r>
              <a:rPr lang="ja-JP" altLang="en-US" sz="1400" dirty="0"/>
              <a:t> </a:t>
            </a:r>
            <a:r>
              <a:rPr lang="en-US" altLang="ja-JP" sz="1400" dirty="0"/>
              <a:t>ETIC.</a:t>
            </a:r>
            <a:r>
              <a:rPr lang="ja-JP" altLang="en-US" sz="1400" dirty="0" err="1"/>
              <a:t>、</a:t>
            </a:r>
            <a:r>
              <a:rPr lang="ja-JP" altLang="en-US" sz="1400" dirty="0"/>
              <a:t>全国コミュニティ財団協会の事例を聞いての感想や学び、モヤモヤなどを記載して下さい。</a:t>
            </a:r>
            <a:endParaRPr lang="en-US" altLang="ja-JP" sz="1400" dirty="0"/>
          </a:p>
        </p:txBody>
      </p:sp>
      <p:sp>
        <p:nvSpPr>
          <p:cNvPr id="3" name="正方形/長方形 2"/>
          <p:cNvSpPr/>
          <p:nvPr/>
        </p:nvSpPr>
        <p:spPr>
          <a:xfrm>
            <a:off x="4171445" y="6431636"/>
            <a:ext cx="4953000" cy="261610"/>
          </a:xfrm>
          <a:prstGeom prst="rect">
            <a:avLst/>
          </a:prstGeom>
        </p:spPr>
        <p:txBody>
          <a:bodyPr>
            <a:spAutoFit/>
          </a:bodyPr>
          <a:lstStyle/>
          <a:p>
            <a:r>
              <a:rPr lang="ja-JP" altLang="en-US" sz="1100" b="1" dirty="0">
                <a:solidFill>
                  <a:srgbClr val="FF0000"/>
                </a:solidFill>
              </a:rPr>
              <a:t>最後に持続化戦略・出口戦略企画検討シートと一緒に提出してください。</a:t>
            </a:r>
            <a:endParaRPr lang="en-US" altLang="ja-JP" sz="1100" b="1" dirty="0">
              <a:solidFill>
                <a:srgbClr val="FF0000"/>
              </a:solidFill>
            </a:endParaRPr>
          </a:p>
        </p:txBody>
      </p:sp>
    </p:spTree>
    <p:extLst>
      <p:ext uri="{BB962C8B-B14F-4D97-AF65-F5344CB8AC3E}">
        <p14:creationId xmlns:p14="http://schemas.microsoft.com/office/powerpoint/2010/main" val="121279987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BCBB4D134F8EC4FA64734F7C385BA8C" ma:contentTypeVersion="13" ma:contentTypeDescription="新しいドキュメントを作成します。" ma:contentTypeScope="" ma:versionID="89ffcab8bab9b4c0be052e37eb156cf3">
  <xsd:schema xmlns:xsd="http://www.w3.org/2001/XMLSchema" xmlns:xs="http://www.w3.org/2001/XMLSchema" xmlns:p="http://schemas.microsoft.com/office/2006/metadata/properties" xmlns:ns2="a0e695d1-15ed-4698-a3fa-a0fe58b5b315" xmlns:ns3="ab025d10-8a00-402f-9bb6-29fc7e729e9b" targetNamespace="http://schemas.microsoft.com/office/2006/metadata/properties" ma:root="true" ma:fieldsID="565f0b5645434cf58bdad314fb0a411b" ns2:_="" ns3:_="">
    <xsd:import namespace="a0e695d1-15ed-4698-a3fa-a0fe58b5b315"/>
    <xsd:import namespace="ab025d10-8a00-402f-9bb6-29fc7e729e9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e695d1-15ed-4698-a3fa-a0fe58b5b3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544751c9-2799-4505-b004-9d29a52abe04"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b025d10-8a00-402f-9bb6-29fc7e729e9b"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ff5d32c9-797c-4e5a-8219-2cf8e6e0286f}" ma:internalName="TaxCatchAll" ma:showField="CatchAllData" ma:web="ab025d10-8a00-402f-9bb6-29fc7e729e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b025d10-8a00-402f-9bb6-29fc7e729e9b" xsi:nil="true"/>
    <lcf76f155ced4ddcb4097134ff3c332f xmlns="a0e695d1-15ed-4698-a3fa-a0fe58b5b31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825DDDD-3EE0-416E-8902-C6847B981252}"/>
</file>

<file path=customXml/itemProps2.xml><?xml version="1.0" encoding="utf-8"?>
<ds:datastoreItem xmlns:ds="http://schemas.openxmlformats.org/officeDocument/2006/customXml" ds:itemID="{FF2E5DCF-8C97-4E0D-A739-20F5B7D93338}"/>
</file>

<file path=customXml/itemProps3.xml><?xml version="1.0" encoding="utf-8"?>
<ds:datastoreItem xmlns:ds="http://schemas.openxmlformats.org/officeDocument/2006/customXml" ds:itemID="{991990BA-409E-4FEF-84EC-4D4C1BC97F48}"/>
</file>

<file path=docProps/app.xml><?xml version="1.0" encoding="utf-8"?>
<Properties xmlns="http://schemas.openxmlformats.org/officeDocument/2006/extended-properties" xmlns:vt="http://schemas.openxmlformats.org/officeDocument/2006/docPropsVTypes">
  <Template/>
  <TotalTime>0</TotalTime>
  <Words>744</Words>
  <Application>Microsoft Office PowerPoint</Application>
  <PresentationFormat>A4 210 x 297 mm</PresentationFormat>
  <Paragraphs>79</Paragraphs>
  <Slides>5</Slides>
  <Notes>3</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游ゴシック</vt:lpstr>
      <vt:lpstr>游ゴシック Light</vt:lpstr>
      <vt:lpstr>Arial</vt:lpstr>
      <vt:lpstr>Calibri</vt:lpstr>
      <vt:lpstr>Office テーマ</vt:lpstr>
      <vt:lpstr>2020年度資金分配団体 【PO3年目後期研修】 ビデオ学習用課題</vt:lpstr>
      <vt:lpstr>事後評価研修　 講師：今田克司様　千葉直紀様　CSOネットワーク　 ひろしまNPOセンター 松村 渉 様　全国食支援活動協力会 大池 絵梨香様</vt:lpstr>
      <vt:lpstr>事後評価研修　 講師： 今田克司様　千葉直紀様　CSOネットワーク ひろしまNPOセンター 松村 渉 様　全国食支援活動協力会 大池 絵梨香様</vt:lpstr>
      <vt:lpstr>事後評価　点検・検証の様式について 説明： JANPIA　竹之下・後藤</vt:lpstr>
      <vt:lpstr>最後の1年に向けて持続化戦略・出口戦略を考える　 講師： NPO法人ETIC.番野智行様　全国コミュニティ財団協会 石本 貴之様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2023-04-19T01:25:34Z</dcterms:created>
  <dcterms:modified xsi:type="dcterms:W3CDTF">2023-04-19T01:26:16Z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0x0101005BCBB4D134F8EC4FA64734F7C385BA8C</vt:lpwstr>
  </property>
</Properties>
</file>