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283" r:id="rId4"/>
    <p:sldId id="286" r:id="rId5"/>
    <p:sldId id="287" r:id="rId6"/>
    <p:sldId id="285" r:id="rId7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98BD58-C53F-4504-8592-814F52A18F56}" v="3" dt="2023-11-01T02:38:26.058"/>
    <p1510:client id="{C52701EF-FCC0-46B2-829B-361A6249BB68}" v="3" dt="2023-10-31T09:23:48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79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91C7E-FAD0-46FD-B8FF-60C374A56AF3}" type="datetimeFigureOut">
              <a:rPr kumimoji="1" lang="ja-JP" altLang="en-US" smtClean="0"/>
              <a:t>2023/11/1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0A6EB-E397-4CB6-A0EF-6BBD6E1AE2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7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AA196-8F38-47D0-A5AF-9858AEE20EE4}" type="datetimeFigureOut">
              <a:rPr kumimoji="1" lang="ja-JP" altLang="en-US" smtClean="0"/>
              <a:t>2023/11/1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15D5C-954E-4E6D-B2D7-4EC9A3D19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3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42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627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250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912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19D88-00E0-48C0-AFF7-465FEC18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DA99B-115B-4830-918F-9E728FF5A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898BFC-47A7-4A04-A746-F1A8B30D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7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6D881-F8B7-46F3-A24C-996225D9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【PO4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29DADF-6544-4C64-8DD4-C2B849FB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F7F7E7-D2C7-43C5-9F9D-F677CBD8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1FC33F-276D-4BD2-9DCF-B7C5A5D1E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F22508-AC34-4A89-BCE3-9D6313C1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01A715-2312-4B9B-B54D-D40EE509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30EEBC-7C6F-454F-8012-38934204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4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685C50-7527-4409-9532-8C7E7AD43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607C90-5731-4D22-B59A-64578BC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6B1452-0455-4E57-99E6-CC696965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090CC-E9AF-4FFD-9CF7-EF4FCDD3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5F648-BFD3-4352-882C-4FFC18CC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3DD13-0878-4B42-8E2D-55BF5657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DBBE91-B30C-4805-9442-AE41AFC01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D66A3-0E91-4C38-8B07-45D65A5D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7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BAFD5-5377-4F80-8000-E9D6B6EC8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【PO4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9E7BC-C345-43E0-8F16-FAB4C591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B58B2-B4BE-454D-916B-DD9EBE163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BBE404-E770-4E98-9143-814DF3CAE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6DA90C-29FF-43B3-9F13-1DEC7008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9E306-6EAE-4E2B-9155-55DA37F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57A7F-D2A6-4BC6-BA30-F8ADB69E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6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D6C17C-B879-4F23-BA70-1551F40D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56FBD-77F2-4013-8532-911449273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CA6A93-4F25-40F0-A5AB-3CA767B6D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F74113-4B18-495A-9F46-8461A5D8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5F47F-C274-4387-8648-EFC15CE5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2C5DC8-0BEE-4FB7-95FF-16DBB7EA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85403-2C57-4719-A0BA-AC48F879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F65DBD-9104-481C-BFAB-06A9A65F4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603FAB-06C1-453D-A3F8-8B95E8DB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5823AF-56F4-4826-80DE-0C9FF3B9A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D6FDA0-4F36-48DF-BAF9-7A0DD4F8A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8C48BA-06B2-4731-8093-85358267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CCBC77-BB04-4141-9093-EEBC1C8B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A7A9B7-A6C7-4736-8C58-1F42EFEA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92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613D9-3BBC-4CFC-B0C9-7467BA9B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BE999C-3AB4-4BA7-9391-1DEAC82B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55A8E-7936-4D8D-9896-F871BC01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0849EE-E323-4590-8109-F0F499A3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8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81E5514-F180-40A0-A168-29B4E89A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EEA5C-325F-42CD-8B54-29D9A4A2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0E5C0B-752B-4C23-8268-998FA5AC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98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E5F7B-D2E9-48CB-946B-D3B71C75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AFDD3-76F2-42D6-A7D8-858EE2146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42B02A-3A6D-4E41-BC7D-0C1BE74C1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280B70-BE52-4A92-B0A0-9E93A99C5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5F7E8-9B8D-41D9-84BA-F3F40BA0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A63A2C-28C4-448C-B2C9-28335794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0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97D42-A5E5-42EE-9ACF-ABD260BC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3CC7C1-3708-4700-A350-DF2612E92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B5F05E-FB58-4E68-8C2B-2B1623ED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BF893-5287-469F-B159-2B23E4A0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7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E37B6C-5607-4A7D-AF5D-03DC0EA5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【PO4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1FA466-3CCB-42E8-887F-52FE9785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2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86AA8-DBD8-4C24-B185-9D1B06AF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897291-8677-4AF1-B806-E052812E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96E6B-7E64-45E4-AA61-B052D3CEC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7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8FF66-77B1-4DFB-8B72-E8C517038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【PO4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2B3E3-91DE-44B7-A3F9-0FDB62373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11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432603"/>
            <a:ext cx="7429500" cy="1738508"/>
          </a:xfrm>
        </p:spPr>
        <p:txBody>
          <a:bodyPr>
            <a:normAutofit/>
          </a:bodyPr>
          <a:lstStyle/>
          <a:p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2020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年度 </a:t>
            </a:r>
            <a:r>
              <a:rPr lang="ja-JP" altLang="en-US" sz="3200" dirty="0">
                <a:solidFill>
                  <a:prstClr val="black"/>
                </a:solidFill>
                <a:latin typeface="游ゴシック Light" panose="020F0302020204030204"/>
                <a:ea typeface="游ゴシック Light" panose="020B0300000000000000" pitchFamily="50" charset="-128"/>
              </a:rPr>
              <a:t>通常枠 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資金分配団体</a:t>
            </a:r>
            <a:b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</a:br>
            <a:r>
              <a:rPr lang="en-US" altLang="ja-JP" sz="4000" dirty="0"/>
              <a:t>【PO4</a:t>
            </a:r>
            <a:r>
              <a:rPr lang="ja-JP" altLang="en-US" sz="4000" dirty="0"/>
              <a:t>年目研修</a:t>
            </a:r>
            <a:r>
              <a:rPr lang="en-US" altLang="ja-JP" sz="4000" dirty="0"/>
              <a:t>】</a:t>
            </a:r>
            <a:br>
              <a:rPr lang="en-US" altLang="ja-JP" sz="4000" dirty="0"/>
            </a:br>
            <a:r>
              <a:rPr lang="ja-JP" altLang="en-US" sz="4000" dirty="0"/>
              <a:t>ビデオ学習用課題</a:t>
            </a:r>
            <a:endParaRPr kumimoji="1" lang="ja-JP" altLang="en-US" sz="4000" dirty="0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 txBox="1">
            <a:spLocks/>
          </p:cNvSpPr>
          <p:nvPr/>
        </p:nvSpPr>
        <p:spPr>
          <a:xfrm>
            <a:off x="1238250" y="4129961"/>
            <a:ext cx="7429500" cy="74933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8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480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2023.10.17</a:t>
            </a:r>
            <a:r>
              <a:rPr lang="ja-JP" altLang="en-US" dirty="0"/>
              <a:t>実施分</a:t>
            </a:r>
            <a:r>
              <a:rPr lang="en-US" altLang="ja-JP" dirty="0"/>
              <a:t>【PO</a:t>
            </a:r>
            <a:r>
              <a:rPr lang="ja-JP" altLang="en-US" dirty="0"/>
              <a:t>４年目研修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868514F-6E01-8138-50B0-2B3F686E8D4E}"/>
              </a:ext>
            </a:extLst>
          </p:cNvPr>
          <p:cNvSpPr txBox="1"/>
          <p:nvPr/>
        </p:nvSpPr>
        <p:spPr>
          <a:xfrm>
            <a:off x="1959231" y="2584738"/>
            <a:ext cx="598753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/>
              <a:t>資金分配団体名：　　　　　　　　　　　　　　　　　</a:t>
            </a:r>
            <a:endParaRPr kumimoji="1" lang="en-US" altLang="ja-JP" u="sng" dirty="0"/>
          </a:p>
          <a:p>
            <a:endParaRPr kumimoji="1" lang="en-US" altLang="ja-JP" dirty="0"/>
          </a:p>
          <a:p>
            <a:r>
              <a:rPr lang="ja-JP" altLang="en-US" u="sng" dirty="0"/>
              <a:t>受講者氏名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en-US" altLang="ja-JP" u="sng" dirty="0"/>
              <a:t>E-mail</a:t>
            </a:r>
            <a:r>
              <a:rPr lang="ja-JP" altLang="en-US" u="sng" dirty="0"/>
              <a:t>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ja-JP" altLang="en-US" sz="1400" u="sng" dirty="0"/>
              <a:t>確認者</a:t>
            </a:r>
            <a:r>
              <a:rPr lang="en-US" altLang="ja-JP" sz="1400" u="sng" dirty="0"/>
              <a:t>(JANPIA</a:t>
            </a:r>
            <a:r>
              <a:rPr lang="ja-JP" altLang="en-US" sz="1400" u="sng" dirty="0"/>
              <a:t>担当</a:t>
            </a:r>
            <a:r>
              <a:rPr lang="en-US" altLang="ja-JP" sz="1400" u="sng" dirty="0"/>
              <a:t>)</a:t>
            </a:r>
            <a:r>
              <a:rPr lang="ja-JP" altLang="en-US" u="sng" dirty="0"/>
              <a:t>：　　　　　　　　　　　　　　　　　</a:t>
            </a:r>
            <a:endParaRPr kumimoji="1" lang="ja-JP" altLang="en-US" u="sng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DCEA3D-7AC1-6A07-070D-F08B36115788}"/>
              </a:ext>
            </a:extLst>
          </p:cNvPr>
          <p:cNvSpPr txBox="1"/>
          <p:nvPr/>
        </p:nvSpPr>
        <p:spPr>
          <a:xfrm>
            <a:off x="1529194" y="5033049"/>
            <a:ext cx="7138556" cy="1169551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はじめに</a:t>
            </a:r>
            <a:r>
              <a:rPr lang="en-US" altLang="ja-JP" sz="1400" dirty="0"/>
              <a:t>】</a:t>
            </a:r>
          </a:p>
          <a:p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①</a:t>
            </a:r>
            <a:r>
              <a:rPr lang="ja-JP" sz="1400" dirty="0">
                <a:solidFill>
                  <a:srgbClr val="000000"/>
                </a:solidFill>
                <a:ea typeface="游ゴシック"/>
              </a:rPr>
              <a:t>一部の講義のみ受講される方は、</a:t>
            </a:r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各ページ右上の</a:t>
            </a:r>
            <a:r>
              <a:rPr lang="ja-JP" sz="1400" dirty="0">
                <a:solidFill>
                  <a:srgbClr val="000000"/>
                </a:solidFill>
                <a:ea typeface="游ゴシック"/>
              </a:rPr>
              <a:t>「受講済み」</a:t>
            </a:r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に</a:t>
            </a:r>
            <a:r>
              <a:rPr lang="ja-JP" sz="1400" dirty="0">
                <a:solidFill>
                  <a:srgbClr val="000000"/>
                </a:solidFill>
                <a:ea typeface="游ゴシック"/>
              </a:rPr>
              <a:t>チェックを入れ</a:t>
            </a:r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、</a:t>
            </a:r>
            <a:endParaRPr lang="en-US" altLang="ja-JP" sz="1400" dirty="0">
              <a:solidFill>
                <a:srgbClr val="000000"/>
              </a:solidFill>
              <a:ea typeface="游ゴシック"/>
            </a:endParaRPr>
          </a:p>
          <a:p>
            <a:r>
              <a:rPr lang="ja-JP" altLang="en-US" sz="1400" dirty="0">
                <a:solidFill>
                  <a:srgbClr val="000000"/>
                </a:solidFill>
                <a:ea typeface="游ゴシック"/>
              </a:rPr>
              <a:t>　</a:t>
            </a:r>
            <a:r>
              <a:rPr lang="ja-JP" sz="1400" dirty="0">
                <a:solidFill>
                  <a:srgbClr val="000000"/>
                </a:solidFill>
                <a:ea typeface="游ゴシック"/>
              </a:rPr>
              <a:t>該当箇所のみレポート作成をお願いします。</a:t>
            </a:r>
            <a:r>
              <a:rPr lang="ja-JP" altLang="en-US" sz="1400" b="1" dirty="0">
                <a:solidFill>
                  <a:srgbClr val="FF0000"/>
                </a:solidFill>
                <a:ea typeface="游ゴシック"/>
              </a:rPr>
              <a:t>　</a:t>
            </a:r>
            <a:endParaRPr lang="en-US" altLang="ja-JP" sz="1400" b="1" dirty="0">
              <a:solidFill>
                <a:srgbClr val="FF0000"/>
              </a:solidFill>
              <a:ea typeface="游ゴシック"/>
            </a:endParaRPr>
          </a:p>
          <a:p>
            <a:r>
              <a:rPr lang="ja-JP" altLang="en-US" sz="1400" dirty="0">
                <a:ea typeface="游ゴシック"/>
              </a:rPr>
              <a:t>②</a:t>
            </a:r>
            <a:r>
              <a:rPr lang="ja-JP" altLang="en-US" sz="1400" b="1" dirty="0">
                <a:solidFill>
                  <a:srgbClr val="FF0000"/>
                </a:solidFill>
                <a:ea typeface="游ゴシック"/>
              </a:rPr>
              <a:t>一部の講義のみ受講される方も、最終ページ「まとめ」の記載をお願いします。</a:t>
            </a:r>
            <a:endParaRPr lang="en-US" altLang="ja-JP" sz="1400" b="1" dirty="0">
              <a:solidFill>
                <a:srgbClr val="FF0000"/>
              </a:solidFill>
              <a:ea typeface="游ゴシック"/>
            </a:endParaRPr>
          </a:p>
          <a:p>
            <a:r>
              <a:rPr lang="ja-JP" altLang="en-US" sz="1400" dirty="0"/>
              <a:t>③レポートの記載が終わりましたら、</a:t>
            </a:r>
            <a:r>
              <a:rPr lang="en-US" altLang="ja-JP" sz="1400" dirty="0"/>
              <a:t>JANPIA</a:t>
            </a:r>
            <a:r>
              <a:rPr lang="ja-JP" altLang="en-US" sz="1400" dirty="0"/>
              <a:t>の担当</a:t>
            </a:r>
            <a:r>
              <a:rPr lang="en-US" altLang="ja-JP" sz="1400" dirty="0"/>
              <a:t>PO</a:t>
            </a:r>
            <a:r>
              <a:rPr lang="ja-JP" altLang="en-US" sz="1400" dirty="0"/>
              <a:t>にご提出ください。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83123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86483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 dirty="0">
                <a:ea typeface="游ゴシック Light"/>
              </a:rPr>
              <a:t>事後評価の事例共有</a:t>
            </a:r>
            <a:br>
              <a:rPr lang="en-US" altLang="ja-JP" sz="1800" b="1" dirty="0">
                <a:ea typeface="游ゴシック Light"/>
              </a:rPr>
            </a:br>
            <a:r>
              <a:rPr lang="ja-JP" altLang="en-US" sz="1800" b="1" dirty="0">
                <a:ea typeface="游ゴシック Light"/>
              </a:rPr>
              <a:t>講師：中部圏地域創造ファンド  三島様</a:t>
            </a:r>
            <a:br>
              <a:rPr lang="en-US" altLang="ja-JP" sz="1800" b="1" dirty="0">
                <a:ea typeface="游ゴシック Light"/>
              </a:rPr>
            </a:br>
            <a:r>
              <a:rPr lang="ja-JP" altLang="en-US" sz="1800" b="1" dirty="0">
                <a:ea typeface="游ゴシック Light"/>
              </a:rPr>
              <a:t>　　　東近江三方よし基金 山口様・西村様</a:t>
            </a:r>
            <a:endParaRPr lang="en-US" altLang="ja-JP" sz="1800" b="1" dirty="0">
              <a:ea typeface="游ゴシック Light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D1C4FF7-7C67-8A6D-7481-BCBCF6256BDF}"/>
              </a:ext>
            </a:extLst>
          </p:cNvPr>
          <p:cNvGrpSpPr/>
          <p:nvPr/>
        </p:nvGrpSpPr>
        <p:grpSpPr>
          <a:xfrm>
            <a:off x="162560" y="866509"/>
            <a:ext cx="9580880" cy="2704005"/>
            <a:chOff x="162560" y="3553626"/>
            <a:chExt cx="9580880" cy="264397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5B37B58-C8FA-4E72-B3FC-02227D1B9398}"/>
                </a:ext>
              </a:extLst>
            </p:cNvPr>
            <p:cNvSpPr txBox="1"/>
            <p:nvPr/>
          </p:nvSpPr>
          <p:spPr>
            <a:xfrm>
              <a:off x="162560" y="3553626"/>
              <a:ext cx="9580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400" dirty="0"/>
                <a:t>1.</a:t>
              </a:r>
              <a:r>
                <a:rPr lang="ja-JP" altLang="en-US" sz="1400" dirty="0"/>
                <a:t>本講義の中で、他の資金分配団体・実行団体の取り組みで真似したい・実践したい点や、特に参考になったことは何ですか？参考になったキーワードや該当部分を具体的に記載してください。</a:t>
              </a:r>
              <a:endParaRPr lang="en-US" altLang="ja-JP" sz="1400" dirty="0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76700D2-A8A4-40BE-AB36-42A89E369390}"/>
                </a:ext>
              </a:extLst>
            </p:cNvPr>
            <p:cNvSpPr/>
            <p:nvPr/>
          </p:nvSpPr>
          <p:spPr>
            <a:xfrm>
              <a:off x="162560" y="4068922"/>
              <a:ext cx="9580880" cy="212867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75612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dirty="0"/>
              <a:t>受講済み　□　</a:t>
            </a:r>
            <a:endParaRPr lang="en-US" altLang="ja-JP" sz="1400" u="sng" dirty="0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5B9A6D2-AEB4-4B1E-3724-737C9CC17AAB}"/>
              </a:ext>
            </a:extLst>
          </p:cNvPr>
          <p:cNvGrpSpPr/>
          <p:nvPr/>
        </p:nvGrpSpPr>
        <p:grpSpPr>
          <a:xfrm>
            <a:off x="162560" y="3570514"/>
            <a:ext cx="9580880" cy="2785839"/>
            <a:chOff x="162560" y="1030926"/>
            <a:chExt cx="9580880" cy="2315179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E6E9E24B-A1EC-4EC1-8097-1F293828FB49}"/>
                </a:ext>
              </a:extLst>
            </p:cNvPr>
            <p:cNvSpPr/>
            <p:nvPr/>
          </p:nvSpPr>
          <p:spPr>
            <a:xfrm>
              <a:off x="162560" y="1468480"/>
              <a:ext cx="9580880" cy="187762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D19DBEB2-A0F3-4509-84D1-9766C0A29AA2}"/>
                </a:ext>
              </a:extLst>
            </p:cNvPr>
            <p:cNvSpPr txBox="1"/>
            <p:nvPr/>
          </p:nvSpPr>
          <p:spPr>
            <a:xfrm>
              <a:off x="162560" y="1030926"/>
              <a:ext cx="9499600" cy="4348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altLang="ja-JP" sz="1400" dirty="0">
                  <a:ea typeface="游ゴシック"/>
                </a:rPr>
                <a:t>2.  </a:t>
              </a:r>
              <a:r>
                <a:rPr lang="ja-JP" altLang="en-US" sz="1400" dirty="0">
                  <a:ea typeface="游ゴシック"/>
                </a:rPr>
                <a:t>事後評価において、自団体のどんな取組み・成果について掲載し、どんな工夫を施したいですか？現時点でのお考えを記載してください。</a:t>
              </a:r>
              <a:endParaRPr lang="en-US" altLang="ja-JP" sz="1400" dirty="0">
                <a:ea typeface="游ゴシック"/>
              </a:endParaRPr>
            </a:p>
          </p:txBody>
        </p:sp>
      </p:grp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DF4680C-1C1B-DFD4-31B8-857DEBD21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r>
              <a:rPr lang="en-US" altLang="ja-JP" dirty="0"/>
              <a:t>2023.10.17</a:t>
            </a:r>
            <a:r>
              <a:rPr lang="ja-JP" altLang="en-US" dirty="0"/>
              <a:t>実施分</a:t>
            </a:r>
            <a:r>
              <a:rPr lang="en-US" altLang="ja-JP" dirty="0"/>
              <a:t>【PO</a:t>
            </a:r>
            <a:r>
              <a:rPr lang="ja-JP" altLang="en-US" dirty="0"/>
              <a:t>４年目研修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sp>
        <p:nvSpPr>
          <p:cNvPr id="9" name="日付プレースホルダー 5">
            <a:extLst>
              <a:ext uri="{FF2B5EF4-FFF2-40B4-BE49-F238E27FC236}">
                <a16:creationId xmlns:a16="http://schemas.microsoft.com/office/drawing/2014/main" id="{42866604-A81F-1ACC-70E7-5E467AE859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16022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24695"/>
            <a:ext cx="8543925" cy="782954"/>
          </a:xfrm>
        </p:spPr>
        <p:txBody>
          <a:bodyPr>
            <a:noAutofit/>
          </a:bodyPr>
          <a:lstStyle/>
          <a:p>
            <a:r>
              <a:rPr lang="ja-JP" altLang="en-US" sz="1800" b="1" dirty="0"/>
              <a:t>事後評価報告書の作成についてのレクチャー　</a:t>
            </a:r>
            <a:br>
              <a:rPr lang="en-US" altLang="ja-JP" sz="1800" b="1" dirty="0"/>
            </a:br>
            <a:r>
              <a:rPr lang="ja-JP" altLang="en-US" sz="1800" b="1" dirty="0"/>
              <a:t>講師：日本社会事業大学　新藤健太様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283921"/>
            <a:ext cx="4687455" cy="19530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やってみたいこと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3366264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</a:t>
            </a:r>
            <a:r>
              <a:rPr lang="ja-JP" altLang="en-US" sz="1400" dirty="0"/>
              <a:t> 上記</a:t>
            </a:r>
            <a:r>
              <a:rPr lang="en-US" altLang="ja-JP" sz="1400" dirty="0"/>
              <a:t>1</a:t>
            </a:r>
            <a:r>
              <a:rPr lang="ja-JP" altLang="en-US" sz="1400" dirty="0"/>
              <a:t>．の記載の中で、特に大事にしたいこととその理由について教えて下さい。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921506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 </a:t>
            </a:r>
            <a:r>
              <a:rPr lang="ja-JP" altLang="en-US" sz="1400" dirty="0"/>
              <a:t>報告書の作成の具体例の紹介を受けて、やってみたいこと、参考になったことを記載してください。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3724317"/>
            <a:ext cx="9580880" cy="26320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416838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1279559"/>
            <a:ext cx="4681913" cy="19784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参考に</a:t>
            </a:r>
            <a:r>
              <a:rPr kumimoji="1" lang="ja-JP" altLang="en-US" sz="1400" dirty="0">
                <a:solidFill>
                  <a:schemeClr val="tx1"/>
                </a:solidFill>
              </a:rPr>
              <a:t>なったこと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EF372FF8-94FE-80AE-63AA-5DDEE535A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r>
              <a:rPr lang="en-US" altLang="ja-JP" dirty="0"/>
              <a:t>2023.10.17</a:t>
            </a:r>
            <a:r>
              <a:rPr lang="ja-JP" altLang="en-US" dirty="0"/>
              <a:t>実施分</a:t>
            </a:r>
            <a:r>
              <a:rPr lang="en-US" altLang="ja-JP" dirty="0"/>
              <a:t>【PO</a:t>
            </a:r>
            <a:r>
              <a:rPr lang="ja-JP" altLang="en-US" dirty="0"/>
              <a:t>４年目研修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sp>
        <p:nvSpPr>
          <p:cNvPr id="5" name="日付プレースホルダー 5">
            <a:extLst>
              <a:ext uri="{FF2B5EF4-FFF2-40B4-BE49-F238E27FC236}">
                <a16:creationId xmlns:a16="http://schemas.microsoft.com/office/drawing/2014/main" id="{B68DFC51-CA05-B06C-3D01-2CFF3588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591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24695"/>
            <a:ext cx="8543925" cy="782954"/>
          </a:xfrm>
        </p:spPr>
        <p:txBody>
          <a:bodyPr>
            <a:noAutofit/>
          </a:bodyPr>
          <a:lstStyle/>
          <a:p>
            <a:r>
              <a:rPr lang="ja-JP" altLang="ja-JP" sz="1800" b="0" i="0" dirty="0">
                <a:solidFill>
                  <a:srgbClr val="000000"/>
                </a:solidFill>
                <a:effectLst/>
                <a:ea typeface="Meiryo UI" panose="020B0604030504040204" pitchFamily="50" charset="-128"/>
              </a:rPr>
              <a:t>事業完了に向けた事例発表とピアラーニング</a:t>
            </a:r>
            <a:br>
              <a:rPr lang="en-US" altLang="ja-JP" sz="1800" b="0" i="0" dirty="0">
                <a:solidFill>
                  <a:srgbClr val="000000"/>
                </a:solidFill>
                <a:effectLst/>
                <a:ea typeface="Meiryo UI" panose="020B0604030504040204" pitchFamily="50" charset="-128"/>
              </a:rPr>
            </a:br>
            <a:r>
              <a:rPr lang="ja-JP" altLang="en-US" sz="1800" dirty="0">
                <a:solidFill>
                  <a:srgbClr val="000000"/>
                </a:solidFill>
                <a:ea typeface="Meiryo UI" panose="020B0604030504040204" pitchFamily="50" charset="-128"/>
              </a:rPr>
              <a:t>進行：</a:t>
            </a:r>
            <a:r>
              <a:rPr lang="en-US" altLang="ja-JP" sz="1800" dirty="0">
                <a:solidFill>
                  <a:srgbClr val="000000"/>
                </a:solidFill>
                <a:ea typeface="Meiryo UI" panose="020B0604030504040204" pitchFamily="50" charset="-128"/>
              </a:rPr>
              <a:t>JANPIA</a:t>
            </a:r>
            <a:r>
              <a:rPr lang="ja-JP" altLang="en-US" sz="1800" dirty="0">
                <a:solidFill>
                  <a:srgbClr val="000000"/>
                </a:solidFill>
                <a:ea typeface="Meiryo UI" panose="020B0604030504040204" pitchFamily="50" charset="-128"/>
              </a:rPr>
              <a:t>事業部　山中</a:t>
            </a:r>
            <a:endParaRPr kumimoji="1" lang="ja-JP" altLang="en-US" sz="1800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811157"/>
            <a:ext cx="95808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sz="1400" dirty="0"/>
              <a:t>次の３つのテーマのいずれかを一つ選び、自団体・実行団体の活動事例や、得られた学び・他団体に共有したいこと等を箇条書きでお書きください。</a:t>
            </a:r>
            <a:endParaRPr lang="en-US" altLang="ja-JP" sz="1400" dirty="0"/>
          </a:p>
          <a:p>
            <a:r>
              <a:rPr lang="ja-JP" altLang="en-US" sz="1400" dirty="0"/>
              <a:t>（１）組織基盤の強化や事業の見える化・効率化で上手くいった事例</a:t>
            </a:r>
            <a:endParaRPr lang="en-US" altLang="ja-JP" sz="1400" dirty="0"/>
          </a:p>
          <a:p>
            <a:r>
              <a:rPr lang="ja-JP" altLang="en-US" sz="1400" dirty="0"/>
              <a:t>（２）実行団体が評価を実践してきた上での成功事例</a:t>
            </a:r>
            <a:endParaRPr lang="en-US" altLang="ja-JP" sz="1400" dirty="0"/>
          </a:p>
          <a:p>
            <a:r>
              <a:rPr lang="ja-JP" altLang="en-US" sz="1400" dirty="0"/>
              <a:t>（３）企業連携や行政連携の成功事例・あるいは失敗事例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2590800"/>
            <a:ext cx="9580880" cy="37655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r>
              <a:rPr lang="ja-JP" altLang="en-US" sz="1600" dirty="0">
                <a:solidFill>
                  <a:srgbClr val="000000"/>
                </a:solidFill>
                <a:effectLst/>
                <a:ea typeface="メイリオ" panose="020B0604030504040204" pitchFamily="50" charset="-128"/>
                <a:cs typeface="ＭＳ Ｐゴシック" panose="020B0600070205080204" pitchFamily="50" charset="-128"/>
              </a:rPr>
              <a:t>（記載事項の例）</a:t>
            </a:r>
            <a:endParaRPr lang="en-US" altLang="ja-JP" sz="1600" dirty="0">
              <a:solidFill>
                <a:srgbClr val="000000"/>
              </a:solidFill>
              <a:effectLst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  <a:p>
            <a:r>
              <a:rPr lang="ja-JP" altLang="en-US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・</a:t>
            </a: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取り上げた事業や団体の説明</a:t>
            </a:r>
            <a:br>
              <a:rPr lang="en-US" altLang="ja-JP" sz="1600" dirty="0">
                <a:effectLst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・成功</a:t>
            </a:r>
            <a:r>
              <a:rPr lang="en-US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(</a:t>
            </a: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失敗</a:t>
            </a:r>
            <a:r>
              <a:rPr lang="en-US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)</a:t>
            </a: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事例の概要</a:t>
            </a:r>
            <a:br>
              <a:rPr lang="en-US" altLang="ja-JP" sz="1600" dirty="0">
                <a:effectLst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・その事例からの学びやポイント</a:t>
            </a:r>
            <a:r>
              <a:rPr lang="en-US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 </a:t>
            </a:r>
            <a:br>
              <a:rPr lang="en-US" altLang="ja-JP" sz="1600" dirty="0">
                <a:effectLst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・現場感が分かる写真やイメージ</a:t>
            </a:r>
            <a:r>
              <a:rPr lang="en-US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 </a:t>
            </a:r>
            <a:r>
              <a:rPr lang="ja-JP" altLang="en-US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（</a:t>
            </a:r>
            <a:r>
              <a:rPr lang="ja-JP" altLang="ja-JP" sz="1600" dirty="0">
                <a:solidFill>
                  <a:srgbClr val="000000"/>
                </a:solidFill>
                <a:effectLst/>
                <a:ea typeface="メイリオ"/>
                <a:cs typeface="ＭＳ Ｐゴシック" panose="020B0600070205080204" pitchFamily="50" charset="-128"/>
              </a:rPr>
              <a:t>あれば</a:t>
            </a:r>
            <a:r>
              <a:rPr lang="ja-JP" altLang="en-US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）</a:t>
            </a:r>
            <a:endParaRPr lang="en-US" altLang="ja-JP" sz="1600" dirty="0">
              <a:solidFill>
                <a:srgbClr val="000000"/>
              </a:solidFill>
              <a:ea typeface="メイリオ"/>
              <a:cs typeface="ＭＳ Ｐゴシック" panose="020B0600070205080204" pitchFamily="50" charset="-128"/>
            </a:endParaRPr>
          </a:p>
          <a:p>
            <a:endParaRPr lang="en-US" altLang="ja-JP" sz="1600" dirty="0">
              <a:solidFill>
                <a:srgbClr val="000000"/>
              </a:solidFill>
              <a:ea typeface="メイリオ"/>
              <a:cs typeface="ＭＳ Ｐゴシック" panose="020B0600070205080204" pitchFamily="50" charset="-128"/>
            </a:endParaRPr>
          </a:p>
          <a:p>
            <a:r>
              <a:rPr lang="en-US" altLang="ja-JP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※</a:t>
            </a:r>
            <a:r>
              <a:rPr lang="ja-JP" altLang="en-US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記載欄は次ページに続きます。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416838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EF372FF8-94FE-80AE-63AA-5DDEE535A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r>
              <a:rPr lang="en-US" altLang="ja-JP" dirty="0"/>
              <a:t>2023.10.17</a:t>
            </a:r>
            <a:r>
              <a:rPr lang="ja-JP" altLang="en-US" dirty="0"/>
              <a:t>実施分</a:t>
            </a:r>
            <a:r>
              <a:rPr lang="en-US" altLang="ja-JP" dirty="0"/>
              <a:t>【PO</a:t>
            </a:r>
            <a:r>
              <a:rPr lang="ja-JP" altLang="en-US" dirty="0"/>
              <a:t>４年目研修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sp>
        <p:nvSpPr>
          <p:cNvPr id="5" name="日付プレースホルダー 5">
            <a:extLst>
              <a:ext uri="{FF2B5EF4-FFF2-40B4-BE49-F238E27FC236}">
                <a16:creationId xmlns:a16="http://schemas.microsoft.com/office/drawing/2014/main" id="{B68DFC51-CA05-B06C-3D01-2CFF3588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BAD3DA0-79E1-4CD0-F5BC-2E5700B7EB8E}"/>
              </a:ext>
            </a:extLst>
          </p:cNvPr>
          <p:cNvSpPr/>
          <p:nvPr/>
        </p:nvSpPr>
        <p:spPr>
          <a:xfrm>
            <a:off x="162560" y="1980708"/>
            <a:ext cx="9580880" cy="512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選んだテーマ番号：</a:t>
            </a:r>
          </a:p>
        </p:txBody>
      </p:sp>
    </p:spTree>
    <p:extLst>
      <p:ext uri="{BB962C8B-B14F-4D97-AF65-F5344CB8AC3E}">
        <p14:creationId xmlns:p14="http://schemas.microsoft.com/office/powerpoint/2010/main" val="272911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24695"/>
            <a:ext cx="8543925" cy="376953"/>
          </a:xfrm>
        </p:spPr>
        <p:txBody>
          <a:bodyPr>
            <a:noAutofit/>
          </a:bodyPr>
          <a:lstStyle/>
          <a:p>
            <a:r>
              <a:rPr lang="ja-JP" altLang="ja-JP" sz="1800" b="0" i="0" dirty="0">
                <a:solidFill>
                  <a:srgbClr val="000000"/>
                </a:solidFill>
                <a:effectLst/>
                <a:ea typeface="Meiryo UI" panose="020B0604030504040204" pitchFamily="50" charset="-128"/>
              </a:rPr>
              <a:t>事業完了に向けた事例発表とピアラーニング</a:t>
            </a:r>
            <a:r>
              <a:rPr lang="ja-JP" altLang="en-US" sz="1800" b="0" i="0" dirty="0">
                <a:solidFill>
                  <a:srgbClr val="000000"/>
                </a:solidFill>
                <a:effectLst/>
                <a:ea typeface="Meiryo UI" panose="020B0604030504040204" pitchFamily="50" charset="-128"/>
              </a:rPr>
              <a:t>（参考動画）</a:t>
            </a:r>
            <a:r>
              <a:rPr lang="en-US" altLang="ja-JP" sz="1800" b="0" i="0" dirty="0">
                <a:solidFill>
                  <a:srgbClr val="000000"/>
                </a:solidFill>
                <a:effectLst/>
                <a:ea typeface="Meiryo UI" panose="020B0604030504040204" pitchFamily="50" charset="-128"/>
              </a:rPr>
              <a:t>【</a:t>
            </a:r>
            <a:r>
              <a:rPr lang="ja-JP" altLang="en-US" sz="1800" dirty="0">
                <a:solidFill>
                  <a:srgbClr val="000000"/>
                </a:solidFill>
                <a:ea typeface="Meiryo UI" panose="020B0604030504040204" pitchFamily="50" charset="-128"/>
              </a:rPr>
              <a:t>つづき</a:t>
            </a:r>
            <a:r>
              <a:rPr lang="en-US" altLang="ja-JP" sz="1800" dirty="0">
                <a:solidFill>
                  <a:srgbClr val="000000"/>
                </a:solidFill>
                <a:ea typeface="Meiryo UI" panose="020B0604030504040204" pitchFamily="50" charset="-128"/>
              </a:rPr>
              <a:t>】</a:t>
            </a:r>
            <a:endParaRPr kumimoji="1" lang="ja-JP" altLang="en-US" sz="1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501648"/>
            <a:ext cx="9580880" cy="58547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r>
              <a:rPr lang="en-US" altLang="ja-JP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※</a:t>
            </a:r>
            <a:r>
              <a:rPr lang="ja-JP" altLang="en-US" sz="1600" dirty="0">
                <a:solidFill>
                  <a:srgbClr val="000000"/>
                </a:solidFill>
                <a:ea typeface="メイリオ"/>
                <a:cs typeface="ＭＳ Ｐゴシック" panose="020B0600070205080204" pitchFamily="50" charset="-128"/>
              </a:rPr>
              <a:t>適宜、ページを追加して記載いただいても結構です。</a:t>
            </a:r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EF372FF8-94FE-80AE-63AA-5DDEE535A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</p:spPr>
        <p:txBody>
          <a:bodyPr/>
          <a:lstStyle/>
          <a:p>
            <a:r>
              <a:rPr lang="en-US" altLang="ja-JP" dirty="0"/>
              <a:t>2023.10.17</a:t>
            </a:r>
            <a:r>
              <a:rPr lang="ja-JP" altLang="en-US" dirty="0"/>
              <a:t>実施分</a:t>
            </a:r>
            <a:r>
              <a:rPr lang="en-US" altLang="ja-JP" dirty="0"/>
              <a:t>【PO</a:t>
            </a:r>
            <a:r>
              <a:rPr lang="ja-JP" altLang="en-US" dirty="0"/>
              <a:t>４年目研修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sp>
        <p:nvSpPr>
          <p:cNvPr id="5" name="日付プレースホルダー 5">
            <a:extLst>
              <a:ext uri="{FF2B5EF4-FFF2-40B4-BE49-F238E27FC236}">
                <a16:creationId xmlns:a16="http://schemas.microsoft.com/office/drawing/2014/main" id="{B68DFC51-CA05-B06C-3D01-2CFF3588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en-US" altLang="ja-JP" dirty="0"/>
              <a:t>2023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r>
              <a:rPr lang="en-US" altLang="ja-JP" dirty="0" err="1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99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まとめ</a:t>
            </a:r>
            <a:r>
              <a:rPr lang="ja-JP" altLang="en-US" sz="1600" b="1" dirty="0">
                <a:solidFill>
                  <a:srgbClr val="FF0000"/>
                </a:solidFill>
              </a:rPr>
              <a:t>（一部の講義のみ受講される方も、本ページのご提出をお願いします。 ）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357359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２．わからなかったこと、難しかったことがあれば記載してください</a:t>
            </a:r>
            <a:r>
              <a:rPr lang="en-US" altLang="ja-JP" sz="1400" dirty="0"/>
              <a:t>(</a:t>
            </a:r>
            <a:r>
              <a:rPr lang="ja-JP" altLang="en-US" sz="1400" dirty="0"/>
              <a:t>なしの場合は空欄のままで結構です</a:t>
            </a:r>
            <a:r>
              <a:rPr lang="en-US" altLang="ja-JP" sz="1400" dirty="0"/>
              <a:t>)</a:t>
            </a:r>
            <a:r>
              <a:rPr lang="ja-JP" altLang="en-US" sz="1400" dirty="0"/>
              <a:t>。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１．すべての研修を</a:t>
            </a:r>
            <a:r>
              <a:rPr lang="ja-JP" altLang="en-US" sz="1400"/>
              <a:t>通して、事後評価実施に向けて参考になることはありましたか。具体的にご記載ください。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2679205"/>
            <a:ext cx="9580880" cy="15646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42163"/>
            <a:ext cx="9580880" cy="1535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523456"/>
            <a:ext cx="9580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 dirty="0"/>
              <a:t>３．その他、研修に関するご要望、今後に向けた改善点などございましたら遠慮なくご記載ください。</a:t>
            </a:r>
            <a:endParaRPr lang="en-US" altLang="ja-JP" sz="1400" dirty="0">
              <a:ea typeface="游ゴシック"/>
            </a:endParaRPr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3" name="日付プレースホルダー 6">
            <a:extLst>
              <a:ext uri="{FF2B5EF4-FFF2-40B4-BE49-F238E27FC236}">
                <a16:creationId xmlns:a16="http://schemas.microsoft.com/office/drawing/2014/main" id="{992C08C7-8B3A-B038-E9C1-5B26BC6465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2023</a:t>
            </a:r>
            <a:r>
              <a:rPr lang="ja-JP" altLang="da-DK" dirty="0"/>
              <a:t>年</a:t>
            </a:r>
            <a:r>
              <a:rPr lang="da-DK" altLang="ja-JP" dirty="0"/>
              <a:t>10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5" name="フッター プレースホルダー 12">
            <a:extLst>
              <a:ext uri="{FF2B5EF4-FFF2-40B4-BE49-F238E27FC236}">
                <a16:creationId xmlns:a16="http://schemas.microsoft.com/office/drawing/2014/main" id="{37097CDD-747D-0283-4850-2A7766FB9F29}"/>
              </a:ext>
            </a:extLst>
          </p:cNvPr>
          <p:cNvSpPr txBox="1">
            <a:spLocks/>
          </p:cNvSpPr>
          <p:nvPr/>
        </p:nvSpPr>
        <p:spPr>
          <a:xfrm>
            <a:off x="3281363" y="6419168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ctr" defTabSz="914400" rtl="0" eaLnBrk="1" latinLnBrk="0" hangingPunct="1">
              <a:defRPr kumimoji="1"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>
                <a:ea typeface="+mn-lt"/>
                <a:cs typeface="+mn-lt"/>
              </a:rPr>
              <a:t>2023.10.17</a:t>
            </a:r>
            <a:r>
              <a:rPr lang="zh-TW" altLang="en-US" dirty="0">
                <a:ea typeface="+mn-lt"/>
                <a:cs typeface="+mn-lt"/>
              </a:rPr>
              <a:t>実施分</a:t>
            </a:r>
            <a:r>
              <a:rPr lang="en-US" altLang="ja-JP" dirty="0">
                <a:ea typeface="+mn-lt"/>
                <a:cs typeface="+mn-lt"/>
              </a:rPr>
              <a:t>【</a:t>
            </a:r>
            <a:r>
              <a:rPr lang="en-US" dirty="0">
                <a:ea typeface="+mn-lt"/>
                <a:cs typeface="+mn-lt"/>
              </a:rPr>
              <a:t>PO4</a:t>
            </a:r>
            <a:r>
              <a:rPr lang="zh-TW" altLang="en-US" dirty="0">
                <a:ea typeface="+mn-lt"/>
                <a:cs typeface="+mn-lt"/>
              </a:rPr>
              <a:t>年目研修</a:t>
            </a:r>
            <a:r>
              <a:rPr lang="en-US" dirty="0">
                <a:ea typeface="+mn-lt"/>
                <a:cs typeface="+mn-lt"/>
              </a:rPr>
              <a:t>】 </a:t>
            </a:r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153687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BCBB4D134F8EC4FA64734F7C385BA8C" ma:contentTypeVersion="14" ma:contentTypeDescription="新しいドキュメントを作成します。" ma:contentTypeScope="" ma:versionID="fea6e9b0e1d992361fe3093893ff2160">
  <xsd:schema xmlns:xsd="http://www.w3.org/2001/XMLSchema" xmlns:xs="http://www.w3.org/2001/XMLSchema" xmlns:p="http://schemas.microsoft.com/office/2006/metadata/properties" xmlns:ns2="a0e695d1-15ed-4698-a3fa-a0fe58b5b315" xmlns:ns3="ab025d10-8a00-402f-9bb6-29fc7e729e9b" targetNamespace="http://schemas.microsoft.com/office/2006/metadata/properties" ma:root="true" ma:fieldsID="e6dfa053ec5fd697e69d0e1474bf9c83" ns2:_="" ns3:_="">
    <xsd:import namespace="a0e695d1-15ed-4698-a3fa-a0fe58b5b315"/>
    <xsd:import namespace="ab025d10-8a00-402f-9bb6-29fc7e729e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e695d1-15ed-4698-a3fa-a0fe58b5b3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544751c9-2799-4505-b004-9d29a52abe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25d10-8a00-402f-9bb6-29fc7e729e9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f5d32c9-797c-4e5a-8219-2cf8e6e0286f}" ma:internalName="TaxCatchAll" ma:showField="CatchAllData" ma:web="ab025d10-8a00-402f-9bb6-29fc7e729e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025d10-8a00-402f-9bb6-29fc7e729e9b" xsi:nil="true"/>
    <lcf76f155ced4ddcb4097134ff3c332f xmlns="a0e695d1-15ed-4698-a3fa-a0fe58b5b3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8284238-9EC8-4D91-B7B7-2488DA8B3CC8}"/>
</file>

<file path=customXml/itemProps2.xml><?xml version="1.0" encoding="utf-8"?>
<ds:datastoreItem xmlns:ds="http://schemas.openxmlformats.org/officeDocument/2006/customXml" ds:itemID="{55B19F60-0B42-41A1-8EC5-8BC299D4FC87}"/>
</file>

<file path=customXml/itemProps3.xml><?xml version="1.0" encoding="utf-8"?>
<ds:datastoreItem xmlns:ds="http://schemas.openxmlformats.org/officeDocument/2006/customXml" ds:itemID="{CD01A53E-F47C-443F-9256-296F2B0997D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657</Words>
  <Application>Microsoft Office PowerPoint</Application>
  <PresentationFormat>A4 210 x 297 mm</PresentationFormat>
  <Paragraphs>74</Paragraphs>
  <Slides>6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游ゴシック</vt:lpstr>
      <vt:lpstr>游ゴシック Light</vt:lpstr>
      <vt:lpstr>Arial</vt:lpstr>
      <vt:lpstr>Calibri</vt:lpstr>
      <vt:lpstr>Office テーマ</vt:lpstr>
      <vt:lpstr>2020年度 通常枠 資金分配団体 【PO4年目研修】 ビデオ学習用課題</vt:lpstr>
      <vt:lpstr>事後評価の事例共有 講師：中部圏地域創造ファンド  三島様 　　　東近江三方よし基金 山口様・西村様</vt:lpstr>
      <vt:lpstr>事後評価報告書の作成についてのレクチャー　 講師：日本社会事業大学　新藤健太様</vt:lpstr>
      <vt:lpstr>事業完了に向けた事例発表とピアラーニング 進行：JANPIA事業部　山中</vt:lpstr>
      <vt:lpstr>事業完了に向けた事例発表とピアラーニング（参考動画）【つづき】</vt:lpstr>
      <vt:lpstr>まとめ（一部の講義のみ受講される方も、本ページのご提出をお願いします。 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2023-11-01T02:38:26Z</dcterms:created>
  <dcterms:modified xsi:type="dcterms:W3CDTF">2023-11-01T02:38:30Z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0x0101005BCBB4D134F8EC4FA64734F7C385BA8C</vt:lpwstr>
  </property>
</Properties>
</file>