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9"/>
  </p:notesMasterIdLst>
  <p:handoutMasterIdLst>
    <p:handoutMasterId r:id="rId10"/>
  </p:handoutMasterIdLst>
  <p:sldIdLst>
    <p:sldId id="256" r:id="rId2"/>
    <p:sldId id="272" r:id="rId3"/>
    <p:sldId id="279" r:id="rId4"/>
    <p:sldId id="280" r:id="rId5"/>
    <p:sldId id="281" r:id="rId6"/>
    <p:sldId id="282" r:id="rId7"/>
    <p:sldId id="259" r:id="rId8"/>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58" y="9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2022/11/24</a:t>
            </a:fld>
            <a:endParaRPr kumimoji="1" lang="ja-JP" altLang="en-US"/>
          </a:p>
        </p:txBody>
      </p:sp>
      <p:sp>
        <p:nvSpPr>
          <p:cNvPr id="4" name="フッター プレースホルダー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2022/11/24</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2</a:t>
            </a:fld>
            <a:endParaRPr kumimoji="1" lang="ja-JP" altLang="en-US"/>
          </a:p>
        </p:txBody>
      </p:sp>
    </p:spTree>
    <p:extLst>
      <p:ext uri="{BB962C8B-B14F-4D97-AF65-F5344CB8AC3E}">
        <p14:creationId xmlns:p14="http://schemas.microsoft.com/office/powerpoint/2010/main" val="123051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0" y="2937"/>
            <a:ext cx="9906000" cy="3438620"/>
          </a:xfrm>
        </p:spPr>
        <p:txBody>
          <a:bodyPr>
            <a:normAutofit/>
          </a:bodyPr>
          <a:lstStyle/>
          <a:p>
            <a:r>
              <a:rPr lang="en-US" altLang="ja-JP" sz="3000" dirty="0"/>
              <a:t>2021</a:t>
            </a:r>
            <a:r>
              <a:rPr lang="ja-JP" altLang="en-US" sz="3000" dirty="0"/>
              <a:t>年度 通常枠（第</a:t>
            </a:r>
            <a:r>
              <a:rPr lang="en-US" altLang="ja-JP" sz="3000" dirty="0"/>
              <a:t>1</a:t>
            </a:r>
            <a:r>
              <a:rPr lang="ja-JP" altLang="en-US" sz="3000" dirty="0"/>
              <a:t>回</a:t>
            </a:r>
            <a:r>
              <a:rPr lang="en-US" altLang="ja-JP" sz="3000" dirty="0"/>
              <a:t>/</a:t>
            </a:r>
            <a:r>
              <a:rPr lang="ja-JP" altLang="en-US" sz="3000" dirty="0"/>
              <a:t>第</a:t>
            </a:r>
            <a:r>
              <a:rPr lang="en-US" altLang="ja-JP" sz="3000" dirty="0"/>
              <a:t>2</a:t>
            </a:r>
            <a:r>
              <a:rPr lang="ja-JP" altLang="en-US" sz="3000" dirty="0"/>
              <a:t>回）資金分配団体</a:t>
            </a:r>
            <a:br>
              <a:rPr lang="en-US" altLang="ja-JP" sz="4000" dirty="0"/>
            </a:br>
            <a:r>
              <a:rPr lang="en-US" altLang="ja-JP" sz="4000" dirty="0"/>
              <a:t>【PO1</a:t>
            </a:r>
            <a:r>
              <a:rPr lang="ja-JP" altLang="en-US" sz="4000" dirty="0"/>
              <a:t>年目</a:t>
            </a:r>
            <a:r>
              <a:rPr lang="ja-JP" altLang="en-US" sz="3300" dirty="0"/>
              <a:t>（公募前）</a:t>
            </a:r>
            <a:r>
              <a:rPr lang="ja-JP" altLang="en-US" sz="4000" dirty="0"/>
              <a:t>研修</a:t>
            </a:r>
            <a:r>
              <a:rPr lang="en-US" altLang="ja-JP" sz="4000" dirty="0"/>
              <a:t>】</a:t>
            </a:r>
            <a:br>
              <a:rPr lang="en-US" altLang="ja-JP" sz="4000" dirty="0"/>
            </a:br>
            <a:r>
              <a:rPr lang="ja-JP" altLang="en-US" sz="3300" dirty="0"/>
              <a:t>＜</a:t>
            </a:r>
            <a:r>
              <a:rPr lang="en-US" altLang="ja-JP" sz="3300" dirty="0"/>
              <a:t>2021</a:t>
            </a:r>
            <a:r>
              <a:rPr lang="ja-JP" altLang="en-US" sz="3300" dirty="0"/>
              <a:t>年度実施＞</a:t>
            </a:r>
            <a:br>
              <a:rPr lang="en-US" altLang="ja-JP" sz="2200" dirty="0"/>
            </a:br>
            <a:br>
              <a:rPr lang="en-US" altLang="ja-JP" sz="2200" dirty="0"/>
            </a:br>
            <a:r>
              <a:rPr lang="ja-JP" altLang="en-US" sz="4800" dirty="0"/>
              <a:t>ビデオ学習用課題</a:t>
            </a:r>
            <a:endParaRPr kumimoji="1" lang="ja-JP" altLang="en-US" sz="4800" dirty="0"/>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a:p>
        </p:txBody>
      </p:sp>
      <p:sp>
        <p:nvSpPr>
          <p:cNvPr id="4" name="テキスト ボックス 3"/>
          <p:cNvSpPr txBox="1"/>
          <p:nvPr/>
        </p:nvSpPr>
        <p:spPr>
          <a:xfrm>
            <a:off x="1959231" y="3754593"/>
            <a:ext cx="6186309" cy="2031325"/>
          </a:xfrm>
          <a:prstGeom prst="rect">
            <a:avLst/>
          </a:prstGeom>
          <a:noFill/>
        </p:spPr>
        <p:txBody>
          <a:bodyPr wrap="none" rtlCol="0">
            <a:spAutoFit/>
          </a:bodyPr>
          <a:lstStyle/>
          <a:p>
            <a:r>
              <a:rPr kumimoji="1" lang="ja-JP" altLang="en-US" u="sng" dirty="0"/>
              <a:t>資金分配団体名：　　　　　　　　　　　　　　　　　</a:t>
            </a:r>
            <a:endParaRPr kumimoji="1" lang="en-US" altLang="ja-JP" u="sng" dirty="0"/>
          </a:p>
          <a:p>
            <a:endParaRPr kumimoji="1" lang="en-US" altLang="ja-JP" dirty="0"/>
          </a:p>
          <a:p>
            <a:r>
              <a:rPr lang="ja-JP" altLang="en-US" u="sng" dirty="0"/>
              <a:t>名前　　　　　：　　　　　　　　　　　　　　　　　</a:t>
            </a:r>
            <a:endParaRPr lang="en-US" altLang="ja-JP" u="sng" dirty="0"/>
          </a:p>
          <a:p>
            <a:endParaRPr lang="en-US" altLang="ja-JP" u="sng" dirty="0"/>
          </a:p>
          <a:p>
            <a:r>
              <a:rPr lang="en-US" altLang="ja-JP" u="sng" dirty="0"/>
              <a:t>E-mail</a:t>
            </a:r>
            <a:r>
              <a:rPr lang="ja-JP" altLang="en-US" u="sng" dirty="0"/>
              <a:t>　　　　：　　　　　　　　　　　　　　　　　</a:t>
            </a:r>
            <a:endParaRPr lang="en-US" altLang="ja-JP" u="sng" dirty="0"/>
          </a:p>
          <a:p>
            <a:endParaRPr lang="en-US" altLang="ja-JP" u="sng" dirty="0"/>
          </a:p>
          <a:p>
            <a:r>
              <a:rPr lang="ja-JP" altLang="en-US" sz="1400" u="sng" dirty="0"/>
              <a:t>確認者</a:t>
            </a:r>
            <a:r>
              <a:rPr lang="en-US" altLang="ja-JP" sz="1400" u="sng" dirty="0"/>
              <a:t>(JANPIA</a:t>
            </a:r>
            <a:r>
              <a:rPr lang="ja-JP" altLang="en-US" sz="1400" u="sng" dirty="0"/>
              <a:t>担当</a:t>
            </a:r>
            <a:r>
              <a:rPr lang="en-US" altLang="ja-JP" sz="1400" u="sng" dirty="0"/>
              <a:t>)</a:t>
            </a:r>
            <a:r>
              <a:rPr lang="ja-JP" altLang="en-US" u="sng" dirty="0"/>
              <a:t>：　　　　　　　　　　　　　　　　　</a:t>
            </a:r>
            <a:endParaRPr kumimoji="1" lang="ja-JP" altLang="en-US" u="sng" dirty="0"/>
          </a:p>
        </p:txBody>
      </p:sp>
      <p:sp>
        <p:nvSpPr>
          <p:cNvPr id="5" name="フッター プレースホルダー 4"/>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6" name="日付プレースホルダー 5"/>
          <p:cNvSpPr>
            <a:spLocks noGrp="1"/>
          </p:cNvSpPr>
          <p:nvPr>
            <p:ph type="dt" sz="half" idx="10"/>
          </p:nvPr>
        </p:nvSpPr>
        <p:spPr/>
        <p:txBody>
          <a:bodyPr/>
          <a:lstStyle/>
          <a:p>
            <a:r>
              <a:rPr lang="en-US" altLang="ja-JP" dirty="0"/>
              <a:t>2022</a:t>
            </a:r>
            <a:r>
              <a:rPr lang="ja-JP" altLang="en-US" dirty="0"/>
              <a:t>年</a:t>
            </a:r>
            <a:r>
              <a:rPr lang="en-US" altLang="ja-JP" dirty="0"/>
              <a:t>11</a:t>
            </a:r>
            <a:r>
              <a:rPr lang="ja-JP" altLang="en-US" dirty="0"/>
              <a:t>月</a:t>
            </a:r>
            <a:r>
              <a:rPr lang="en-US" altLang="ja-JP" dirty="0" err="1"/>
              <a:t>ver</a:t>
            </a:r>
            <a:endParaRPr lang="ja-JP" altLang="en-US" dirty="0"/>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altLang="ja-JP" sz="1800" b="1" dirty="0"/>
              <a:t>休眠預金活用事業の近況</a:t>
            </a:r>
            <a:r>
              <a:rPr lang="en-US" altLang="ja-JP" sz="1800" b="1" dirty="0"/>
              <a:t>/</a:t>
            </a:r>
            <a:r>
              <a:rPr lang="ja-JP" altLang="en-US" sz="1800" b="1" dirty="0"/>
              <a:t>リスクマネジメント</a:t>
            </a:r>
            <a:r>
              <a:rPr lang="ja-JP" altLang="ja-JP" sz="1800" b="1" dirty="0"/>
              <a:t>について</a:t>
            </a:r>
            <a:br>
              <a:rPr lang="en-US" altLang="ja-JP" sz="1800" b="1" dirty="0"/>
            </a:br>
            <a:r>
              <a:rPr kumimoji="1" lang="ja-JP" altLang="en-US" sz="1800" b="1" dirty="0"/>
              <a:t>講師：</a:t>
            </a:r>
            <a:r>
              <a:rPr lang="en-US" altLang="ja-JP" sz="1800" b="1" dirty="0"/>
              <a:t>JANPIA</a:t>
            </a:r>
            <a:r>
              <a:rPr lang="ja-JP" altLang="ja-JP" sz="1800" b="1" dirty="0"/>
              <a:t>　総務部長　大川</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312455"/>
            <a:ext cx="9580880" cy="13424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727144"/>
            <a:ext cx="9580880" cy="307777"/>
          </a:xfrm>
          <a:prstGeom prst="rect">
            <a:avLst/>
          </a:prstGeom>
          <a:noFill/>
        </p:spPr>
        <p:txBody>
          <a:bodyPr wrap="square" rtlCol="0">
            <a:spAutoFit/>
          </a:bodyPr>
          <a:lstStyle/>
          <a:p>
            <a:r>
              <a:rPr lang="en-US" altLang="ja-JP" sz="1400" dirty="0"/>
              <a:t>2. </a:t>
            </a:r>
            <a:r>
              <a:rPr lang="ja-JP" altLang="en-US" sz="1400" dirty="0"/>
              <a:t>本講義の学びを踏まえ、どのようなリスクに配慮し、実行団体に対して心がけると良いと考えますか。。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523220"/>
          </a:xfrm>
          <a:prstGeom prst="rect">
            <a:avLst/>
          </a:prstGeom>
          <a:noFill/>
        </p:spPr>
        <p:txBody>
          <a:bodyPr wrap="square" rtlCol="0">
            <a:spAutoFit/>
          </a:bodyPr>
          <a:lstStyle/>
          <a:p>
            <a:r>
              <a:rPr lang="en-US" altLang="ja-JP" sz="1400"/>
              <a:t>1.</a:t>
            </a:r>
            <a:r>
              <a:rPr lang="ja-JP" altLang="en-US" sz="1400"/>
              <a:t>休眠預金活用事業の理解をしていただくことが、本事業を推進していくために最も大切な基礎となります。休眠預金事業の近況を聞き、期待していること、不安なことを記載してください。</a:t>
            </a:r>
            <a:endParaRPr lang="en-US" altLang="ja-JP" sz="140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107195"/>
            <a:ext cx="9580880" cy="29138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
        <p:nvSpPr>
          <p:cNvPr id="14" name="フッター プレースホルダー 13"/>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Tree>
    <p:extLst>
      <p:ext uri="{BB962C8B-B14F-4D97-AF65-F5344CB8AC3E}">
        <p14:creationId xmlns:p14="http://schemas.microsoft.com/office/powerpoint/2010/main" val="3713577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1"/>
            <a:ext cx="8543925" cy="989791"/>
          </a:xfrm>
        </p:spPr>
        <p:txBody>
          <a:bodyPr>
            <a:normAutofit/>
          </a:bodyPr>
          <a:lstStyle/>
          <a:p>
            <a:pPr fontAlgn="base"/>
            <a:r>
              <a:rPr lang="en-US" altLang="ja-JP" sz="1800" b="1" dirty="0">
                <a:latin typeface="游ゴシック Light 見出し"/>
              </a:rPr>
              <a:t>PO</a:t>
            </a:r>
            <a:r>
              <a:rPr lang="ja-JP" altLang="en-US" sz="1800" b="1" dirty="0">
                <a:latin typeface="游ゴシック Light 見出し"/>
              </a:rPr>
              <a:t>の皆さまに期待すること</a:t>
            </a:r>
            <a:br>
              <a:rPr lang="en-US" altLang="ja-JP" sz="1800" b="1" dirty="0">
                <a:latin typeface="游ゴシック Light 見出し"/>
              </a:rPr>
            </a:br>
            <a:r>
              <a:rPr lang="ja-JP" altLang="en-US" sz="1800" b="1" dirty="0">
                <a:latin typeface="+mj-ea"/>
              </a:rPr>
              <a:t>講師：</a:t>
            </a:r>
            <a:r>
              <a:rPr lang="zh-CN" altLang="ja-JP" sz="1800" b="1" dirty="0">
                <a:latin typeface="+mj-ea"/>
              </a:rPr>
              <a:t>深尾昌峰</a:t>
            </a:r>
            <a:r>
              <a:rPr lang="ja-JP" altLang="ja-JP" sz="1800" b="1" dirty="0">
                <a:latin typeface="+mj-ea"/>
              </a:rPr>
              <a:t>様（</a:t>
            </a:r>
            <a:r>
              <a:rPr lang="zh-CN" altLang="ja-JP" sz="1800" b="1" dirty="0">
                <a:latin typeface="+mj-ea"/>
              </a:rPr>
              <a:t>龍谷大学 政策学部 </a:t>
            </a:r>
            <a:r>
              <a:rPr lang="ja-JP" altLang="ja-JP" sz="1800" b="1" dirty="0">
                <a:latin typeface="+mj-ea"/>
              </a:rPr>
              <a:t>教授）</a:t>
            </a:r>
            <a:endParaRPr kumimoji="1" lang="ja-JP" altLang="en-US" sz="1800" b="1" dirty="0">
              <a:latin typeface="+mj-ea"/>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569665"/>
            <a:ext cx="9580880" cy="447890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130503"/>
            <a:ext cx="9499600" cy="307777"/>
          </a:xfrm>
          <a:prstGeom prst="rect">
            <a:avLst/>
          </a:prstGeom>
          <a:noFill/>
        </p:spPr>
        <p:txBody>
          <a:bodyPr wrap="square" rtlCol="0">
            <a:spAutoFit/>
          </a:bodyPr>
          <a:lstStyle/>
          <a:p>
            <a:r>
              <a:rPr lang="en-US" altLang="ja-JP" sz="1400"/>
              <a:t>1. </a:t>
            </a:r>
            <a:r>
              <a:rPr lang="ja-JP" altLang="en-US" sz="1400"/>
              <a:t>講義内容を聞いた上で、</a:t>
            </a:r>
            <a:r>
              <a:rPr lang="en-US" altLang="ja-JP" sz="1400"/>
              <a:t>PO</a:t>
            </a:r>
            <a:r>
              <a:rPr lang="ja-JP" altLang="en-US" sz="1400"/>
              <a:t>の姿勢はどうあるべきか、ご自身の考えを</a:t>
            </a:r>
            <a:r>
              <a:rPr lang="en-US" altLang="ja-JP" sz="1400"/>
              <a:t>200</a:t>
            </a:r>
            <a:r>
              <a:rPr lang="ja-JP" altLang="en-US" sz="1400"/>
              <a:t>文字以上記載してください。</a:t>
            </a:r>
            <a:endParaRPr lang="en-US" altLang="ja-JP" sz="1400"/>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Tree>
    <p:extLst>
      <p:ext uri="{BB962C8B-B14F-4D97-AF65-F5344CB8AC3E}">
        <p14:creationId xmlns:p14="http://schemas.microsoft.com/office/powerpoint/2010/main" val="3581191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1"/>
            <a:ext cx="8543925" cy="989791"/>
          </a:xfrm>
        </p:spPr>
        <p:txBody>
          <a:bodyPr>
            <a:normAutofit/>
          </a:bodyPr>
          <a:lstStyle/>
          <a:p>
            <a:r>
              <a:rPr kumimoji="1" lang="ja-JP" altLang="en-US" sz="1800" b="1">
                <a:ea typeface="游ゴシック Light"/>
              </a:rPr>
              <a:t>ビジョンワーク　</a:t>
            </a:r>
            <a:br>
              <a:rPr kumimoji="1" lang="en-US" altLang="ja-JP" sz="1800" b="1"/>
            </a:br>
            <a:r>
              <a:rPr lang="ja-JP" altLang="en-US" sz="1800" b="1">
                <a:ea typeface="游ゴシック Light"/>
              </a:rPr>
              <a:t>講師：</a:t>
            </a:r>
            <a:r>
              <a:rPr lang="en-US" altLang="ja-JP" sz="1800" b="1">
                <a:ea typeface="游ゴシック Light"/>
              </a:rPr>
              <a:t>JANPIA </a:t>
            </a:r>
            <a:r>
              <a:rPr lang="ja-JP" altLang="en-US" sz="1800" b="1">
                <a:ea typeface="游ゴシック Light"/>
              </a:rPr>
              <a:t>理事 鵜尾雅隆様</a:t>
            </a:r>
            <a:endParaRPr kumimoji="1" lang="ja-JP" altLang="en-US" sz="1800" b="1"/>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130503"/>
            <a:ext cx="9499600" cy="307777"/>
          </a:xfrm>
          <a:prstGeom prst="rect">
            <a:avLst/>
          </a:prstGeom>
          <a:noFill/>
        </p:spPr>
        <p:txBody>
          <a:bodyPr wrap="square" rtlCol="0">
            <a:spAutoFit/>
          </a:bodyPr>
          <a:lstStyle/>
          <a:p>
            <a:r>
              <a:rPr lang="en-US" altLang="ja-JP" sz="1400"/>
              <a:t>1.</a:t>
            </a:r>
            <a:r>
              <a:rPr lang="ja-JP" altLang="en-US" sz="1400"/>
              <a:t>本講義の学びを踏まえ、休眠預金活用事業に対してどのようにしていきたいと思いましたか。</a:t>
            </a:r>
            <a:endParaRPr lang="en-US" altLang="ja-JP" sz="140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1569665"/>
            <a:ext cx="9580880" cy="455404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Tree>
    <p:extLst>
      <p:ext uri="{BB962C8B-B14F-4D97-AF65-F5344CB8AC3E}">
        <p14:creationId xmlns:p14="http://schemas.microsoft.com/office/powerpoint/2010/main" val="1014062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838134"/>
          </a:xfrm>
        </p:spPr>
        <p:txBody>
          <a:bodyPr>
            <a:normAutofit/>
          </a:bodyPr>
          <a:lstStyle/>
          <a:p>
            <a:pPr fontAlgn="base"/>
            <a:r>
              <a:rPr lang="ja-JP" altLang="ja-JP" sz="1800" b="1"/>
              <a:t>実行団体 公募事例</a:t>
            </a:r>
            <a:br>
              <a:rPr lang="en-US" altLang="ja-JP" sz="1800" b="1"/>
            </a:br>
            <a:r>
              <a:rPr lang="ja-JP" altLang="en-US" sz="1800" b="1"/>
              <a:t>講師：</a:t>
            </a:r>
            <a:r>
              <a:rPr lang="ja-JP" altLang="ja-JP" sz="1800" b="1"/>
              <a:t>東近江三方よし基金  山口様、九州経済調査協会　岡野様</a:t>
            </a:r>
            <a:r>
              <a:rPr lang="en-US" altLang="ja-JP" sz="1800" b="1"/>
              <a:t>​</a:t>
            </a:r>
            <a:br>
              <a:rPr lang="en-US" altLang="ja-JP" sz="1800" b="1"/>
            </a:br>
            <a:r>
              <a:rPr lang="ja-JP" altLang="en-US" sz="1800" b="1"/>
              <a:t>　　　</a:t>
            </a:r>
            <a:r>
              <a:rPr lang="en-US" altLang="ja-JP" sz="1800" b="1"/>
              <a:t>SIIF </a:t>
            </a:r>
            <a:r>
              <a:rPr lang="ja-JP" altLang="ja-JP" sz="1800" b="1"/>
              <a:t>山本様、リープ共創基金　加藤様</a:t>
            </a:r>
            <a:endParaRPr lang="en-US" altLang="ja-JP" sz="1800" b="1"/>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386531"/>
            <a:ext cx="9580880" cy="25967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4103427"/>
            <a:ext cx="9580880" cy="307777"/>
          </a:xfrm>
          <a:prstGeom prst="rect">
            <a:avLst/>
          </a:prstGeom>
          <a:noFill/>
        </p:spPr>
        <p:txBody>
          <a:bodyPr wrap="square" rtlCol="0">
            <a:spAutoFit/>
          </a:bodyPr>
          <a:lstStyle/>
          <a:p>
            <a:r>
              <a:rPr lang="en-US" altLang="ja-JP" sz="1400"/>
              <a:t>2.</a:t>
            </a:r>
            <a:r>
              <a:rPr lang="ja-JP" altLang="en-US" sz="1400"/>
              <a:t> 想定していたい自団体の公募戦略を、どのように改善や配慮をしたらよいと考えますか？</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01576"/>
            <a:ext cx="9499600" cy="307777"/>
          </a:xfrm>
          <a:prstGeom prst="rect">
            <a:avLst/>
          </a:prstGeom>
          <a:noFill/>
        </p:spPr>
        <p:txBody>
          <a:bodyPr wrap="square" rtlCol="0">
            <a:spAutoFit/>
          </a:bodyPr>
          <a:lstStyle/>
          <a:p>
            <a:r>
              <a:rPr lang="en-US" altLang="ja-JP" sz="1400"/>
              <a:t>1.</a:t>
            </a:r>
            <a:r>
              <a:rPr lang="ja-JP" altLang="en-US" sz="1400"/>
              <a:t>本講義の学びで特に参考になったのは何ですか？参考になった部分を具体的に記載してください。</a:t>
            </a:r>
            <a:endParaRPr lang="en-US" altLang="ja-JP" sz="140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479635"/>
            <a:ext cx="9580880" cy="1876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Tree>
    <p:extLst>
      <p:ext uri="{BB962C8B-B14F-4D97-AF65-F5344CB8AC3E}">
        <p14:creationId xmlns:p14="http://schemas.microsoft.com/office/powerpoint/2010/main" val="1147214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838134"/>
          </a:xfrm>
        </p:spPr>
        <p:txBody>
          <a:bodyPr>
            <a:normAutofit/>
          </a:bodyPr>
          <a:lstStyle/>
          <a:p>
            <a:pPr fontAlgn="base"/>
            <a:r>
              <a:rPr lang="ja-JP" altLang="ja-JP" sz="1800" b="1"/>
              <a:t>実行団体</a:t>
            </a:r>
            <a:r>
              <a:rPr lang="ja-JP" altLang="en-US" sz="1800" b="1"/>
              <a:t>　</a:t>
            </a:r>
            <a:r>
              <a:rPr lang="ja-JP" altLang="ja-JP" sz="1800" b="1"/>
              <a:t>審査について</a:t>
            </a:r>
            <a:br>
              <a:rPr lang="en-US" altLang="ja-JP" sz="1800" b="1"/>
            </a:br>
            <a:r>
              <a:rPr lang="ja-JP" altLang="en-US" sz="1800" b="1"/>
              <a:t>講師：</a:t>
            </a:r>
            <a:r>
              <a:rPr lang="en-US" altLang="ja-JP" sz="1800" b="1" err="1"/>
              <a:t>SINKa</a:t>
            </a:r>
            <a:r>
              <a:rPr lang="en-US" altLang="ja-JP" sz="1800" b="1"/>
              <a:t> </a:t>
            </a:r>
            <a:r>
              <a:rPr lang="ja-JP" altLang="ja-JP" sz="1800" b="1"/>
              <a:t>外山様</a:t>
            </a:r>
            <a:r>
              <a:rPr lang="en-US" altLang="ja-JP" sz="1800" b="1"/>
              <a:t>​</a:t>
            </a:r>
            <a:r>
              <a:rPr lang="ja-JP" altLang="en-US" sz="1800" b="1"/>
              <a:t>　、</a:t>
            </a:r>
            <a:r>
              <a:rPr lang="ja-JP" altLang="ja-JP" sz="1800" b="1"/>
              <a:t>北海道総合研究調査会　切通様</a:t>
            </a:r>
            <a:r>
              <a:rPr lang="en-US" altLang="ja-JP" sz="1800" b="1"/>
              <a:t>​</a:t>
            </a:r>
            <a:br>
              <a:rPr lang="en-US" altLang="ja-JP" sz="1800" b="1"/>
            </a:br>
            <a:r>
              <a:rPr lang="ja-JP" altLang="en-US" sz="1800" b="1"/>
              <a:t>　　　</a:t>
            </a:r>
            <a:r>
              <a:rPr lang="ja-JP" altLang="ja-JP" sz="1800" b="1"/>
              <a:t>リープ共創基金 加藤様</a:t>
            </a:r>
            <a:r>
              <a:rPr lang="en-US" altLang="ja-JP" sz="1800" b="1"/>
              <a:t>​</a:t>
            </a:r>
            <a:r>
              <a:rPr lang="ja-JP" altLang="en-US" sz="1800" b="1" err="1"/>
              <a:t>、</a:t>
            </a:r>
            <a:r>
              <a:rPr lang="ja-JP" altLang="ja-JP" sz="1800" b="1"/>
              <a:t>むすびえ　渋谷様</a:t>
            </a:r>
            <a:endParaRPr lang="en-US" altLang="ja-JP" sz="1800" b="1"/>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386531"/>
            <a:ext cx="9580880" cy="25967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4103427"/>
            <a:ext cx="9580880" cy="307777"/>
          </a:xfrm>
          <a:prstGeom prst="rect">
            <a:avLst/>
          </a:prstGeom>
          <a:noFill/>
        </p:spPr>
        <p:txBody>
          <a:bodyPr wrap="square" rtlCol="0">
            <a:spAutoFit/>
          </a:bodyPr>
          <a:lstStyle/>
          <a:p>
            <a:r>
              <a:rPr lang="en-US" altLang="ja-JP" sz="1400"/>
              <a:t>2.</a:t>
            </a:r>
            <a:r>
              <a:rPr lang="ja-JP" altLang="en-US" sz="1400"/>
              <a:t> 想定していたい自団体の審査の仕方を、どのように改善や配慮をしたらよいと考えますか？</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01576"/>
            <a:ext cx="9499600" cy="307777"/>
          </a:xfrm>
          <a:prstGeom prst="rect">
            <a:avLst/>
          </a:prstGeom>
          <a:noFill/>
        </p:spPr>
        <p:txBody>
          <a:bodyPr wrap="square" rtlCol="0">
            <a:spAutoFit/>
          </a:bodyPr>
          <a:lstStyle/>
          <a:p>
            <a:r>
              <a:rPr lang="en-US" altLang="ja-JP" sz="1400"/>
              <a:t>1.</a:t>
            </a:r>
            <a:r>
              <a:rPr lang="ja-JP" altLang="en-US" sz="1400"/>
              <a:t>本講義の学びで特に参考になったのは何ですか？参考になった部分を具体的に記載してください。</a:t>
            </a:r>
            <a:endParaRPr lang="en-US" altLang="ja-JP" sz="140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479635"/>
            <a:ext cx="9580880" cy="1876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en-US" altLang="ja-JP" dirty="0"/>
              <a:t>1</a:t>
            </a:r>
            <a:r>
              <a:rPr lang="da-DK" altLang="ja-JP" dirty="0"/>
              <a:t>1</a:t>
            </a:r>
            <a:r>
              <a:rPr lang="ja-JP" altLang="da-DK" dirty="0"/>
              <a:t>月</a:t>
            </a:r>
            <a:r>
              <a:rPr lang="da-DK" altLang="ja-JP" dirty="0"/>
              <a:t>ver</a:t>
            </a:r>
            <a:endParaRPr lang="ja-JP" altLang="en-US" dirty="0"/>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6</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Tree>
    <p:extLst>
      <p:ext uri="{BB962C8B-B14F-4D97-AF65-F5344CB8AC3E}">
        <p14:creationId xmlns:p14="http://schemas.microsoft.com/office/powerpoint/2010/main" val="2526549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7963"/>
            <a:ext cx="9071429" cy="907020"/>
          </a:xfrm>
        </p:spPr>
        <p:txBody>
          <a:bodyPr>
            <a:normAutofit/>
          </a:bodyPr>
          <a:lstStyle/>
          <a:p>
            <a:r>
              <a:rPr lang="en-US" altLang="ja-JP" sz="1800" b="1" dirty="0" err="1"/>
              <a:t>ToC</a:t>
            </a:r>
            <a:r>
              <a:rPr lang="ja-JP" altLang="ja-JP" sz="1800" b="1" dirty="0"/>
              <a:t>/事業計画・評価計画のポイント</a:t>
            </a:r>
            <a:r>
              <a:rPr lang="en-US" altLang="ja-JP" sz="1800" b="1" dirty="0"/>
              <a:t>/</a:t>
            </a:r>
            <a:r>
              <a:rPr lang="ja-JP" altLang="ja-JP" sz="1800" b="1" dirty="0"/>
              <a:t>事前評価の具体的なやり方</a:t>
            </a:r>
            <a:br>
              <a:rPr lang="en-US" altLang="ja-JP" sz="1800" b="1" dirty="0"/>
            </a:br>
            <a:r>
              <a:rPr lang="ja-JP" altLang="en-US" sz="1800" b="1" dirty="0"/>
              <a:t>講師：</a:t>
            </a:r>
            <a:r>
              <a:rPr lang="ja-JP" altLang="ja-JP" sz="1800" b="1" dirty="0"/>
              <a:t>今田克司様（一般財団法人</a:t>
            </a:r>
            <a:r>
              <a:rPr lang="en-US" altLang="ja-JP" sz="1800" b="1" dirty="0"/>
              <a:t>CSO</a:t>
            </a:r>
            <a:r>
              <a:rPr lang="ja-JP" altLang="ja-JP" sz="1800" b="1" dirty="0"/>
              <a:t>ネットワーク常務理事</a:t>
            </a:r>
            <a:r>
              <a:rPr lang="en-US" altLang="ja-JP" sz="1800" b="1" dirty="0"/>
              <a:t>)</a:t>
            </a:r>
            <a:br>
              <a:rPr lang="en-US" altLang="ja-JP" sz="1800" b="1" dirty="0"/>
            </a:br>
            <a:r>
              <a:rPr lang="ja-JP" altLang="en-US" sz="1800" b="1" dirty="0"/>
              <a:t>　　　千葉直紀氏（一般財団法人</a:t>
            </a:r>
            <a:r>
              <a:rPr lang="en-US" altLang="ja-JP" sz="1800" b="1" dirty="0"/>
              <a:t>CSO</a:t>
            </a:r>
            <a:r>
              <a:rPr lang="ja-JP" altLang="en-US" sz="1800" b="1" dirty="0"/>
              <a:t>ネットワーク評価事業コーディネーター）</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189160"/>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399564"/>
            <a:ext cx="9580880" cy="307777"/>
          </a:xfrm>
          <a:prstGeom prst="rect">
            <a:avLst/>
          </a:prstGeom>
          <a:noFill/>
        </p:spPr>
        <p:txBody>
          <a:bodyPr wrap="square" rtlCol="0">
            <a:spAutoFit/>
          </a:bodyPr>
          <a:lstStyle/>
          <a:p>
            <a:r>
              <a:rPr lang="en-US" altLang="ja-JP" sz="1400"/>
              <a:t>2.</a:t>
            </a:r>
            <a:r>
              <a:rPr lang="ja-JP" altLang="en-US" sz="1400"/>
              <a:t>講義を聞いた上で、評価の活用を、自団体、あるいは実行団体に対してどのように改善したいと思いますか。  </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894441"/>
            <a:ext cx="9499600" cy="307777"/>
          </a:xfrm>
          <a:prstGeom prst="rect">
            <a:avLst/>
          </a:prstGeom>
          <a:noFill/>
        </p:spPr>
        <p:txBody>
          <a:bodyPr wrap="square" rtlCol="0">
            <a:spAutoFit/>
          </a:bodyPr>
          <a:lstStyle/>
          <a:p>
            <a:r>
              <a:rPr lang="en-US" altLang="ja-JP" sz="1400" dirty="0"/>
              <a:t>1. </a:t>
            </a:r>
            <a:r>
              <a:rPr lang="ja-JP" altLang="en-US" sz="1400" dirty="0"/>
              <a:t>評価について、本講義から学んだことを教えて下さい。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721409"/>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918063"/>
            <a:ext cx="9580880" cy="15444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403737"/>
            <a:ext cx="9580880" cy="523220"/>
          </a:xfrm>
          <a:prstGeom prst="rect">
            <a:avLst/>
          </a:prstGeom>
          <a:noFill/>
        </p:spPr>
        <p:txBody>
          <a:bodyPr wrap="square" lIns="91440" tIns="45720" rIns="91440" bIns="45720" rtlCol="0" anchor="t">
            <a:spAutoFit/>
          </a:bodyPr>
          <a:lstStyle/>
          <a:p>
            <a:r>
              <a:rPr lang="en-US" altLang="ja-JP" sz="1400" dirty="0">
                <a:ea typeface="游ゴシック"/>
              </a:rPr>
              <a:t>3.</a:t>
            </a:r>
            <a:r>
              <a:rPr lang="ja-JP" altLang="en-US" sz="1400" dirty="0">
                <a:ea typeface="游ゴシック"/>
              </a:rPr>
              <a:t> 本講義を聞いた上で、休眠預金の資金分配団体として、あるいは実行団体の自己評価を監督する立場として、評価の設計・デザインするときに配慮することや懸念となることがあれば記載して下さい。</a:t>
            </a:r>
            <a:endParaRPr lang="en-US" altLang="ja-JP" sz="1400" dirty="0">
              <a:ea typeface="游ゴシック"/>
            </a:endParaRPr>
          </a:p>
        </p:txBody>
      </p:sp>
      <p:sp>
        <p:nvSpPr>
          <p:cNvPr id="7" name="日付プレースホルダー 6"/>
          <p:cNvSpPr>
            <a:spLocks noGrp="1"/>
          </p:cNvSpPr>
          <p:nvPr>
            <p:ph type="dt" sz="half" idx="10"/>
          </p:nvPr>
        </p:nvSpPr>
        <p:spPr>
          <a:xfrm>
            <a:off x="681038" y="6468895"/>
            <a:ext cx="2228850" cy="365125"/>
          </a:xfrm>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
        <p:nvSpPr>
          <p:cNvPr id="13" name="フッター プレースホルダー 12"/>
          <p:cNvSpPr>
            <a:spLocks noGrp="1"/>
          </p:cNvSpPr>
          <p:nvPr>
            <p:ph type="ftr" sz="quarter" idx="11"/>
          </p:nvPr>
        </p:nvSpPr>
        <p:spPr>
          <a:xfrm>
            <a:off x="3281363" y="6468895"/>
            <a:ext cx="3343275" cy="365125"/>
          </a:xfrm>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a:xfrm>
            <a:off x="6996113" y="6482963"/>
            <a:ext cx="2228850" cy="365125"/>
          </a:xfrm>
        </p:spPr>
        <p:txBody>
          <a:bodyPr/>
          <a:lstStyle/>
          <a:p>
            <a:fld id="{70CC3A8B-FD5A-42F6-A67C-4E83DD5BC04C}" type="slidenum">
              <a:rPr kumimoji="1" lang="ja-JP" altLang="en-US" smtClean="0"/>
              <a:t>7</a:t>
            </a:fld>
            <a:endParaRPr kumimoji="1" lang="ja-JP" altLang="en-US" dirty="0"/>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Tree>
    <p:extLst>
      <p:ext uri="{BB962C8B-B14F-4D97-AF65-F5344CB8AC3E}">
        <p14:creationId xmlns:p14="http://schemas.microsoft.com/office/powerpoint/2010/main" val="14832573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657</Words>
  <Application>Microsoft Office PowerPoint</Application>
  <PresentationFormat>A4 210 x 297 mm</PresentationFormat>
  <Paragraphs>54</Paragraphs>
  <Slides>7</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等线 Light</vt:lpstr>
      <vt:lpstr>游ゴシック</vt:lpstr>
      <vt:lpstr>游ゴシック Light</vt:lpstr>
      <vt:lpstr>游ゴシック Light 見出し</vt:lpstr>
      <vt:lpstr>Arial</vt:lpstr>
      <vt:lpstr>Calibri</vt:lpstr>
      <vt:lpstr>Office テーマ</vt:lpstr>
      <vt:lpstr>2021年度 通常枠（第1回/第2回）資金分配団体 【PO1年目（公募前）研修】 ＜2021年度実施＞  ビデオ学習用課題</vt:lpstr>
      <vt:lpstr>休眠預金活用事業の近況/リスクマネジメントについて 講師：JANPIA　総務部長　大川</vt:lpstr>
      <vt:lpstr>POの皆さまに期待すること 講師：深尾昌峰様（龍谷大学 政策学部 教授）</vt:lpstr>
      <vt:lpstr>ビジョンワーク　 講師：JANPIA 理事 鵜尾雅隆様</vt:lpstr>
      <vt:lpstr>実行団体 公募事例 講師：東近江三方よし基金  山口様、九州経済調査協会　岡野様​ 　　　SIIF 山本様、リープ共創基金　加藤様</vt:lpstr>
      <vt:lpstr>実行団体　審査について 講師：SINKa 外山様​　、北海道総合研究調査会　切通様​ 　　　リープ共創基金 加藤様​、むすびえ　渋谷様</vt:lpstr>
      <vt:lpstr>ToC/事業計画・評価計画のポイント/事前評価の具体的なやり方 講師：今田克司様（一般財団法人CSOネットワーク常務理事) 　　　千葉直紀氏（一般財団法人CSOネットワーク評価事業コーディネーター）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2022-11-24T07:47:26Z</dcterms:created>
  <dcterms:modified xsi:type="dcterms:W3CDTF">2022-11-24T07:47:31Z</dcterms:modified>
</cp:coreProperties>
</file>