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4"/>
  </p:notesMasterIdLst>
  <p:handoutMasterIdLst>
    <p:handoutMasterId r:id="rId15"/>
  </p:handoutMasterIdLst>
  <p:sldIdLst>
    <p:sldId id="256" r:id="rId5"/>
    <p:sldId id="275" r:id="rId6"/>
    <p:sldId id="260" r:id="rId7"/>
    <p:sldId id="267" r:id="rId8"/>
    <p:sldId id="269" r:id="rId9"/>
    <p:sldId id="276" r:id="rId10"/>
    <p:sldId id="263" r:id="rId11"/>
    <p:sldId id="266" r:id="rId12"/>
    <p:sldId id="264" r:id="rId13"/>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4D1EE6-D3DF-8828-003E-5698ED126DB7}" name="JANPIA 阪上 英祐" initials="J英" userId="S::esakagami@janpia.or.jp::28641ad7-e730-4077-a873-6e04573d50a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6CE1F-4331-433C-ABB2-558283572E42}" v="2" dt="2022-09-21T07:53:47.778"/>
    <p1510:client id="{55FF9D0F-F7C7-4CF5-8E9E-14FF23D94C6A}" v="9" dt="2022-09-21T06:34:00.8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90" y="186"/>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2022/11/18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2022/11/18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en-US" altLang="ja-JP"/>
              <a:t>2021</a:t>
            </a:r>
            <a:r>
              <a:rPr lang="ja-JP" altLang="en-US"/>
              <a:t>年</a:t>
            </a:r>
            <a:r>
              <a:rPr lang="en-US" altLang="ja-JP"/>
              <a:t>2</a:t>
            </a:r>
            <a:r>
              <a:rPr lang="ja-JP" altLang="en-US"/>
              <a:t>月</a:t>
            </a:r>
            <a:r>
              <a:rPr lang="en-US" altLang="ja-JP"/>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dirty="0"/>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en-US" altLang="ja-JP"/>
              <a:t>2021</a:t>
            </a:r>
            <a:r>
              <a:rPr lang="ja-JP" altLang="en-US"/>
              <a:t>年</a:t>
            </a:r>
            <a:r>
              <a:rPr lang="en-US" altLang="ja-JP"/>
              <a:t>2</a:t>
            </a:r>
            <a:r>
              <a:rPr lang="ja-JP" altLang="en-US"/>
              <a:t>月</a:t>
            </a:r>
            <a:r>
              <a:rPr lang="en-US" altLang="ja-JP"/>
              <a:t>ver</a:t>
            </a:r>
            <a:endParaRPr lang="ja-JP" altLang="en-US" dirty="0"/>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ja-JP" altLang="en-US" dirty="0"/>
              <a:t>資金分配団体</a:t>
            </a:r>
            <a:r>
              <a:rPr lang="en-US" altLang="ja-JP" dirty="0"/>
              <a:t>【PO1</a:t>
            </a:r>
            <a:r>
              <a:rPr lang="ja-JP" altLang="en-US" dirty="0"/>
              <a:t>年目研修</a:t>
            </a:r>
            <a:r>
              <a:rPr lang="en-US" altLang="ja-JP" dirty="0"/>
              <a:t>】</a:t>
            </a:r>
            <a:endParaRPr lang="ja-JP" altLang="en-US" dirty="0"/>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en-US" altLang="ja-JP"/>
              <a:t>2021</a:t>
            </a:r>
            <a:r>
              <a:rPr kumimoji="1" lang="ja-JP" altLang="en-US"/>
              <a:t>年</a:t>
            </a:r>
            <a:r>
              <a:rPr kumimoji="1" lang="en-US" altLang="ja-JP"/>
              <a:t>2</a:t>
            </a:r>
            <a:r>
              <a:rPr kumimoji="1" lang="ja-JP" altLang="en-US"/>
              <a:t>月</a:t>
            </a:r>
            <a:r>
              <a:rPr kumimoji="1" lang="en-US"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en-US" altLang="ja-JP"/>
              <a:t>2021</a:t>
            </a:r>
            <a:r>
              <a:rPr lang="ja-JP" altLang="en-US"/>
              <a:t>年</a:t>
            </a:r>
            <a:r>
              <a:rPr lang="en-US" altLang="ja-JP"/>
              <a:t>2</a:t>
            </a:r>
            <a:r>
              <a:rPr lang="ja-JP" altLang="en-US"/>
              <a:t>月</a:t>
            </a:r>
            <a:r>
              <a:rPr lang="en-US" altLang="ja-JP"/>
              <a:t>ver</a:t>
            </a:r>
            <a:endParaRPr lang="ja-JP" altLang="en-US" dirty="0"/>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dirty="0"/>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jcne.or.jp/data/guide.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238250" y="874441"/>
            <a:ext cx="7429500" cy="2387600"/>
          </a:xfrm>
        </p:spPr>
        <p:txBody>
          <a:bodyPr>
            <a:normAutofit/>
          </a:bodyPr>
          <a:lstStyle/>
          <a:p>
            <a:r>
              <a:rPr lang="ja-JP" altLang="en-US" sz="4800" dirty="0"/>
              <a:t>資金分配団体</a:t>
            </a:r>
            <a:br>
              <a:rPr lang="en-US" altLang="ja-JP" sz="4800" dirty="0"/>
            </a:br>
            <a:r>
              <a:rPr lang="en-US" altLang="ja-JP" sz="4800" dirty="0"/>
              <a:t>【PO2</a:t>
            </a:r>
            <a:r>
              <a:rPr lang="ja-JP" altLang="en-US" sz="4800" dirty="0"/>
              <a:t>年目研修</a:t>
            </a:r>
            <a:r>
              <a:rPr lang="en-US" altLang="ja-JP" sz="4800" dirty="0"/>
              <a:t>】</a:t>
            </a:r>
            <a:br>
              <a:rPr lang="en-US" altLang="ja-JP" sz="4800" dirty="0"/>
            </a:br>
            <a:r>
              <a:rPr lang="ja-JP" altLang="en-US" sz="4800" dirty="0"/>
              <a:t>ビデオ学習用課題</a:t>
            </a:r>
            <a:endParaRPr kumimoji="1" lang="ja-JP" altLang="en-US" sz="48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4" name="テキスト ボックス 3"/>
          <p:cNvSpPr txBox="1"/>
          <p:nvPr/>
        </p:nvSpPr>
        <p:spPr>
          <a:xfrm>
            <a:off x="2011680" y="4271141"/>
            <a:ext cx="6098144" cy="2031325"/>
          </a:xfrm>
          <a:prstGeom prst="rect">
            <a:avLst/>
          </a:prstGeom>
          <a:noFill/>
        </p:spPr>
        <p:txBody>
          <a:bodyPr wrap="none" lIns="91440" tIns="45720" rIns="91440" bIns="45720" rtlCol="0" anchor="t">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a:t>
            </a:r>
            <a:r>
              <a:rPr lang="ja-JP" altLang="en-US" u="sng" dirty="0"/>
              <a:t>メール　　　 ：　　　　　　　　　　　　　　　　　</a:t>
            </a:r>
            <a:endParaRPr lang="en-US" altLang="ja-JP" u="sng" dirty="0"/>
          </a:p>
          <a:p>
            <a:endParaRPr lang="en-US" altLang="ja-JP" u="sng" dirty="0"/>
          </a:p>
          <a:p>
            <a:r>
              <a:rPr lang="ja-JP" altLang="en-US" sz="1400" u="sng" dirty="0">
                <a:ea typeface="游ゴシック"/>
              </a:rPr>
              <a:t>確認者</a:t>
            </a:r>
            <a:r>
              <a:rPr lang="en-US" altLang="ja-JP" sz="1400" u="sng" dirty="0">
                <a:ea typeface="游ゴシック"/>
              </a:rPr>
              <a:t>(JANPIA</a:t>
            </a:r>
            <a:r>
              <a:rPr lang="ja-JP" altLang="en-US" sz="1400" u="sng" dirty="0">
                <a:ea typeface="游ゴシック"/>
              </a:rPr>
              <a:t>担当</a:t>
            </a:r>
            <a:r>
              <a:rPr lang="en-US" altLang="ja-JP" sz="1400" u="sng" dirty="0">
                <a:ea typeface="游ゴシック"/>
              </a:rPr>
              <a:t>)</a:t>
            </a:r>
            <a:r>
              <a:rPr lang="ja-JP" altLang="en-US" u="sng" dirty="0">
                <a:ea typeface="游ゴシック"/>
              </a:rPr>
              <a:t>：　　　　　　　　　　　　　　　　　</a:t>
            </a:r>
            <a:endParaRPr lang="en-US" altLang="ja-JP" u="sng" dirty="0">
              <a:ea typeface="游ゴシック"/>
            </a:endParaRPr>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a:t>
            </a:r>
            <a:r>
              <a:rPr lang="en-US" altLang="ja-JP" dirty="0">
                <a:solidFill>
                  <a:srgbClr val="FF0000"/>
                </a:solidFill>
              </a:rPr>
              <a:t>2</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a:t>【E</a:t>
            </a:r>
            <a:r>
              <a:rPr lang="ja-JP" altLang="en-US" sz="1800" b="1" dirty="0"/>
              <a:t>後半</a:t>
            </a:r>
            <a:r>
              <a:rPr lang="en-US" altLang="ja-JP" sz="1800" b="1" dirty="0"/>
              <a:t>】</a:t>
            </a:r>
            <a:r>
              <a:rPr lang="ja-JP" altLang="en-US" sz="1800" b="1" dirty="0"/>
              <a:t>多様な革新を支える助成と基盤づくり</a:t>
            </a:r>
            <a:r>
              <a:rPr lang="ja-JP" altLang="en-US" sz="1800" b="1" dirty="0">
                <a:solidFill>
                  <a:srgbClr val="FF0000"/>
                </a:solidFill>
              </a:rPr>
              <a:t>（必須）　</a:t>
            </a:r>
            <a:br>
              <a:rPr lang="en-US" altLang="ja-JP" sz="1800" b="1" dirty="0"/>
            </a:br>
            <a:r>
              <a:rPr lang="ja-JP" altLang="en-US" sz="1800" b="1" dirty="0"/>
              <a:t>講師：深尾昌峰（</a:t>
            </a:r>
            <a:r>
              <a:rPr lang="zh-CN" altLang="en-US" sz="1800" b="1" dirty="0"/>
              <a:t>龍谷大学政策学部教授</a:t>
            </a:r>
            <a:r>
              <a:rPr lang="ja-JP" altLang="en-US" sz="1800" b="1" dirty="0"/>
              <a:t>）</a:t>
            </a:r>
            <a:br>
              <a:rPr lang="ja-JP" altLang="en-US" sz="1800" b="1" dirty="0">
                <a:solidFill>
                  <a:srgbClr val="FF0000"/>
                </a:solidFill>
              </a:rPr>
            </a:br>
            <a:endParaRPr kumimoji="1" lang="ja-JP" altLang="en-US" sz="1800" b="1" dirty="0">
              <a:solidFill>
                <a:srgbClr val="FF0000"/>
              </a:solidFill>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568984"/>
            <a:ext cx="9580880" cy="523220"/>
          </a:xfrm>
          <a:prstGeom prst="rect">
            <a:avLst/>
          </a:prstGeom>
          <a:noFill/>
        </p:spPr>
        <p:txBody>
          <a:bodyPr wrap="square" rtlCol="0">
            <a:spAutoFit/>
          </a:bodyPr>
          <a:lstStyle/>
          <a:p>
            <a:r>
              <a:rPr lang="en-US" altLang="ja-JP" sz="1400" dirty="0"/>
              <a:t>2.</a:t>
            </a:r>
            <a:r>
              <a:rPr lang="ja-JP" altLang="en-US" sz="1400" dirty="0"/>
              <a:t> </a:t>
            </a:r>
            <a:r>
              <a:rPr lang="en-US" altLang="ja-JP" sz="1400" dirty="0"/>
              <a:t>1</a:t>
            </a:r>
            <a:r>
              <a:rPr lang="ja-JP" altLang="en-US" sz="1400" dirty="0"/>
              <a:t>で挙げたことどれか</a:t>
            </a:r>
            <a:r>
              <a:rPr lang="en-US" altLang="ja-JP" sz="1400" dirty="0"/>
              <a:t>1</a:t>
            </a:r>
            <a:r>
              <a:rPr lang="ja-JP" altLang="en-US" sz="1400" dirty="0"/>
              <a:t>つ解決に取り組むとしたら、休眠預金の資金分配団体</a:t>
            </a:r>
            <a:r>
              <a:rPr lang="en-US" altLang="ja-JP" sz="1400" dirty="0"/>
              <a:t>PO</a:t>
            </a:r>
            <a:r>
              <a:rPr lang="ja-JP" altLang="en-US" sz="1400" dirty="0"/>
              <a:t>として、どんなことを考慮して助成事業を計画・デザインしたいと思いますか。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 本講義を通して、国内外の現状や将来にの課題ついて考えたときに、印象的であったことを上位</a:t>
            </a:r>
            <a:r>
              <a:rPr lang="en-US" altLang="ja-JP" sz="1400" dirty="0"/>
              <a:t>3</a:t>
            </a:r>
            <a:r>
              <a:rPr lang="ja-JP" altLang="en-US" sz="1400" dirty="0"/>
              <a:t>つ挙げて下さい。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13089"/>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本講義を聴いた上で、皆さんの助成がどのように「てこ（梃子）」として作用しそうかについて教えて下さい。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13" name="フッター プレースホルダー 12"/>
          <p:cNvSpPr>
            <a:spLocks noGrp="1"/>
          </p:cNvSpPr>
          <p:nvPr>
            <p:ph type="ftr" sz="quarter" idx="11"/>
          </p:nvPr>
        </p:nvSpPr>
        <p:spPr/>
        <p:txBody>
          <a:bodyPr/>
          <a:lstStyle/>
          <a:p>
            <a:r>
              <a:rPr lang="ja-JP" altLang="en-US" dirty="0"/>
              <a:t>資金分配団体</a:t>
            </a:r>
            <a:r>
              <a:rPr lang="en-US" altLang="ja-JP" dirty="0"/>
              <a:t>【PO</a:t>
            </a:r>
            <a:r>
              <a:rPr lang="en-US" altLang="ja-JP" dirty="0">
                <a:solidFill>
                  <a:srgbClr val="FF0000"/>
                </a:solidFill>
              </a:rPr>
              <a:t>2</a:t>
            </a:r>
            <a:r>
              <a:rPr lang="ja-JP" altLang="en-US" dirty="0"/>
              <a:t>年目研修</a:t>
            </a:r>
            <a:r>
              <a:rPr lang="en-US" altLang="ja-JP"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6" name="テキスト ボックス 15">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376416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52400" y="113997"/>
            <a:ext cx="8543925" cy="782954"/>
          </a:xfrm>
        </p:spPr>
        <p:txBody>
          <a:bodyPr>
            <a:normAutofit/>
          </a:bodyPr>
          <a:lstStyle/>
          <a:p>
            <a:r>
              <a:rPr lang="en-US" altLang="ja-JP" sz="1800" b="1" dirty="0"/>
              <a:t>【E</a:t>
            </a:r>
            <a:r>
              <a:rPr lang="ja-JP" altLang="en-US" sz="1800" b="1" dirty="0"/>
              <a:t>後半</a:t>
            </a:r>
            <a:r>
              <a:rPr lang="en-US" altLang="ja-JP" sz="1800" b="1" dirty="0"/>
              <a:t>】</a:t>
            </a:r>
            <a:r>
              <a:rPr lang="ja-JP" altLang="en-US" sz="1800" b="1" dirty="0"/>
              <a:t>組織評価</a:t>
            </a:r>
            <a:r>
              <a:rPr lang="ja-JP" altLang="en-US" sz="1800" b="1" dirty="0">
                <a:solidFill>
                  <a:srgbClr val="FF0000"/>
                </a:solidFill>
              </a:rPr>
              <a:t>（必須）</a:t>
            </a:r>
            <a:br>
              <a:rPr lang="en-US" altLang="ja-JP" sz="1800" b="1" dirty="0">
                <a:solidFill>
                  <a:srgbClr val="FF0000"/>
                </a:solidFill>
              </a:rPr>
            </a:br>
            <a:r>
              <a:rPr kumimoji="1" lang="ja-JP" altLang="en-US" sz="1800" b="1" dirty="0"/>
              <a:t>講師</a:t>
            </a:r>
            <a:r>
              <a:rPr lang="ja-JP" altLang="en-US" sz="1800" b="1" dirty="0"/>
              <a:t>：山田泰久（一般財団法人非営利組織評価センター）</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3"/>
            <a:ext cx="9580880" cy="2619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休眠預金活用において、組織評価はどのように活用できると思いますか。</a:t>
            </a:r>
            <a:endParaRPr lang="en-US" altLang="ja-JP" sz="1400" dirty="0"/>
          </a:p>
        </p:txBody>
      </p:sp>
      <p:sp>
        <p:nvSpPr>
          <p:cNvPr id="11" name="正方形/長方形 10">
            <a:extLst>
              <a:ext uri="{FF2B5EF4-FFF2-40B4-BE49-F238E27FC236}">
                <a16:creationId xmlns:a16="http://schemas.microsoft.com/office/drawing/2014/main" id="{947E470C-117A-4DA4-997A-FE629AAEE652}"/>
              </a:ext>
            </a:extLst>
          </p:cNvPr>
          <p:cNvSpPr/>
          <p:nvPr/>
        </p:nvSpPr>
        <p:spPr>
          <a:xfrm>
            <a:off x="152400" y="4642247"/>
            <a:ext cx="9580880" cy="17141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3903583"/>
            <a:ext cx="9580880" cy="738664"/>
          </a:xfrm>
          <a:prstGeom prst="rect">
            <a:avLst/>
          </a:prstGeom>
          <a:noFill/>
        </p:spPr>
        <p:txBody>
          <a:bodyPr wrap="square" rtlCol="0">
            <a:spAutoFit/>
          </a:bodyPr>
          <a:lstStyle/>
          <a:p>
            <a:r>
              <a:rPr lang="en-US" altLang="ja-JP" sz="1400" dirty="0"/>
              <a:t>2. </a:t>
            </a:r>
            <a:r>
              <a:rPr lang="ja-JP" altLang="en-US" sz="1400" dirty="0"/>
              <a:t>非営利組織のための第三者組織評価ガイド～ベーシック評価～　</a:t>
            </a:r>
            <a:r>
              <a:rPr lang="en-US" altLang="ja-JP" sz="1400" dirty="0">
                <a:hlinkClick r:id="rId2"/>
              </a:rPr>
              <a:t>https://jcne.or.jp/data/guide.pdf</a:t>
            </a:r>
            <a:r>
              <a:rPr lang="ja-JP" altLang="en-US" sz="1400" dirty="0"/>
              <a:t>　を参照して、自身の組織のセルフアセスメントをしてみましょう。その上で、みなさんが実行団体の組織の評価をする際に考慮すべきポイントや気づきを共有しましょう。　　</a:t>
            </a:r>
            <a:endParaRPr lang="en-US" altLang="ja-JP" sz="1400" dirty="0"/>
          </a:p>
        </p:txBody>
      </p:sp>
      <p:sp>
        <p:nvSpPr>
          <p:cNvPr id="7" name="日付プレースホルダー 6"/>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8" name="フッター プレースホルダー 7"/>
          <p:cNvSpPr>
            <a:spLocks noGrp="1"/>
          </p:cNvSpPr>
          <p:nvPr>
            <p:ph type="ftr" sz="quarter" idx="11"/>
          </p:nvPr>
        </p:nvSpPr>
        <p:spPr/>
        <p:txBody>
          <a:bodyPr/>
          <a:lstStyle/>
          <a:p>
            <a:r>
              <a:rPr lang="ja-JP" altLang="en-US" dirty="0"/>
              <a:t>資金分配団体</a:t>
            </a:r>
            <a:r>
              <a:rPr lang="en-US" altLang="ja-JP" dirty="0"/>
              <a:t>【PO2</a:t>
            </a:r>
            <a:r>
              <a:rPr lang="ja-JP" altLang="en-US" dirty="0"/>
              <a:t>年目研修</a:t>
            </a:r>
            <a:r>
              <a:rPr lang="en-US" altLang="ja-JP" dirty="0"/>
              <a:t>】</a:t>
            </a:r>
            <a:endParaRPr lang="ja-JP" altLang="en-US" dirty="0"/>
          </a:p>
        </p:txBody>
      </p:sp>
      <p:sp>
        <p:nvSpPr>
          <p:cNvPr id="10" name="スライド番号プレースホルダー 9"/>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1517999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244870"/>
            <a:ext cx="9580880" cy="782954"/>
          </a:xfrm>
        </p:spPr>
        <p:txBody>
          <a:bodyPr>
            <a:normAutofit fontScale="90000"/>
          </a:bodyPr>
          <a:lstStyle/>
          <a:p>
            <a:r>
              <a:rPr lang="en-US" altLang="ja-JP" sz="1800" b="1" dirty="0"/>
              <a:t>【E</a:t>
            </a:r>
            <a:r>
              <a:rPr lang="ja-JP" altLang="en-US" sz="1800" b="1" dirty="0"/>
              <a:t>後半</a:t>
            </a:r>
            <a:r>
              <a:rPr lang="en-US" altLang="ja-JP" sz="1800" b="1" dirty="0"/>
              <a:t>】</a:t>
            </a:r>
            <a:r>
              <a:rPr lang="ja-JP" altLang="en-US" sz="1800" b="1" dirty="0"/>
              <a:t>ファンドレイジングと社会的インパクト投資</a:t>
            </a:r>
            <a:r>
              <a:rPr lang="ja-JP" altLang="en-US" sz="1800" b="1" dirty="0">
                <a:solidFill>
                  <a:srgbClr val="FF0000"/>
                </a:solidFill>
              </a:rPr>
              <a:t>（必須）</a:t>
            </a:r>
            <a:br>
              <a:rPr lang="en-US" altLang="ja-JP" sz="1800" b="1" dirty="0"/>
            </a:br>
            <a:r>
              <a:rPr lang="ja-JP" altLang="en-US" sz="1800" b="1" dirty="0"/>
              <a:t>講師：鴨崎貴泰（認定特定非営利活動法人日本ファンドレイジング協会常務理事）</a:t>
            </a:r>
            <a:br>
              <a:rPr lang="ja-JP" altLang="en-US" sz="1800" b="1" dirty="0"/>
            </a:br>
            <a:br>
              <a:rPr lang="ja-JP" altLang="en-US" sz="1800" b="1" dirty="0"/>
            </a:br>
            <a:endParaRPr kumimoji="1" lang="ja-JP" altLang="en-US" sz="1800" b="1" dirty="0"/>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2849580"/>
            <a:ext cx="9580880" cy="523220"/>
          </a:xfrm>
          <a:prstGeom prst="rect">
            <a:avLst/>
          </a:prstGeom>
          <a:noFill/>
        </p:spPr>
        <p:txBody>
          <a:bodyPr wrap="square" rtlCol="0">
            <a:spAutoFit/>
          </a:bodyPr>
          <a:lstStyle/>
          <a:p>
            <a:r>
              <a:rPr lang="en-US" altLang="ja-JP" sz="1400" dirty="0"/>
              <a:t>2.</a:t>
            </a:r>
            <a:r>
              <a:rPr lang="ja-JP" altLang="en-US" sz="1400" dirty="0"/>
              <a:t> 資金分配団体の</a:t>
            </a:r>
            <a:r>
              <a:rPr lang="en-US" altLang="ja-JP" sz="1400" dirty="0"/>
              <a:t>PO</a:t>
            </a:r>
            <a:r>
              <a:rPr lang="ja-JP" altLang="en-US" sz="1400" dirty="0"/>
              <a:t>として、休眠預金を呼び水として使うために、どのようなリソースマッチングの方法について考えていくことができると思いますか。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405987"/>
            <a:ext cx="9580880" cy="10467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3">
            <a:extLst>
              <a:ext uri="{FF2B5EF4-FFF2-40B4-BE49-F238E27FC236}">
                <a16:creationId xmlns:a16="http://schemas.microsoft.com/office/drawing/2014/main" id="{E6E9E24B-A1EC-4EC1-8097-1F293828FB49}"/>
              </a:ext>
            </a:extLst>
          </p:cNvPr>
          <p:cNvSpPr/>
          <p:nvPr/>
        </p:nvSpPr>
        <p:spPr>
          <a:xfrm>
            <a:off x="162560" y="1364323"/>
            <a:ext cx="9580880" cy="12865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TextBox 13"/>
          <p:cNvSpPr txBox="1"/>
          <p:nvPr/>
        </p:nvSpPr>
        <p:spPr>
          <a:xfrm>
            <a:off x="245291" y="1450587"/>
            <a:ext cx="9376229" cy="1077218"/>
          </a:xfrm>
          <a:prstGeom prst="rect">
            <a:avLst/>
          </a:prstGeom>
          <a:noFill/>
        </p:spPr>
        <p:txBody>
          <a:bodyPr wrap="square" rtlCol="0">
            <a:spAutoFit/>
          </a:bodyPr>
          <a:lstStyle/>
          <a:p>
            <a:r>
              <a:rPr lang="ja-JP" altLang="en-US" sz="1600" dirty="0"/>
              <a:t>ファンドレイジングとは</a:t>
            </a:r>
            <a:endParaRPr kumimoji="1" lang="en-US" altLang="ja-JP" sz="1600" dirty="0"/>
          </a:p>
          <a:p>
            <a:endParaRPr kumimoji="1" lang="en-US" altLang="ja-JP" sz="1600" dirty="0"/>
          </a:p>
          <a:p>
            <a:endParaRPr lang="en-US" altLang="ja-JP" sz="1600" dirty="0"/>
          </a:p>
          <a:p>
            <a:r>
              <a:rPr lang="ja-JP" altLang="en-US" sz="1600" dirty="0"/>
              <a:t>　　　　　　　　　　　　　　　　　　　　　　　　　                     　　　　　　　　である。</a:t>
            </a:r>
            <a:endParaRPr kumimoji="1" lang="ja-JP" altLang="en-US" sz="1600" dirty="0"/>
          </a:p>
        </p:txBody>
      </p:sp>
      <p:sp>
        <p:nvSpPr>
          <p:cNvPr id="15" name="テキスト ボックス 8">
            <a:extLst>
              <a:ext uri="{FF2B5EF4-FFF2-40B4-BE49-F238E27FC236}">
                <a16:creationId xmlns:a16="http://schemas.microsoft.com/office/drawing/2014/main" id="{D19DBEB2-A0F3-4509-84D1-9766C0A29AA2}"/>
              </a:ext>
            </a:extLst>
          </p:cNvPr>
          <p:cNvSpPr txBox="1"/>
          <p:nvPr/>
        </p:nvSpPr>
        <p:spPr>
          <a:xfrm>
            <a:off x="121920" y="794663"/>
            <a:ext cx="9499600" cy="523220"/>
          </a:xfrm>
          <a:prstGeom prst="rect">
            <a:avLst/>
          </a:prstGeom>
          <a:noFill/>
        </p:spPr>
        <p:txBody>
          <a:bodyPr wrap="square" rtlCol="0">
            <a:spAutoFit/>
          </a:bodyPr>
          <a:lstStyle/>
          <a:p>
            <a:r>
              <a:rPr lang="en-US" altLang="ja-JP" sz="1400" dirty="0"/>
              <a:t>1.</a:t>
            </a:r>
            <a:r>
              <a:rPr lang="ja-JP" altLang="en-US" sz="1400" dirty="0"/>
              <a:t> 本講義を通して学んだファンドレイジングの考え方について重要だと思うことを思い起こし、以下の文章を皆さんなりに完成させてください。</a:t>
            </a:r>
            <a:endParaRPr lang="en-US" altLang="ja-JP" sz="1400" dirty="0"/>
          </a:p>
        </p:txBody>
      </p:sp>
      <p:sp>
        <p:nvSpPr>
          <p:cNvPr id="16" name="テキスト ボックス 7">
            <a:extLst>
              <a:ext uri="{FF2B5EF4-FFF2-40B4-BE49-F238E27FC236}">
                <a16:creationId xmlns:a16="http://schemas.microsoft.com/office/drawing/2014/main" id="{C5B37B58-C8FA-4E72-B3FC-02227D1B9398}"/>
              </a:ext>
            </a:extLst>
          </p:cNvPr>
          <p:cNvSpPr txBox="1"/>
          <p:nvPr/>
        </p:nvSpPr>
        <p:spPr>
          <a:xfrm>
            <a:off x="121920" y="4550093"/>
            <a:ext cx="9580880" cy="523220"/>
          </a:xfrm>
          <a:prstGeom prst="rect">
            <a:avLst/>
          </a:prstGeom>
          <a:noFill/>
        </p:spPr>
        <p:txBody>
          <a:bodyPr wrap="square" rtlCol="0">
            <a:spAutoFit/>
          </a:bodyPr>
          <a:lstStyle/>
          <a:p>
            <a:r>
              <a:rPr lang="en-US" altLang="ja-JP" sz="1400" dirty="0"/>
              <a:t>3.</a:t>
            </a:r>
            <a:r>
              <a:rPr lang="ja-JP" altLang="en-US" sz="1400" dirty="0"/>
              <a:t> 実行団体のファンドレイジング機能・基盤強化をしていく中で、資金分配団体の</a:t>
            </a:r>
            <a:r>
              <a:rPr lang="en-US" altLang="ja-JP" sz="1400" dirty="0"/>
              <a:t>PO</a:t>
            </a:r>
            <a:r>
              <a:rPr lang="ja-JP" altLang="en-US" sz="1400" dirty="0"/>
              <a:t>として大切にしたいと考えるポイントはどのようなものですか。</a:t>
            </a:r>
            <a:endParaRPr lang="en-US" altLang="ja-JP" sz="1400" dirty="0"/>
          </a:p>
        </p:txBody>
      </p:sp>
      <p:sp>
        <p:nvSpPr>
          <p:cNvPr id="17" name="正方形/長方形 9">
            <a:extLst>
              <a:ext uri="{FF2B5EF4-FFF2-40B4-BE49-F238E27FC236}">
                <a16:creationId xmlns:a16="http://schemas.microsoft.com/office/drawing/2014/main" id="{076700D2-A8A4-40BE-AB36-42A89E369390}"/>
              </a:ext>
            </a:extLst>
          </p:cNvPr>
          <p:cNvSpPr/>
          <p:nvPr/>
        </p:nvSpPr>
        <p:spPr>
          <a:xfrm>
            <a:off x="162560" y="5073313"/>
            <a:ext cx="9580880" cy="12666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日付プレースホルダー 5"/>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7" name="フッター プレースホルダー 6"/>
          <p:cNvSpPr>
            <a:spLocks noGrp="1"/>
          </p:cNvSpPr>
          <p:nvPr>
            <p:ph type="ftr" sz="quarter" idx="11"/>
          </p:nvPr>
        </p:nvSpPr>
        <p:spPr/>
        <p:txBody>
          <a:bodyPr/>
          <a:lstStyle/>
          <a:p>
            <a:r>
              <a:rPr lang="ja-JP" altLang="en-US" dirty="0"/>
              <a:t>資金分配団体</a:t>
            </a:r>
            <a:r>
              <a:rPr lang="en-US" altLang="ja-JP" dirty="0"/>
              <a:t>【PO2</a:t>
            </a:r>
            <a:r>
              <a:rPr lang="ja-JP" altLang="en-US" dirty="0"/>
              <a:t>年目研修</a:t>
            </a:r>
            <a:r>
              <a:rPr lang="en-US" altLang="ja-JP" dirty="0"/>
              <a:t>】</a:t>
            </a:r>
            <a:endParaRPr lang="ja-JP" altLang="en-US" dirty="0"/>
          </a:p>
        </p:txBody>
      </p:sp>
      <p:sp>
        <p:nvSpPr>
          <p:cNvPr id="9" name="スライド番号プレースホルダー 8"/>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8" name="テキスト ボックス 17">
            <a:extLst>
              <a:ext uri="{FF2B5EF4-FFF2-40B4-BE49-F238E27FC236}">
                <a16:creationId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2827135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782954"/>
          </a:xfrm>
        </p:spPr>
        <p:txBody>
          <a:bodyPr>
            <a:normAutofit fontScale="90000"/>
          </a:bodyPr>
          <a:lstStyle/>
          <a:p>
            <a:r>
              <a:rPr lang="en-US" altLang="ja-JP" sz="1800" b="1" dirty="0"/>
              <a:t>【E</a:t>
            </a:r>
            <a:r>
              <a:rPr lang="ja-JP" altLang="en-US" sz="1800" b="1" dirty="0"/>
              <a:t>後半</a:t>
            </a:r>
            <a:r>
              <a:rPr lang="en-US" altLang="ja-JP" sz="1800" b="1" dirty="0"/>
              <a:t>】 PO</a:t>
            </a:r>
            <a:r>
              <a:rPr lang="ja-JP" altLang="en-US" sz="1800" b="1" dirty="0"/>
              <a:t>と倫理</a:t>
            </a:r>
            <a:r>
              <a:rPr lang="ja-JP" altLang="en-US" sz="1800" b="1" dirty="0">
                <a:solidFill>
                  <a:srgbClr val="FF0000"/>
                </a:solidFill>
              </a:rPr>
              <a:t>（必須）</a:t>
            </a:r>
            <a:br>
              <a:rPr lang="en-US" altLang="ja-JP" sz="1800" b="1" dirty="0"/>
            </a:br>
            <a:r>
              <a:rPr lang="ja-JP" altLang="en-US" sz="1800" b="1" dirty="0"/>
              <a:t>講師：</a:t>
            </a:r>
            <a:r>
              <a:rPr lang="ja-JP" altLang="en-US" sz="1800" b="1" dirty="0">
                <a:latin typeface="+mj-ea"/>
              </a:rPr>
              <a:t>茶野順子（公益財団法人笹川平和財団 常務理事）</a:t>
            </a:r>
            <a:br>
              <a:rPr lang="ja-JP" altLang="en-US" sz="1800" b="1" dirty="0">
                <a:latin typeface="+mj-ea"/>
              </a:rPr>
            </a:b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20593"/>
            <a:ext cx="9580880" cy="2377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3775736"/>
            <a:ext cx="9580880" cy="523220"/>
          </a:xfrm>
          <a:prstGeom prst="rect">
            <a:avLst/>
          </a:prstGeom>
          <a:noFill/>
        </p:spPr>
        <p:txBody>
          <a:bodyPr wrap="square" rtlCol="0">
            <a:spAutoFit/>
          </a:bodyPr>
          <a:lstStyle/>
          <a:p>
            <a:r>
              <a:rPr lang="en-US" altLang="ja-JP" sz="1400" dirty="0"/>
              <a:t>2.</a:t>
            </a:r>
            <a:r>
              <a:rPr lang="ja-JP" altLang="en-US" sz="1400" dirty="0"/>
              <a:t> 「プログラムオフィサーとしてどこまで（実行団体に）コミットするのか？」という問いに対し、講義やディスカッションをもとに皆さんなりの考えをまとめてみましょう。</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 </a:t>
            </a:r>
            <a:r>
              <a:rPr lang="ja-JP" altLang="en-US" sz="1400" dirty="0"/>
              <a:t> 講義やディスカッションを通じて、資金分配団体の</a:t>
            </a:r>
            <a:r>
              <a:rPr lang="en-US" altLang="ja-JP" sz="1400" dirty="0"/>
              <a:t>PO</a:t>
            </a:r>
            <a:r>
              <a:rPr lang="ja-JP" altLang="en-US" sz="1400" dirty="0"/>
              <a:t>として大事にしたい倫理感や価値、スタンスなどについて感じたことを教えて下さい。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377041"/>
            <a:ext cx="9580880" cy="19203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11" name="フッター プレースホルダー 10"/>
          <p:cNvSpPr>
            <a:spLocks noGrp="1"/>
          </p:cNvSpPr>
          <p:nvPr>
            <p:ph type="ftr" sz="quarter" idx="11"/>
          </p:nvPr>
        </p:nvSpPr>
        <p:spPr/>
        <p:txBody>
          <a:bodyPr/>
          <a:lstStyle/>
          <a:p>
            <a:r>
              <a:rPr lang="ja-JP" altLang="en-US" dirty="0">
                <a:solidFill>
                  <a:schemeClr val="bg1">
                    <a:lumMod val="50000"/>
                  </a:schemeClr>
                </a:solidFill>
              </a:rPr>
              <a:t>資金分配団体</a:t>
            </a:r>
            <a:r>
              <a:rPr lang="en-US" altLang="ja-JP" dirty="0">
                <a:solidFill>
                  <a:schemeClr val="bg1">
                    <a:lumMod val="50000"/>
                  </a:schemeClr>
                </a:solidFill>
              </a:rPr>
              <a:t>【PO2</a:t>
            </a:r>
            <a:r>
              <a:rPr lang="ja-JP" altLang="en-US" dirty="0">
                <a:solidFill>
                  <a:schemeClr val="bg1">
                    <a:lumMod val="50000"/>
                  </a:schemeClr>
                </a:solidFill>
              </a:rPr>
              <a:t>年目研修</a:t>
            </a:r>
            <a:r>
              <a:rPr lang="en-US" altLang="ja-JP" dirty="0">
                <a:solidFill>
                  <a:schemeClr val="bg1">
                    <a:lumMod val="50000"/>
                  </a:schemeClr>
                </a:solidFill>
              </a:rPr>
              <a:t>】</a:t>
            </a:r>
            <a:endParaRPr lang="ja-JP" altLang="en-US" dirty="0">
              <a:solidFill>
                <a:schemeClr val="bg1">
                  <a:lumMod val="50000"/>
                </a:schemeClr>
              </a:solidFill>
            </a:endParaRPr>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38313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FB7CCE-4FAD-F15A-E6DA-745DF09C0744}"/>
              </a:ext>
            </a:extLst>
          </p:cNvPr>
          <p:cNvSpPr>
            <a:spLocks noGrp="1"/>
          </p:cNvSpPr>
          <p:nvPr>
            <p:ph type="title"/>
          </p:nvPr>
        </p:nvSpPr>
        <p:spPr/>
        <p:txBody>
          <a:bodyPr/>
          <a:lstStyle/>
          <a:p>
            <a:r>
              <a:rPr kumimoji="1" lang="en-US" altLang="ja-JP" dirty="0"/>
              <a:t>【</a:t>
            </a:r>
            <a:r>
              <a:rPr kumimoji="1" lang="ja-JP" altLang="en-US" dirty="0"/>
              <a:t>参考</a:t>
            </a:r>
            <a:r>
              <a:rPr kumimoji="1" lang="en-US" altLang="ja-JP" dirty="0"/>
              <a:t>】</a:t>
            </a:r>
            <a:r>
              <a:rPr kumimoji="1" lang="ja-JP" altLang="en-US" dirty="0"/>
              <a:t>講義のレポートに関して</a:t>
            </a:r>
          </a:p>
        </p:txBody>
      </p:sp>
      <p:sp>
        <p:nvSpPr>
          <p:cNvPr id="3" name="コンテンツ プレースホルダー 2">
            <a:extLst>
              <a:ext uri="{FF2B5EF4-FFF2-40B4-BE49-F238E27FC236}">
                <a16:creationId xmlns:a16="http://schemas.microsoft.com/office/drawing/2014/main" id="{008CEC55-1920-D84B-1021-18BFC79C8B87}"/>
              </a:ext>
            </a:extLst>
          </p:cNvPr>
          <p:cNvSpPr>
            <a:spLocks noGrp="1"/>
          </p:cNvSpPr>
          <p:nvPr>
            <p:ph idx="1"/>
          </p:nvPr>
        </p:nvSpPr>
        <p:spPr/>
        <p:txBody>
          <a:bodyPr/>
          <a:lstStyle/>
          <a:p>
            <a:r>
              <a:rPr lang="ja-JP" altLang="en-US" dirty="0"/>
              <a:t>以降</a:t>
            </a:r>
            <a:r>
              <a:rPr kumimoji="1" lang="ja-JP" altLang="en-US" dirty="0"/>
              <a:t>のスライドは</a:t>
            </a:r>
            <a:r>
              <a:rPr kumimoji="1" lang="en-US" altLang="ja-JP" dirty="0"/>
              <a:t>【</a:t>
            </a:r>
            <a:r>
              <a:rPr kumimoji="1" lang="ja-JP" altLang="en-US" dirty="0"/>
              <a:t>参考</a:t>
            </a:r>
            <a:r>
              <a:rPr kumimoji="1" lang="en-US" altLang="ja-JP" dirty="0"/>
              <a:t>】</a:t>
            </a:r>
            <a:r>
              <a:rPr lang="ja-JP" altLang="en-US" dirty="0"/>
              <a:t>講義の課題レポート</a:t>
            </a:r>
            <a:r>
              <a:rPr kumimoji="1" lang="ja-JP" altLang="en-US" dirty="0"/>
              <a:t>となっております。</a:t>
            </a:r>
            <a:endParaRPr kumimoji="1" lang="en-US" altLang="ja-JP" dirty="0"/>
          </a:p>
          <a:p>
            <a:r>
              <a:rPr lang="ja-JP" altLang="en-US" dirty="0"/>
              <a:t>これらのレポートの提出は必要ありませんが、受講する際はぜひ記載されている設問・ポイントを参考にしてご覧ください。</a:t>
            </a:r>
            <a:endParaRPr kumimoji="1" lang="ja-JP" altLang="en-US" dirty="0"/>
          </a:p>
        </p:txBody>
      </p:sp>
      <p:sp>
        <p:nvSpPr>
          <p:cNvPr id="4" name="日付プレースホルダー 3">
            <a:extLst>
              <a:ext uri="{FF2B5EF4-FFF2-40B4-BE49-F238E27FC236}">
                <a16:creationId xmlns:a16="http://schemas.microsoft.com/office/drawing/2014/main" id="{EA166C86-27BB-4C3F-BAAB-D303BD6B029D}"/>
              </a:ext>
            </a:extLst>
          </p:cNvPr>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5" name="フッター プレースホルダー 4">
            <a:extLst>
              <a:ext uri="{FF2B5EF4-FFF2-40B4-BE49-F238E27FC236}">
                <a16:creationId xmlns:a16="http://schemas.microsoft.com/office/drawing/2014/main" id="{200A9A0B-6C50-17AE-C100-E580CC924041}"/>
              </a:ext>
            </a:extLst>
          </p:cNvPr>
          <p:cNvSpPr>
            <a:spLocks noGrp="1"/>
          </p:cNvSpPr>
          <p:nvPr>
            <p:ph type="ftr" sz="quarter" idx="11"/>
          </p:nvPr>
        </p:nvSpPr>
        <p:spPr/>
        <p:txBody>
          <a:bodyPr/>
          <a:lstStyle/>
          <a:p>
            <a:r>
              <a:rPr lang="ja-JP" altLang="en-US" dirty="0"/>
              <a:t>資金分配団体</a:t>
            </a:r>
            <a:r>
              <a:rPr lang="en-US" altLang="ja-JP" dirty="0"/>
              <a:t>【PO2</a:t>
            </a:r>
            <a:r>
              <a:rPr lang="ja-JP" altLang="en-US" dirty="0"/>
              <a:t>年目研修</a:t>
            </a:r>
            <a:r>
              <a:rPr lang="en-US" altLang="ja-JP" dirty="0"/>
              <a:t>】</a:t>
            </a:r>
            <a:endParaRPr lang="ja-JP" altLang="en-US" dirty="0"/>
          </a:p>
        </p:txBody>
      </p:sp>
      <p:sp>
        <p:nvSpPr>
          <p:cNvPr id="6" name="スライド番号プレースホルダー 5">
            <a:extLst>
              <a:ext uri="{FF2B5EF4-FFF2-40B4-BE49-F238E27FC236}">
                <a16:creationId xmlns:a16="http://schemas.microsoft.com/office/drawing/2014/main" id="{5A597ABF-EA5B-BC12-7FFE-3F5542998813}"/>
              </a:ext>
            </a:extLst>
          </p:cNvPr>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Tree>
    <p:extLst>
      <p:ext uri="{BB962C8B-B14F-4D97-AF65-F5344CB8AC3E}">
        <p14:creationId xmlns:p14="http://schemas.microsoft.com/office/powerpoint/2010/main" val="168026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21920" y="35242"/>
            <a:ext cx="10155646" cy="782954"/>
          </a:xfrm>
        </p:spPr>
        <p:txBody>
          <a:bodyPr>
            <a:normAutofit/>
          </a:bodyPr>
          <a:lstStyle/>
          <a:p>
            <a:r>
              <a:rPr lang="en-US" altLang="ja-JP" sz="1800" b="1" dirty="0"/>
              <a:t>【E</a:t>
            </a:r>
            <a:r>
              <a:rPr lang="ja-JP" altLang="en-US" sz="1800" b="1" dirty="0"/>
              <a:t>後半</a:t>
            </a:r>
            <a:r>
              <a:rPr lang="en-US" altLang="ja-JP" sz="1800" b="1" dirty="0"/>
              <a:t>】</a:t>
            </a:r>
            <a:r>
              <a:rPr lang="ja-JP" altLang="en-US" sz="1800" b="1" dirty="0"/>
              <a:t>助成事業における課題解決のためのエビデンスの産出と活用</a:t>
            </a:r>
            <a:r>
              <a:rPr lang="ja-JP" altLang="en-US" sz="1800" b="1" dirty="0">
                <a:solidFill>
                  <a:srgbClr val="FF0000"/>
                </a:solidFill>
              </a:rPr>
              <a:t>（参考）　</a:t>
            </a:r>
            <a:br>
              <a:rPr lang="en-US" altLang="ja-JP" sz="1800" b="1" dirty="0"/>
            </a:br>
            <a:r>
              <a:rPr lang="ja-JP" altLang="en-US" sz="1800" b="1" dirty="0"/>
              <a:t>講師：西郷民紗（株式会社</a:t>
            </a:r>
            <a:r>
              <a:rPr lang="en-US" altLang="ja-JP" sz="1800" b="1" dirty="0"/>
              <a:t>HITOTOWA</a:t>
            </a:r>
            <a:r>
              <a:rPr lang="ja-JP" altLang="en-US" sz="1800" b="1" dirty="0"/>
              <a:t>）</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157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419547"/>
            <a:ext cx="9580880" cy="307777"/>
          </a:xfrm>
          <a:prstGeom prst="rect">
            <a:avLst/>
          </a:prstGeom>
          <a:noFill/>
        </p:spPr>
        <p:txBody>
          <a:bodyPr wrap="square" rtlCol="0">
            <a:spAutoFit/>
          </a:bodyPr>
          <a:lstStyle/>
          <a:p>
            <a:r>
              <a:rPr lang="en-US" altLang="ja-JP" sz="1400" dirty="0"/>
              <a:t>2.</a:t>
            </a:r>
            <a:r>
              <a:rPr lang="ja-JP" altLang="en-US" sz="1400" dirty="0"/>
              <a:t> エビデンスを利用する</a:t>
            </a:r>
            <a:r>
              <a:rPr lang="en-US" altLang="ja-JP" sz="1400" dirty="0"/>
              <a:t>2</a:t>
            </a:r>
            <a:r>
              <a:rPr lang="ja-JP" altLang="en-US" sz="1400" dirty="0"/>
              <a:t>つの最大の目的はどんな内容でしたか。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助成の設計とエビデンスの活用の関係性（活かし方や懸念点）について、学んだことについて教えて下さい。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762519"/>
            <a:ext cx="9580880" cy="846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52400" y="4203162"/>
            <a:ext cx="9580880" cy="9926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3718699"/>
            <a:ext cx="9580880" cy="523220"/>
          </a:xfrm>
          <a:prstGeom prst="rect">
            <a:avLst/>
          </a:prstGeom>
          <a:noFill/>
        </p:spPr>
        <p:txBody>
          <a:bodyPr wrap="square" rtlCol="0">
            <a:spAutoFit/>
          </a:bodyPr>
          <a:lstStyle/>
          <a:p>
            <a:r>
              <a:rPr lang="en-US" altLang="ja-JP" sz="1400" dirty="0"/>
              <a:t>3.</a:t>
            </a:r>
            <a:r>
              <a:rPr lang="ja-JP" altLang="en-US" sz="1400" dirty="0"/>
              <a:t> 資金分配団体の</a:t>
            </a:r>
            <a:r>
              <a:rPr lang="en-US" altLang="ja-JP" sz="1400" dirty="0"/>
              <a:t>PO</a:t>
            </a:r>
            <a:r>
              <a:rPr lang="ja-JP" altLang="en-US" sz="1400" dirty="0"/>
              <a:t>として、助成プログラムにおけるエビデンス活用の落とし穴に落ちないためにするためには、どのようなことに気をつけるべきだと思いますか。</a:t>
            </a:r>
            <a:endParaRPr lang="en-US" altLang="ja-JP" sz="1400" dirty="0"/>
          </a:p>
        </p:txBody>
      </p:sp>
      <p:sp>
        <p:nvSpPr>
          <p:cNvPr id="13" name="テキスト ボックス 7">
            <a:extLst>
              <a:ext uri="{FF2B5EF4-FFF2-40B4-BE49-F238E27FC236}">
                <a16:creationId xmlns:a16="http://schemas.microsoft.com/office/drawing/2014/main" id="{C5B37B58-C8FA-4E72-B3FC-02227D1B9398}"/>
              </a:ext>
            </a:extLst>
          </p:cNvPr>
          <p:cNvSpPr txBox="1"/>
          <p:nvPr/>
        </p:nvSpPr>
        <p:spPr>
          <a:xfrm>
            <a:off x="121920" y="5322858"/>
            <a:ext cx="9580880" cy="307777"/>
          </a:xfrm>
          <a:prstGeom prst="rect">
            <a:avLst/>
          </a:prstGeom>
          <a:noFill/>
        </p:spPr>
        <p:txBody>
          <a:bodyPr wrap="square" rtlCol="0">
            <a:spAutoFit/>
          </a:bodyPr>
          <a:lstStyle/>
          <a:p>
            <a:r>
              <a:rPr lang="en-US" altLang="ja-JP" sz="1400" dirty="0"/>
              <a:t>4.</a:t>
            </a:r>
            <a:r>
              <a:rPr lang="ja-JP" altLang="en-US" sz="1400" dirty="0"/>
              <a:t> 皆さんの助成分野において、どんな仮説を検証してみたいと思いますか。</a:t>
            </a:r>
            <a:endParaRPr lang="en-US" altLang="ja-JP" sz="1400" dirty="0"/>
          </a:p>
        </p:txBody>
      </p:sp>
      <p:sp>
        <p:nvSpPr>
          <p:cNvPr id="14" name="正方形/長方形 9">
            <a:extLst>
              <a:ext uri="{FF2B5EF4-FFF2-40B4-BE49-F238E27FC236}">
                <a16:creationId xmlns:a16="http://schemas.microsoft.com/office/drawing/2014/main" id="{076700D2-A8A4-40BE-AB36-42A89E369390}"/>
              </a:ext>
            </a:extLst>
          </p:cNvPr>
          <p:cNvSpPr/>
          <p:nvPr/>
        </p:nvSpPr>
        <p:spPr>
          <a:xfrm>
            <a:off x="162560" y="5629822"/>
            <a:ext cx="9580880" cy="7265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15" name="フッター プレースホルダー 14"/>
          <p:cNvSpPr>
            <a:spLocks noGrp="1"/>
          </p:cNvSpPr>
          <p:nvPr>
            <p:ph type="ftr" sz="quarter" idx="11"/>
          </p:nvPr>
        </p:nvSpPr>
        <p:spPr/>
        <p:txBody>
          <a:bodyPr/>
          <a:lstStyle/>
          <a:p>
            <a:r>
              <a:rPr lang="ja-JP" altLang="en-US" dirty="0">
                <a:solidFill>
                  <a:schemeClr val="bg1">
                    <a:lumMod val="50000"/>
                  </a:schemeClr>
                </a:solidFill>
              </a:rPr>
              <a:t>資金分配団体</a:t>
            </a:r>
            <a:r>
              <a:rPr lang="en-US" altLang="ja-JP" dirty="0">
                <a:solidFill>
                  <a:schemeClr val="bg1">
                    <a:lumMod val="50000"/>
                  </a:schemeClr>
                </a:solidFill>
              </a:rPr>
              <a:t>【PO2</a:t>
            </a:r>
            <a:r>
              <a:rPr lang="ja-JP" altLang="en-US" dirty="0">
                <a:solidFill>
                  <a:schemeClr val="bg1">
                    <a:lumMod val="50000"/>
                  </a:schemeClr>
                </a:solidFill>
              </a:rPr>
              <a:t>年目研修</a:t>
            </a:r>
            <a:r>
              <a:rPr lang="en-US" altLang="ja-JP" dirty="0">
                <a:solidFill>
                  <a:schemeClr val="bg1">
                    <a:lumMod val="50000"/>
                  </a:schemeClr>
                </a:solidFill>
              </a:rPr>
              <a:t>】</a:t>
            </a:r>
            <a:endParaRPr lang="ja-JP" altLang="en-US" dirty="0">
              <a:solidFill>
                <a:schemeClr val="bg1">
                  <a:lumMod val="50000"/>
                </a:schemeClr>
              </a:solidFill>
            </a:endParaRPr>
          </a:p>
        </p:txBody>
      </p:sp>
      <p:sp>
        <p:nvSpPr>
          <p:cNvPr id="16" name="スライド番号プレースホルダー 15"/>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7" name="テキスト ボックス 16">
            <a:extLst>
              <a:ext uri="{FF2B5EF4-FFF2-40B4-BE49-F238E27FC236}">
                <a16:creationId xmlns:a16="http://schemas.microsoft.com/office/drawing/2014/main" id="{D19DBEB2-A0F3-4509-84D1-9766C0A29AA2}"/>
              </a:ext>
            </a:extLst>
          </p:cNvPr>
          <p:cNvSpPr txBox="1"/>
          <p:nvPr/>
        </p:nvSpPr>
        <p:spPr>
          <a:xfrm>
            <a:off x="8507116" y="324868"/>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89966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52399" y="87870"/>
            <a:ext cx="10049123" cy="1016245"/>
          </a:xfrm>
        </p:spPr>
        <p:txBody>
          <a:bodyPr>
            <a:normAutofit/>
          </a:bodyPr>
          <a:lstStyle/>
          <a:p>
            <a:r>
              <a:rPr lang="en-US" altLang="ja-JP" sz="1800" b="1" dirty="0"/>
              <a:t>【E</a:t>
            </a:r>
            <a:r>
              <a:rPr lang="ja-JP" altLang="en-US" sz="1800" b="1" dirty="0"/>
              <a:t>後半</a:t>
            </a:r>
            <a:r>
              <a:rPr lang="en-US" altLang="ja-JP" sz="1800" b="1" dirty="0"/>
              <a:t>】</a:t>
            </a:r>
            <a:r>
              <a:rPr lang="ja-JP" altLang="en-US" sz="1800" b="1" dirty="0"/>
              <a:t>組織診断　</a:t>
            </a:r>
            <a:r>
              <a:rPr kumimoji="1" lang="ja-JP" altLang="en-US" sz="1800" b="1" dirty="0"/>
              <a:t>講師</a:t>
            </a:r>
            <a:r>
              <a:rPr lang="ja-JP" altLang="en-US" sz="1800" b="1" dirty="0"/>
              <a:t>：岸本幸子</a:t>
            </a:r>
            <a:r>
              <a:rPr lang="ja-JP" altLang="en-US" sz="1800" b="1" dirty="0">
                <a:solidFill>
                  <a:srgbClr val="FF0000"/>
                </a:solidFill>
              </a:rPr>
              <a:t>（参考）</a:t>
            </a:r>
            <a:br>
              <a:rPr lang="en-US" altLang="ja-JP" sz="1800" b="1" dirty="0">
                <a:solidFill>
                  <a:srgbClr val="FF0000"/>
                </a:solidFill>
              </a:rPr>
            </a:br>
            <a:r>
              <a:rPr lang="ja-JP" altLang="en-US" sz="1800" b="1" dirty="0"/>
              <a:t>（公益財団法人パブリックリソース財団　代表理事・専務理事）</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3"/>
            <a:ext cx="9580880" cy="16133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休眠預金活用において、資金分配団体の</a:t>
            </a:r>
            <a:r>
              <a:rPr lang="en-US" altLang="ja-JP" sz="1400" dirty="0"/>
              <a:t>PO</a:t>
            </a:r>
            <a:r>
              <a:rPr lang="ja-JP" altLang="en-US" sz="1400" dirty="0"/>
              <a:t>として組織診断はどのように活用できると思いますか。</a:t>
            </a:r>
            <a:endParaRPr lang="en-US" altLang="ja-JP" sz="1400" dirty="0"/>
          </a:p>
        </p:txBody>
      </p:sp>
      <p:sp>
        <p:nvSpPr>
          <p:cNvPr id="11" name="正方形/長方形 10">
            <a:extLst>
              <a:ext uri="{FF2B5EF4-FFF2-40B4-BE49-F238E27FC236}">
                <a16:creationId xmlns:a16="http://schemas.microsoft.com/office/drawing/2014/main" id="{947E470C-117A-4DA4-997A-FE629AAEE652}"/>
              </a:ext>
            </a:extLst>
          </p:cNvPr>
          <p:cNvSpPr/>
          <p:nvPr/>
        </p:nvSpPr>
        <p:spPr>
          <a:xfrm>
            <a:off x="152400" y="3136235"/>
            <a:ext cx="9580880" cy="16504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2823337"/>
            <a:ext cx="9580880" cy="307777"/>
          </a:xfrm>
          <a:prstGeom prst="rect">
            <a:avLst/>
          </a:prstGeom>
          <a:noFill/>
        </p:spPr>
        <p:txBody>
          <a:bodyPr wrap="square" rtlCol="0">
            <a:spAutoFit/>
          </a:bodyPr>
          <a:lstStyle/>
          <a:p>
            <a:r>
              <a:rPr lang="en-US" altLang="ja-JP" sz="1400" dirty="0"/>
              <a:t>2. </a:t>
            </a:r>
            <a:r>
              <a:rPr lang="ja-JP" altLang="en-US" sz="1400" dirty="0"/>
              <a:t>講義で紹介された組織診断のアプローチとして、皆さんが実際活用したいと思う例があれば教えて下さい。</a:t>
            </a:r>
            <a:endParaRPr lang="en-US" altLang="ja-JP" sz="1400" dirty="0"/>
          </a:p>
        </p:txBody>
      </p:sp>
      <p:sp>
        <p:nvSpPr>
          <p:cNvPr id="7" name="テキスト ボックス 11">
            <a:extLst>
              <a:ext uri="{FF2B5EF4-FFF2-40B4-BE49-F238E27FC236}">
                <a16:creationId xmlns:a16="http://schemas.microsoft.com/office/drawing/2014/main" id="{7BC8A6D4-E420-4D4B-B6C4-85E4B0A9BC82}"/>
              </a:ext>
            </a:extLst>
          </p:cNvPr>
          <p:cNvSpPr txBox="1"/>
          <p:nvPr/>
        </p:nvSpPr>
        <p:spPr>
          <a:xfrm>
            <a:off x="121920" y="4850335"/>
            <a:ext cx="9580880" cy="307777"/>
          </a:xfrm>
          <a:prstGeom prst="rect">
            <a:avLst/>
          </a:prstGeom>
          <a:noFill/>
        </p:spPr>
        <p:txBody>
          <a:bodyPr wrap="square" rtlCol="0">
            <a:spAutoFit/>
          </a:bodyPr>
          <a:lstStyle/>
          <a:p>
            <a:r>
              <a:rPr lang="en-US" altLang="ja-JP" sz="1400" dirty="0"/>
              <a:t>3. </a:t>
            </a:r>
            <a:r>
              <a:rPr lang="ja-JP" altLang="en-US" sz="1400" dirty="0"/>
              <a:t>講義で解説された重要な分析の視点にはどのようなものがありましたか。</a:t>
            </a:r>
            <a:endParaRPr lang="en-US" altLang="ja-JP" sz="1400" dirty="0"/>
          </a:p>
        </p:txBody>
      </p:sp>
      <p:sp>
        <p:nvSpPr>
          <p:cNvPr id="8" name="正方形/長方形 10">
            <a:extLst>
              <a:ext uri="{FF2B5EF4-FFF2-40B4-BE49-F238E27FC236}">
                <a16:creationId xmlns:a16="http://schemas.microsoft.com/office/drawing/2014/main" id="{947E470C-117A-4DA4-997A-FE629AAEE652}"/>
              </a:ext>
            </a:extLst>
          </p:cNvPr>
          <p:cNvSpPr/>
          <p:nvPr/>
        </p:nvSpPr>
        <p:spPr>
          <a:xfrm>
            <a:off x="152400" y="5213826"/>
            <a:ext cx="9580880" cy="11425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日付プレースホルダー 9"/>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13" name="フッター プレースホルダー 12"/>
          <p:cNvSpPr>
            <a:spLocks noGrp="1"/>
          </p:cNvSpPr>
          <p:nvPr>
            <p:ph type="ftr" sz="quarter" idx="11"/>
          </p:nvPr>
        </p:nvSpPr>
        <p:spPr/>
        <p:txBody>
          <a:bodyPr/>
          <a:lstStyle/>
          <a:p>
            <a:r>
              <a:rPr lang="ja-JP" altLang="en-US" dirty="0"/>
              <a:t>資金分配団体</a:t>
            </a:r>
            <a:r>
              <a:rPr lang="en-US" altLang="ja-JP" dirty="0"/>
              <a:t>【PO</a:t>
            </a:r>
            <a:r>
              <a:rPr lang="en-US" altLang="ja-JP" dirty="0">
                <a:solidFill>
                  <a:schemeClr val="bg1">
                    <a:lumMod val="50000"/>
                  </a:schemeClr>
                </a:solidFill>
              </a:rPr>
              <a:t>2</a:t>
            </a:r>
            <a:r>
              <a:rPr lang="ja-JP" altLang="en-US" dirty="0"/>
              <a:t>年目研修</a:t>
            </a:r>
            <a:r>
              <a:rPr lang="en-US" altLang="ja-JP"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21496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39595"/>
            <a:ext cx="8543925" cy="782954"/>
          </a:xfrm>
        </p:spPr>
        <p:txBody>
          <a:bodyPr>
            <a:normAutofit fontScale="90000"/>
          </a:bodyPr>
          <a:lstStyle/>
          <a:p>
            <a:r>
              <a:rPr lang="en-US" altLang="ja-JP" sz="1800" b="1" dirty="0"/>
              <a:t>【E</a:t>
            </a:r>
            <a:r>
              <a:rPr lang="ja-JP" altLang="en-US" sz="1800" b="1" dirty="0"/>
              <a:t>後半</a:t>
            </a:r>
            <a:r>
              <a:rPr lang="en-US" altLang="ja-JP" sz="1800" b="1" dirty="0"/>
              <a:t>】</a:t>
            </a:r>
            <a:r>
              <a:rPr lang="ja-JP" altLang="en-US" sz="1800" b="1" dirty="0"/>
              <a:t>助成事業の組み立て方</a:t>
            </a:r>
            <a:r>
              <a:rPr lang="ja-JP" altLang="en-US" sz="1800" b="1" dirty="0">
                <a:solidFill>
                  <a:srgbClr val="FF0000"/>
                </a:solidFill>
              </a:rPr>
              <a:t>（参考）　</a:t>
            </a:r>
            <a:br>
              <a:rPr lang="en-US" altLang="ja-JP" sz="1800" b="1" dirty="0"/>
            </a:br>
            <a:r>
              <a:rPr lang="ja-JP" altLang="en-US" sz="1800" b="1" dirty="0"/>
              <a:t>講師：渡辺元（公益財団法人助成財団センター理事）</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205644"/>
            <a:ext cx="9580880" cy="11195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4267876"/>
            <a:ext cx="9580880" cy="523220"/>
          </a:xfrm>
          <a:prstGeom prst="rect">
            <a:avLst/>
          </a:prstGeom>
          <a:noFill/>
        </p:spPr>
        <p:txBody>
          <a:bodyPr wrap="square" rtlCol="0">
            <a:spAutoFit/>
          </a:bodyPr>
          <a:lstStyle/>
          <a:p>
            <a:r>
              <a:rPr lang="en-US" altLang="ja-JP" sz="1400" dirty="0"/>
              <a:t>3.</a:t>
            </a:r>
            <a:r>
              <a:rPr lang="ja-JP" altLang="en-US" sz="1400" dirty="0"/>
              <a:t> 効果的な助成プログラムの創出に向けた留意点として、皆さんの実践で大切にしたい、または具体的に実践したいと思うポイントを</a:t>
            </a:r>
            <a:r>
              <a:rPr lang="en-US" altLang="ja-JP" sz="1400" dirty="0"/>
              <a:t>3</a:t>
            </a:r>
            <a:r>
              <a:rPr lang="ja-JP" altLang="en-US" sz="1400" dirty="0"/>
              <a:t>つ挙げて下さい。</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52400" y="656641"/>
            <a:ext cx="9499600" cy="523220"/>
          </a:xfrm>
          <a:prstGeom prst="rect">
            <a:avLst/>
          </a:prstGeom>
          <a:noFill/>
        </p:spPr>
        <p:txBody>
          <a:bodyPr wrap="square" rtlCol="0">
            <a:spAutoFit/>
          </a:bodyPr>
          <a:lstStyle/>
          <a:p>
            <a:r>
              <a:rPr lang="en-US" altLang="ja-JP" sz="1400" dirty="0"/>
              <a:t>1. </a:t>
            </a:r>
            <a:r>
              <a:rPr lang="ja-JP" altLang="en-US" sz="1400" dirty="0"/>
              <a:t>講義で説明された日本における非営利活動に対する資金の現状を踏まえ、休眠預金のスキームはどのような資金の特性をもち、どのような点で従来の助成と異なっていると感じましたか。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837536"/>
            <a:ext cx="9580880" cy="15702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52400" y="3057055"/>
            <a:ext cx="9580880" cy="1133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TextBox 2"/>
          <p:cNvSpPr txBox="1"/>
          <p:nvPr/>
        </p:nvSpPr>
        <p:spPr>
          <a:xfrm>
            <a:off x="224655" y="4970252"/>
            <a:ext cx="9000308" cy="1477328"/>
          </a:xfrm>
          <a:prstGeom prst="rect">
            <a:avLst/>
          </a:prstGeom>
          <a:noFill/>
        </p:spPr>
        <p:txBody>
          <a:bodyPr wrap="square" rtlCol="0">
            <a:spAutoFit/>
          </a:bodyPr>
          <a:lstStyle/>
          <a:p>
            <a:r>
              <a:rPr kumimoji="1" lang="ja-JP" altLang="en-US" dirty="0"/>
              <a:t>①</a:t>
            </a:r>
            <a:endParaRPr kumimoji="1" lang="en-US" altLang="ja-JP" dirty="0"/>
          </a:p>
          <a:p>
            <a:endParaRPr kumimoji="1" lang="en-US" altLang="ja-JP" dirty="0"/>
          </a:p>
          <a:p>
            <a:r>
              <a:rPr lang="ja-JP" altLang="en-US" dirty="0"/>
              <a:t>②</a:t>
            </a:r>
            <a:endParaRPr lang="en-US" altLang="ja-JP" dirty="0"/>
          </a:p>
          <a:p>
            <a:endParaRPr lang="en-US" altLang="ja-JP" dirty="0"/>
          </a:p>
          <a:p>
            <a:r>
              <a:rPr kumimoji="1" lang="ja-JP" altLang="en-US" dirty="0"/>
              <a:t>③</a:t>
            </a:r>
          </a:p>
        </p:txBody>
      </p:sp>
      <p:sp>
        <p:nvSpPr>
          <p:cNvPr id="13" name="テキスト ボックス 7">
            <a:extLst>
              <a:ext uri="{FF2B5EF4-FFF2-40B4-BE49-F238E27FC236}">
                <a16:creationId xmlns:a16="http://schemas.microsoft.com/office/drawing/2014/main" id="{C5B37B58-C8FA-4E72-B3FC-02227D1B9398}"/>
              </a:ext>
            </a:extLst>
          </p:cNvPr>
          <p:cNvSpPr txBox="1"/>
          <p:nvPr/>
        </p:nvSpPr>
        <p:spPr>
          <a:xfrm>
            <a:off x="152400" y="2450758"/>
            <a:ext cx="9580880" cy="523220"/>
          </a:xfrm>
          <a:prstGeom prst="rect">
            <a:avLst/>
          </a:prstGeom>
          <a:noFill/>
        </p:spPr>
        <p:txBody>
          <a:bodyPr wrap="square" rtlCol="0">
            <a:spAutoFit/>
          </a:bodyPr>
          <a:lstStyle/>
          <a:p>
            <a:r>
              <a:rPr lang="en-US" altLang="ja-JP" sz="1400" dirty="0"/>
              <a:t>2.</a:t>
            </a:r>
            <a:r>
              <a:rPr lang="ja-JP" altLang="en-US" sz="1400" dirty="0"/>
              <a:t> 本講義からの学びで、助成事業を策定するときに、まず最初に何をすべきで、どのようなことに考慮すべきだと学びましたか。</a:t>
            </a:r>
            <a:endParaRPr lang="en-US" altLang="ja-JP" sz="1400" dirty="0"/>
          </a:p>
        </p:txBody>
      </p:sp>
      <p:sp>
        <p:nvSpPr>
          <p:cNvPr id="12" name="日付プレースホルダー 11"/>
          <p:cNvSpPr>
            <a:spLocks noGrp="1"/>
          </p:cNvSpPr>
          <p:nvPr>
            <p:ph type="dt" sz="half" idx="10"/>
          </p:nvPr>
        </p:nvSpPr>
        <p:spPr/>
        <p:txBody>
          <a:bodyPr/>
          <a:lstStyle/>
          <a:p>
            <a:r>
              <a:rPr lang="en-US" altLang="ja-JP" dirty="0">
                <a:solidFill>
                  <a:schemeClr val="bg1">
                    <a:lumMod val="50000"/>
                  </a:schemeClr>
                </a:solidFill>
              </a:rPr>
              <a:t>2022</a:t>
            </a:r>
            <a:r>
              <a:rPr lang="ja-JP" altLang="en-US" dirty="0">
                <a:solidFill>
                  <a:schemeClr val="bg1">
                    <a:lumMod val="50000"/>
                  </a:schemeClr>
                </a:solidFill>
              </a:rPr>
              <a:t>年</a:t>
            </a:r>
            <a:r>
              <a:rPr lang="en-US" altLang="ja-JP" dirty="0">
                <a:solidFill>
                  <a:schemeClr val="bg1">
                    <a:lumMod val="50000"/>
                  </a:schemeClr>
                </a:solidFill>
              </a:rPr>
              <a:t>10</a:t>
            </a:r>
            <a:r>
              <a:rPr lang="ja-JP" altLang="en-US" dirty="0">
                <a:solidFill>
                  <a:schemeClr val="bg1">
                    <a:lumMod val="50000"/>
                  </a:schemeClr>
                </a:solidFill>
              </a:rPr>
              <a:t>月</a:t>
            </a:r>
            <a:r>
              <a:rPr lang="en-US" altLang="ja-JP" dirty="0" err="1">
                <a:solidFill>
                  <a:schemeClr val="bg1">
                    <a:lumMod val="50000"/>
                  </a:schemeClr>
                </a:solidFill>
              </a:rPr>
              <a:t>ver</a:t>
            </a:r>
            <a:endParaRPr lang="ja-JP" altLang="en-US" dirty="0">
              <a:solidFill>
                <a:schemeClr val="bg1">
                  <a:lumMod val="50000"/>
                </a:schemeClr>
              </a:solidFill>
            </a:endParaRPr>
          </a:p>
        </p:txBody>
      </p:sp>
      <p:sp>
        <p:nvSpPr>
          <p:cNvPr id="14" name="フッター プレースホルダー 13"/>
          <p:cNvSpPr>
            <a:spLocks noGrp="1"/>
          </p:cNvSpPr>
          <p:nvPr>
            <p:ph type="ftr" sz="quarter" idx="11"/>
          </p:nvPr>
        </p:nvSpPr>
        <p:spPr/>
        <p:txBody>
          <a:bodyPr/>
          <a:lstStyle/>
          <a:p>
            <a:r>
              <a:rPr lang="ja-JP" altLang="en-US" dirty="0"/>
              <a:t>資金分配団体</a:t>
            </a:r>
            <a:r>
              <a:rPr lang="en-US" altLang="ja-JP" dirty="0"/>
              <a:t>【PO</a:t>
            </a:r>
            <a:r>
              <a:rPr lang="en-US" altLang="ja-JP" dirty="0">
                <a:solidFill>
                  <a:schemeClr val="bg1">
                    <a:lumMod val="50000"/>
                  </a:schemeClr>
                </a:solidFill>
              </a:rPr>
              <a:t>2</a:t>
            </a:r>
            <a:r>
              <a:rPr lang="ja-JP" altLang="en-US" dirty="0"/>
              <a:t>年目研修</a:t>
            </a:r>
            <a:r>
              <a:rPr lang="en-US" altLang="ja-JP" dirty="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9</a:t>
            </a:fld>
            <a:endParaRPr kumimoji="1" lang="ja-JP" altLang="en-US"/>
          </a:p>
        </p:txBody>
      </p:sp>
      <p:sp>
        <p:nvSpPr>
          <p:cNvPr id="16" name="テキスト ボックス 15">
            <a:extLst>
              <a:ext uri="{FF2B5EF4-FFF2-40B4-BE49-F238E27FC236}">
                <a16:creationId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1666407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6" ma:contentTypeDescription="新しいドキュメントを作成します。" ma:contentTypeScope="" ma:versionID="e8a70972d79e80e39b7edf55654ffcac">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0a5f6a87a5633ef7a8c0c05dcb2d381e"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76BC6A-DC9B-41BD-91E1-76AE1CBBD314}">
  <ds:schemaRefs>
    <ds:schemaRef ds:uri="http://schemas.microsoft.com/office/2006/documentManagement/types"/>
    <ds:schemaRef ds:uri="http://schemas.openxmlformats.org/package/2006/metadata/core-properties"/>
    <ds:schemaRef ds:uri="http://purl.org/dc/elements/1.1/"/>
    <ds:schemaRef ds:uri="ab025d10-8a00-402f-9bb6-29fc7e729e9b"/>
    <ds:schemaRef ds:uri="http://purl.org/dc/dcmitype/"/>
    <ds:schemaRef ds:uri="http://schemas.microsoft.com/office/infopath/2007/PartnerControls"/>
    <ds:schemaRef ds:uri="http://schemas.microsoft.com/office/2006/metadata/properties"/>
    <ds:schemaRef ds:uri="a0e695d1-15ed-4698-a3fa-a0fe58b5b315"/>
    <ds:schemaRef ds:uri="http://www.w3.org/XML/1998/namespace"/>
    <ds:schemaRef ds:uri="http://purl.org/dc/terms/"/>
  </ds:schemaRefs>
</ds:datastoreItem>
</file>

<file path=customXml/itemProps2.xml><?xml version="1.0" encoding="utf-8"?>
<ds:datastoreItem xmlns:ds="http://schemas.openxmlformats.org/officeDocument/2006/customXml" ds:itemID="{BA9EE0CD-4441-48CC-9816-2030513222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e695d1-15ed-4698-a3fa-a0fe58b5b315"/>
    <ds:schemaRef ds:uri="ab025d10-8a00-402f-9bb6-29fc7e729e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FB6B47-C190-4034-A52B-D19E2C5328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618</TotalTime>
  <Words>1087</Words>
  <Application>Microsoft Office PowerPoint</Application>
  <PresentationFormat>A4 210 x 297 mm</PresentationFormat>
  <Paragraphs>82</Paragraphs>
  <Slides>9</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游ゴシック</vt:lpstr>
      <vt:lpstr>游ゴシック Light</vt:lpstr>
      <vt:lpstr>Arial</vt:lpstr>
      <vt:lpstr>Calibri</vt:lpstr>
      <vt:lpstr>Office テーマ</vt:lpstr>
      <vt:lpstr>資金分配団体 【PO2年目研修】 ビデオ学習用課題</vt:lpstr>
      <vt:lpstr>【E後半】多様な革新を支える助成と基盤づくり（必須）　 講師：深尾昌峰（龍谷大学政策学部教授） </vt:lpstr>
      <vt:lpstr>【E後半】組織評価（必須） 講師：山田泰久（一般財団法人非営利組織評価センター）</vt:lpstr>
      <vt:lpstr>【E後半】ファンドレイジングと社会的インパクト投資（必須） 講師：鴨崎貴泰（認定特定非営利活動法人日本ファンドレイジング協会常務理事）  </vt:lpstr>
      <vt:lpstr>【E後半】 POと倫理（必須） 講師：茶野順子（公益財団法人笹川平和財団 常務理事） </vt:lpstr>
      <vt:lpstr>【参考】講義のレポートに関して</vt:lpstr>
      <vt:lpstr>【E後半】助成事業における課題解決のためのエビデンスの産出と活用（参考）　 講師：西郷民紗（株式会社HITOTOWA）</vt:lpstr>
      <vt:lpstr>【E後半】組織診断　講師：岸本幸子（参考） （公益財団法人パブリックリソース財団　代表理事・専務理事） </vt:lpstr>
      <vt:lpstr>【E後半】助成事業の組み立て方（参考）　 講師：渡辺元（公益財団法人助成財団センター理事）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PO研修ビデオ学習宿題</dc:title>
  <dc:creator>JFRA-PC20</dc:creator>
  <cp:lastModifiedBy>JANPIA 岡村 侑美</cp:lastModifiedBy>
  <cp:revision>41</cp:revision>
  <dcterms:created xsi:type="dcterms:W3CDTF">2019-12-24T03:57:59Z</dcterms:created>
  <dcterms:modified xsi:type="dcterms:W3CDTF">2022-11-18T07:46:33Z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ies>
</file>