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81" r:id="rId3"/>
    <p:sldId id="258" r:id="rId4"/>
    <p:sldId id="259" r:id="rId5"/>
    <p:sldId id="284" r:id="rId6"/>
    <p:sldId id="283" r:id="rId7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A6976-98EA-41BC-A5E7-9AB104AB65C5}" v="2" dt="2022-11-24T06:29:56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53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177" y="449926"/>
            <a:ext cx="8299645" cy="2031325"/>
          </a:xfrm>
        </p:spPr>
        <p:txBody>
          <a:bodyPr>
            <a:normAutofit fontScale="90000"/>
          </a:bodyPr>
          <a:lstStyle/>
          <a:p>
            <a:r>
              <a:rPr lang="en-US" altLang="ja-JP" sz="4000" dirty="0"/>
              <a:t>2021</a:t>
            </a:r>
            <a:r>
              <a:rPr lang="ja-JP" altLang="en-US" sz="4000" dirty="0"/>
              <a:t>年度採択資金分配団体</a:t>
            </a:r>
            <a:br>
              <a:rPr lang="en-US" altLang="ja-JP" sz="4800" dirty="0"/>
            </a:br>
            <a:r>
              <a:rPr lang="en-US" altLang="ja-JP" sz="4800" dirty="0"/>
              <a:t>【PO2</a:t>
            </a:r>
            <a:r>
              <a:rPr lang="ja-JP" altLang="en-US" sz="4800" dirty="0"/>
              <a:t>年目研修</a:t>
            </a:r>
            <a:r>
              <a:rPr lang="ja-JP" altLang="en-US" sz="3300" dirty="0"/>
              <a:t>（</a:t>
            </a:r>
            <a:r>
              <a:rPr lang="en-US" altLang="ja-JP" sz="3300" dirty="0"/>
              <a:t>2022</a:t>
            </a:r>
            <a:r>
              <a:rPr lang="ja-JP" altLang="en-US" sz="3300" dirty="0"/>
              <a:t>年</a:t>
            </a:r>
            <a:r>
              <a:rPr lang="en-US" altLang="ja-JP" sz="3300" dirty="0"/>
              <a:t>10</a:t>
            </a:r>
            <a:r>
              <a:rPr lang="ja-JP" altLang="en-US" sz="3300" dirty="0"/>
              <a:t>月実施）</a:t>
            </a:r>
            <a:r>
              <a:rPr lang="en-US" altLang="ja-JP" sz="4800" dirty="0"/>
              <a:t>】</a:t>
            </a:r>
            <a:br>
              <a:rPr lang="en-US" altLang="ja-JP" sz="4800" dirty="0"/>
            </a:br>
            <a:r>
              <a:rPr lang="ja-JP" altLang="en-US" sz="4400" dirty="0"/>
              <a:t>ビデオ学習用課題</a:t>
            </a:r>
            <a:endParaRPr kumimoji="1" lang="ja-JP" altLang="en-US" sz="4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9844" y="2940763"/>
            <a:ext cx="618630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名前　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6F091ED-8A9D-6341-4F95-8F5069AE328E}"/>
              </a:ext>
            </a:extLst>
          </p:cNvPr>
          <p:cNvSpPr txBox="1"/>
          <p:nvPr/>
        </p:nvSpPr>
        <p:spPr>
          <a:xfrm>
            <a:off x="1484944" y="5431601"/>
            <a:ext cx="7138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altLang="en-US" sz="1400" b="1" dirty="0">
                <a:solidFill>
                  <a:srgbClr val="FF0000"/>
                </a:solidFill>
              </a:rPr>
              <a:t>　一部の講義のみ受講される方も、最終ページ「まとめ」の記載をお願いします。</a:t>
            </a:r>
            <a:endParaRPr lang="en-US" altLang="ja-JP" sz="1400" b="1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　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に送付をお願いいたします。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2"/>
            <a:ext cx="8543925" cy="838134"/>
          </a:xfrm>
        </p:spPr>
        <p:txBody>
          <a:bodyPr>
            <a:normAutofit/>
          </a:bodyPr>
          <a:lstStyle/>
          <a:p>
            <a:pPr fontAlgn="base"/>
            <a:r>
              <a:rPr lang="ja-JP" altLang="ja-JP" sz="1800" b="1"/>
              <a:t>休眠預金事業制度の趣旨・目的の</a:t>
            </a:r>
            <a:r>
              <a:rPr lang="ja-JP" altLang="en-US" sz="1800" b="1"/>
              <a:t>再確認</a:t>
            </a:r>
            <a:br>
              <a:rPr lang="en-US" altLang="ja-JP" sz="1800" b="1"/>
            </a:br>
            <a:r>
              <a:rPr lang="ja-JP" altLang="en-US" sz="1800" b="1">
                <a:ea typeface="游ゴシック Light"/>
              </a:rPr>
              <a:t>講師：</a:t>
            </a:r>
            <a:r>
              <a:rPr lang="en-US" altLang="ja-JP" sz="1800" b="1"/>
              <a:t> JANPIA</a:t>
            </a:r>
            <a:r>
              <a:rPr lang="ja-JP" altLang="ja-JP" sz="1800" b="1"/>
              <a:t>　事業部長　和田</a:t>
            </a:r>
            <a:endParaRPr lang="en-US" altLang="ja-JP" sz="1800" b="1">
              <a:ea typeface="游ゴシック Light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386531"/>
            <a:ext cx="9580880" cy="4238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01576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</a:t>
            </a:r>
            <a:r>
              <a:rPr lang="ja-JP" altLang="en-US" sz="1400"/>
              <a:t>本講義の学びで特に参考になったのは何ですか？参考になった部分を具体的に記載してください。</a:t>
            </a:r>
            <a:endParaRPr lang="en-US" altLang="ja-JP" sz="140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</p:spTree>
    <p:extLst>
      <p:ext uri="{BB962C8B-B14F-4D97-AF65-F5344CB8AC3E}">
        <p14:creationId xmlns:p14="http://schemas.microsoft.com/office/powerpoint/2010/main" val="231903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311466"/>
            <a:ext cx="8543925" cy="782954"/>
          </a:xfrm>
        </p:spPr>
        <p:txBody>
          <a:bodyPr>
            <a:normAutofit fontScale="90000"/>
          </a:bodyPr>
          <a:lstStyle/>
          <a:p>
            <a:pPr fontAlgn="base"/>
            <a:r>
              <a:rPr lang="ja-JP" altLang="en-US" sz="1800" b="1"/>
              <a:t>伴走支援の事例共有＆先輩</a:t>
            </a:r>
            <a:r>
              <a:rPr lang="en-US" altLang="ja-JP" sz="1800" b="1"/>
              <a:t>PO</a:t>
            </a:r>
            <a:r>
              <a:rPr lang="ja-JP" altLang="en-US" sz="1800" b="1"/>
              <a:t>によるトークセッション　</a:t>
            </a:r>
            <a:br>
              <a:rPr lang="en-US" altLang="ja-JP" sz="1800" b="1"/>
            </a:br>
            <a:r>
              <a:rPr kumimoji="1" lang="ja-JP" altLang="en-US" sz="1800" b="1"/>
              <a:t>講師：</a:t>
            </a:r>
            <a:r>
              <a:rPr lang="en-US" altLang="ja-JP" sz="1800" b="1"/>
              <a:t> NPO</a:t>
            </a:r>
            <a:r>
              <a:rPr lang="ja-JP" altLang="en-US" sz="1800" b="1"/>
              <a:t>法人</a:t>
            </a:r>
            <a:r>
              <a:rPr lang="en-US" altLang="ja-JP" sz="1800" b="1"/>
              <a:t>ETIC. </a:t>
            </a:r>
            <a:r>
              <a:rPr lang="ja-JP" altLang="en-US" sz="1800" b="1"/>
              <a:t>番野智行様　</a:t>
            </a:r>
            <a:r>
              <a:rPr lang="ja-JP" altLang="ja-JP" sz="1800" b="1"/>
              <a:t>・ちくご川コミュニティ財団　庄田清人様</a:t>
            </a:r>
            <a:r>
              <a:rPr lang="en-US" altLang="ja-JP" sz="1800" b="1"/>
              <a:t>​</a:t>
            </a:r>
            <a:br>
              <a:rPr lang="en-US" altLang="ja-JP" sz="1800" b="1"/>
            </a:br>
            <a:r>
              <a:rPr lang="ja-JP" altLang="ja-JP" sz="1800" b="1"/>
              <a:t>・ちばのＷＡ地域づくり基金　志村はるみ様</a:t>
            </a:r>
            <a:r>
              <a:rPr lang="en-US" altLang="ja-JP" sz="1800" b="1"/>
              <a:t>​  </a:t>
            </a:r>
            <a:r>
              <a:rPr lang="ja-JP" altLang="ja-JP" sz="1800" b="1"/>
              <a:t>・ランドブレイン株式会社 上原望様</a:t>
            </a:r>
            <a:br>
              <a:rPr lang="en-US" altLang="ja-JP" sz="1800" b="1"/>
            </a:br>
            <a:r>
              <a:rPr lang="ja-JP" altLang="ja-JP" sz="1800" b="1"/>
              <a:t>・持続可能な環境共生林業を実現する自伐型林</a:t>
            </a:r>
            <a:r>
              <a:rPr lang="en-US" altLang="ja-JP" sz="1800" b="1"/>
              <a:t>​</a:t>
            </a:r>
            <a:r>
              <a:rPr lang="ja-JP" altLang="ja-JP" sz="1800" b="1"/>
              <a:t>業推進協会　中塚 高士様</a:t>
            </a:r>
            <a:r>
              <a:rPr lang="en-US" altLang="ja-JP" sz="1800" b="1"/>
              <a:t>​</a:t>
            </a:r>
            <a:br>
              <a:rPr lang="en-US" altLang="ja-JP" sz="1800" b="1"/>
            </a:br>
            <a:endParaRPr kumimoji="1" lang="ja-JP" altLang="en-US" sz="1800" b="1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589677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</a:rPr>
              <a:t>できたこと　</a:t>
            </a:r>
            <a:r>
              <a:rPr lang="ja-JP" altLang="en-US" sz="1400">
                <a:solidFill>
                  <a:schemeClr val="tx1"/>
                </a:solidFill>
              </a:rPr>
              <a:t>　　　　</a:t>
            </a:r>
            <a:endParaRPr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・</a:t>
            </a:r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320396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2.</a:t>
            </a:r>
            <a:r>
              <a:rPr lang="ja-JP" altLang="en-US" sz="1400"/>
              <a:t> </a:t>
            </a:r>
            <a:r>
              <a:rPr lang="en-US" altLang="ja-JP" sz="1400"/>
              <a:t>1</a:t>
            </a:r>
            <a:r>
              <a:rPr lang="ja-JP" altLang="en-US" sz="1400"/>
              <a:t>の理由について教えて下さい。</a:t>
            </a:r>
            <a:endParaRPr lang="en-US" altLang="ja-JP" sz="14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41057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講義を聴いて、自団体のことを振り返り、できたこと、できなかったことそれぞれ上位</a:t>
            </a:r>
            <a:r>
              <a:rPr lang="en-US" altLang="ja-JP" sz="1400"/>
              <a:t>3</a:t>
            </a:r>
            <a:r>
              <a:rPr lang="ja-JP" altLang="en-US" sz="1400"/>
              <a:t>つ挙げるとしたら、どのようなものになりますか？</a:t>
            </a:r>
            <a:endParaRPr lang="en-US" altLang="ja-JP" sz="14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560054"/>
            <a:ext cx="9580880" cy="12368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5320144"/>
            <a:ext cx="9580880" cy="1099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62560" y="4796924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3.</a:t>
            </a:r>
            <a:r>
              <a:rPr lang="ja-JP" altLang="en-US" sz="1400"/>
              <a:t> 休眠預金の資金分配団体の</a:t>
            </a:r>
            <a:r>
              <a:rPr lang="en-US" altLang="ja-JP" sz="1400"/>
              <a:t>PO</a:t>
            </a:r>
            <a:r>
              <a:rPr lang="ja-JP" altLang="en-US" sz="1400"/>
              <a:t>として、どのように成長をしていきたいですか。またそのためには、どのようにしていきたいと思いましたか？</a:t>
            </a:r>
            <a:endParaRPr lang="en-US" altLang="ja-JP" sz="14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1564277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</a:rPr>
              <a:t>できなかったこと　</a:t>
            </a:r>
            <a:r>
              <a:rPr lang="ja-JP" altLang="en-US" sz="1400">
                <a:solidFill>
                  <a:schemeClr val="tx1"/>
                </a:solidFill>
              </a:rPr>
              <a:t>　　　　</a:t>
            </a:r>
            <a:endParaRPr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・</a:t>
            </a:r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1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ja-JP" sz="1800" b="1" dirty="0"/>
              <a:t>事前評価の提出と点検にむけて</a:t>
            </a:r>
            <a:br>
              <a:rPr lang="en-US" altLang="ja-JP" sz="1800" b="1" dirty="0"/>
            </a:br>
            <a:r>
              <a:rPr lang="ja-JP" altLang="en-US" sz="1800" b="1" dirty="0"/>
              <a:t>講師：</a:t>
            </a:r>
            <a:r>
              <a:rPr lang="en-US" altLang="ja-JP" sz="1800" b="1" dirty="0"/>
              <a:t> JANPIA</a:t>
            </a:r>
            <a:r>
              <a:rPr lang="ja-JP" altLang="ja-JP" sz="1800" b="1" dirty="0"/>
              <a:t>　評価チーム　竹之下</a:t>
            </a:r>
            <a:endParaRPr kumimoji="1" lang="ja-JP" altLang="en-US" sz="1800" b="1" dirty="0">
              <a:ea typeface="游ゴシック Light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25888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2.</a:t>
            </a:r>
            <a:r>
              <a:rPr lang="ja-JP" altLang="en-US" sz="1400"/>
              <a:t>講義を聞いた上で、事前評価に向けて出来そうなこと、難しそう・課題がありそうなことを記載してください。  </a:t>
            </a:r>
            <a:endParaRPr lang="en-US" altLang="ja-JP" sz="14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評価について、本講義から学んだことを教えて下さい。</a:t>
            </a:r>
            <a:endParaRPr lang="en-US" altLang="ja-JP" sz="140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33655"/>
            <a:ext cx="9580880" cy="15444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220853"/>
            <a:ext cx="95808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>
                <a:ea typeface="游ゴシック"/>
              </a:rPr>
              <a:t>3.</a:t>
            </a:r>
            <a:r>
              <a:rPr lang="ja-JP" altLang="en-US" sz="1400">
                <a:ea typeface="游ゴシック"/>
              </a:rPr>
              <a:t> 本講義を聞いた上で、休眠預金の資金分配団体を自己評価をする立場として、あるいは実行団体の自己評価を監督する立場として、どう配慮して実施していく良いと考えますか。</a:t>
            </a:r>
            <a:endParaRPr lang="en-US" altLang="ja-JP" sz="1400">
              <a:ea typeface="游ゴシック"/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2628550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>
                <a:solidFill>
                  <a:schemeClr val="tx1"/>
                </a:solidFill>
              </a:rPr>
              <a:t>出来そうなこと</a:t>
            </a:r>
            <a:r>
              <a:rPr kumimoji="1" lang="ja-JP" altLang="en-US" sz="1400">
                <a:solidFill>
                  <a:schemeClr val="tx1"/>
                </a:solidFill>
              </a:rPr>
              <a:t>　</a:t>
            </a:r>
            <a:r>
              <a:rPr lang="ja-JP" altLang="en-US" sz="1400">
                <a:solidFill>
                  <a:schemeClr val="tx1"/>
                </a:solidFill>
              </a:rPr>
              <a:t>　　　　</a:t>
            </a:r>
            <a:endParaRPr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・</a:t>
            </a:r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2603150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</a:rPr>
              <a:t>難しそう・課題がありそう　</a:t>
            </a:r>
            <a:r>
              <a:rPr lang="ja-JP" altLang="en-US" sz="1400">
                <a:solidFill>
                  <a:schemeClr val="tx1"/>
                </a:solidFill>
              </a:rPr>
              <a:t>　　　　</a:t>
            </a:r>
            <a:endParaRPr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・</a:t>
            </a:r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5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1"/>
            <a:ext cx="8543925" cy="989791"/>
          </a:xfrm>
        </p:spPr>
        <p:txBody>
          <a:bodyPr>
            <a:normAutofit/>
          </a:bodyPr>
          <a:lstStyle/>
          <a:p>
            <a:pPr fontAlgn="base"/>
            <a:r>
              <a:rPr lang="ja-JP" altLang="ja-JP" sz="1800" b="1"/>
              <a:t>休眠預金活用事業をどう活かすか</a:t>
            </a:r>
            <a:r>
              <a:rPr lang="ja-JP" altLang="en-US" sz="1800" b="1"/>
              <a:t>　</a:t>
            </a:r>
            <a:r>
              <a:rPr lang="en-US" altLang="ja-JP" sz="1800" b="1"/>
              <a:t>/ </a:t>
            </a:r>
            <a:r>
              <a:rPr lang="ja-JP" altLang="en-US" sz="1800" b="1"/>
              <a:t>休眠預金とＰＯ</a:t>
            </a:r>
            <a:br>
              <a:rPr lang="en-US" altLang="ja-JP" sz="1800" b="1">
                <a:latin typeface="游ゴシック Light 見出し"/>
              </a:rPr>
            </a:br>
            <a:r>
              <a:rPr lang="ja-JP" altLang="en-US" sz="1800" b="1">
                <a:latin typeface="+mj-ea"/>
              </a:rPr>
              <a:t>講師：</a:t>
            </a:r>
            <a:r>
              <a:rPr lang="zh-CN" altLang="ja-JP" sz="1800" b="1">
                <a:latin typeface="+mj-ea"/>
              </a:rPr>
              <a:t>深尾昌峰</a:t>
            </a:r>
            <a:r>
              <a:rPr lang="ja-JP" altLang="ja-JP" sz="1800" b="1">
                <a:latin typeface="+mj-ea"/>
              </a:rPr>
              <a:t>様（</a:t>
            </a:r>
            <a:r>
              <a:rPr lang="zh-CN" altLang="ja-JP" sz="1800" b="1">
                <a:latin typeface="+mj-ea"/>
              </a:rPr>
              <a:t>龍谷大学 政策学部 </a:t>
            </a:r>
            <a:r>
              <a:rPr lang="ja-JP" altLang="ja-JP" sz="1800" b="1">
                <a:latin typeface="+mj-ea"/>
              </a:rPr>
              <a:t>教授）</a:t>
            </a:r>
            <a:endParaRPr kumimoji="1" lang="ja-JP" altLang="en-US" sz="1800" b="1">
              <a:latin typeface="+mj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304787"/>
            <a:ext cx="9580880" cy="22390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997010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講義内容を聞いた上で、</a:t>
            </a:r>
            <a:r>
              <a:rPr lang="en-US" altLang="ja-JP" sz="1400"/>
              <a:t>PO</a:t>
            </a:r>
            <a:r>
              <a:rPr lang="ja-JP" altLang="en-US" sz="1400"/>
              <a:t>の姿勢、役割、存在はどうあるべきか、ご自身の考えを</a:t>
            </a:r>
            <a:r>
              <a:rPr lang="en-US" altLang="ja-JP" sz="1400"/>
              <a:t>200</a:t>
            </a:r>
            <a:r>
              <a:rPr lang="ja-JP" altLang="en-US" sz="1400"/>
              <a:t>文字以上記載してください。</a:t>
            </a:r>
            <a:endParaRPr lang="en-US" altLang="ja-JP" sz="140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</a:t>
            </a:r>
            <a:r>
              <a:rPr lang="en-US" altLang="ja-JP" dirty="0"/>
              <a:t>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3985118"/>
            <a:ext cx="9580880" cy="1932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367734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２．</a:t>
            </a:r>
            <a:r>
              <a:rPr lang="en-US" altLang="ja-JP" sz="1400"/>
              <a:t>PO</a:t>
            </a:r>
            <a:r>
              <a:rPr lang="ja-JP" altLang="en-US" sz="1400"/>
              <a:t>は〇〇である。と、一言で表現するならどのように記載されますか。その理由や背景をご記載ください。</a:t>
            </a:r>
            <a:endParaRPr lang="en-US" altLang="ja-JP" sz="1400"/>
          </a:p>
        </p:txBody>
      </p:sp>
    </p:spTree>
    <p:extLst>
      <p:ext uri="{BB962C8B-B14F-4D97-AF65-F5344CB8AC3E}">
        <p14:creationId xmlns:p14="http://schemas.microsoft.com/office/powerpoint/2010/main" val="3116554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8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25888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２．わからなかったこと、難しかったことがあれば記載してください　</a:t>
            </a:r>
            <a:r>
              <a:rPr lang="en-US" altLang="ja-JP" sz="1400"/>
              <a:t>(</a:t>
            </a:r>
            <a:r>
              <a:rPr lang="ja-JP" altLang="en-US" sz="1400"/>
              <a:t>なしの場合は空欄のままで結構です</a:t>
            </a:r>
            <a:r>
              <a:rPr lang="en-US" altLang="ja-JP" sz="1400"/>
              <a:t>)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１．すべての研修を通して、印象に残ったことや、今後に向けての決意や感想などを自由に記載ください</a:t>
            </a:r>
            <a:endParaRPr lang="en-US" altLang="ja-JP" sz="14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566661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439048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/>
              <a:t>３．その他、研修に関するご要望、今後に向けた改善点などございましたら遠慮なくご記載ください</a:t>
            </a:r>
            <a:endParaRPr lang="en-US" altLang="ja-JP" sz="1400">
              <a:ea typeface="游ゴシック"/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</a:t>
            </a:r>
            <a:r>
              <a:rPr lang="en-US" altLang="ja-JP" dirty="0"/>
              <a:t>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3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677</Words>
  <Application>Microsoft Office PowerPoint</Application>
  <PresentationFormat>A4 210 x 297 mm</PresentationFormat>
  <Paragraphs>76</Paragraphs>
  <Slides>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等线 Light</vt:lpstr>
      <vt:lpstr>游ゴシック</vt:lpstr>
      <vt:lpstr>游ゴシック Light</vt:lpstr>
      <vt:lpstr>游ゴシック Light 見出し</vt:lpstr>
      <vt:lpstr>Arial</vt:lpstr>
      <vt:lpstr>Calibri</vt:lpstr>
      <vt:lpstr>Office テーマ</vt:lpstr>
      <vt:lpstr>2021年度採択資金分配団体 【PO2年目研修（2022年10月実施）】 ビデオ学習用課題</vt:lpstr>
      <vt:lpstr>休眠預金事業制度の趣旨・目的の再確認 講師： JANPIA　事業部長　和田</vt:lpstr>
      <vt:lpstr>伴走支援の事例共有＆先輩POによるトークセッション　 講師： NPO法人ETIC. 番野智行様　・ちくご川コミュニティ財団　庄田清人様​ ・ちばのＷＡ地域づくり基金　志村はるみ様​  ・ランドブレイン株式会社 上原望様 ・持続可能な環境共生林業を実現する自伐型林​業推進協会　中塚 高士様​ </vt:lpstr>
      <vt:lpstr>事前評価の提出と点検にむけて 講師： JANPIA　評価チーム　竹之下</vt:lpstr>
      <vt:lpstr>休眠預金活用事業をどう活かすか　/ 休眠預金とＰＯ 講師：深尾昌峰様（龍谷大学 政策学部 教授）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2022-11-24T07:47:49Z</dcterms:created>
  <dcterms:modified xsi:type="dcterms:W3CDTF">2022-11-24T07:47:55Z</dcterms:modified>
</cp:coreProperties>
</file>