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handoutMasterIdLst>
    <p:handoutMasterId r:id="rId8"/>
  </p:handoutMasterIdLst>
  <p:sldIdLst>
    <p:sldId id="256" r:id="rId2"/>
    <p:sldId id="259" r:id="rId3"/>
    <p:sldId id="271" r:id="rId4"/>
    <p:sldId id="274" r:id="rId5"/>
    <p:sldId id="273" r:id="rId6"/>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B330C6B-F2E6-4F85-80AE-8472A8CFF6CF}">
          <p14:sldIdLst>
            <p14:sldId id="256"/>
            <p14:sldId id="259"/>
            <p14:sldId id="271"/>
            <p14:sldId id="274"/>
            <p14:sldId id="2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1176" y="60"/>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2023/7/14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2023/7/14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7</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dirty="0"/>
              <a:t>資金分配団体</a:t>
            </a:r>
            <a:r>
              <a:rPr kumimoji="1" lang="en-US" altLang="zh-TW" dirty="0"/>
              <a:t>【PO2</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dirty="0"/>
              <a:t>2022</a:t>
            </a:r>
            <a:r>
              <a:rPr lang="ja-JP" altLang="da-DK" dirty="0"/>
              <a:t>年</a:t>
            </a:r>
            <a:r>
              <a:rPr lang="da-DK" altLang="ja-JP" dirty="0"/>
              <a:t>7</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dirty="0"/>
              <a:t>資金分配団体</a:t>
            </a:r>
            <a:r>
              <a:rPr lang="en-US" altLang="zh-TW" dirty="0"/>
              <a:t>【PO2</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402019" y="643000"/>
            <a:ext cx="7429500" cy="2387600"/>
          </a:xfrm>
        </p:spPr>
        <p:txBody>
          <a:bodyPr>
            <a:normAutofit fontScale="90000"/>
          </a:bodyPr>
          <a:lstStyle/>
          <a:p>
            <a:r>
              <a:rPr lang="en-US" altLang="ja-JP" sz="4800" dirty="0"/>
              <a:t>2021</a:t>
            </a:r>
            <a:r>
              <a:rPr lang="ja-JP" altLang="en-US" sz="4800" dirty="0"/>
              <a:t>年度通常枠</a:t>
            </a:r>
            <a:br>
              <a:rPr lang="en-US" altLang="ja-JP" sz="4800" dirty="0"/>
            </a:br>
            <a:r>
              <a:rPr lang="ja-JP" altLang="en-US" sz="4800" dirty="0"/>
              <a:t>資金分配団体向け</a:t>
            </a:r>
            <a:br>
              <a:rPr lang="en-US" altLang="ja-JP" sz="4800" dirty="0"/>
            </a:br>
            <a:r>
              <a:rPr lang="en-US" altLang="ja-JP" sz="4800" dirty="0"/>
              <a:t>【PO3</a:t>
            </a:r>
            <a:r>
              <a:rPr lang="ja-JP" altLang="en-US" sz="4800" dirty="0"/>
              <a:t>年目研修</a:t>
            </a:r>
            <a:r>
              <a:rPr lang="en-US" altLang="ja-JP" sz="4800" dirty="0"/>
              <a:t>】</a:t>
            </a:r>
            <a:br>
              <a:rPr lang="en-US" altLang="ja-JP" sz="4800" dirty="0"/>
            </a:br>
            <a:r>
              <a:rPr lang="ja-JP" altLang="en-US" sz="4800" dirty="0"/>
              <a:t>ビデオ学習用課題</a:t>
            </a:r>
            <a:endParaRPr kumimoji="1" lang="ja-JP" altLang="en-US" sz="48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5" name="フッター プレースホルダー 4"/>
          <p:cNvSpPr>
            <a:spLocks noGrp="1"/>
          </p:cNvSpPr>
          <p:nvPr>
            <p:ph type="ftr" sz="quarter" idx="11"/>
          </p:nvPr>
        </p:nvSpPr>
        <p:spPr>
          <a:xfrm>
            <a:off x="3281363" y="6488870"/>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a:xfrm>
            <a:off x="681038" y="6488871"/>
            <a:ext cx="2228850" cy="365125"/>
          </a:xfrm>
        </p:spPr>
        <p:txBody>
          <a:bodyPr/>
          <a:lstStyle/>
          <a:p>
            <a:r>
              <a:rPr lang="da-DK" altLang="ja-JP" dirty="0"/>
              <a:t>2023</a:t>
            </a:r>
            <a:r>
              <a:rPr lang="ja-JP" altLang="da-DK" dirty="0"/>
              <a:t>年</a:t>
            </a:r>
            <a:r>
              <a:rPr lang="da-DK" altLang="ja-JP" dirty="0"/>
              <a:t>7</a:t>
            </a:r>
            <a:r>
              <a:rPr lang="ja-JP" altLang="da-DK" dirty="0"/>
              <a:t>月</a:t>
            </a:r>
            <a:r>
              <a:rPr lang="da-DK" altLang="ja-JP" dirty="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396CF0BE-734D-3A5A-ED29-0E48FE59246B}"/>
              </a:ext>
            </a:extLst>
          </p:cNvPr>
          <p:cNvSpPr txBox="1"/>
          <p:nvPr/>
        </p:nvSpPr>
        <p:spPr>
          <a:xfrm>
            <a:off x="2123001" y="3218464"/>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9" name="テキスト ボックス 8">
            <a:extLst>
              <a:ext uri="{FF2B5EF4-FFF2-40B4-BE49-F238E27FC236}">
                <a16:creationId xmlns:a16="http://schemas.microsoft.com/office/drawing/2014/main" id="{2CCB24F2-0E36-7AF4-B969-018D70C02553}"/>
              </a:ext>
            </a:extLst>
          </p:cNvPr>
          <p:cNvSpPr txBox="1"/>
          <p:nvPr/>
        </p:nvSpPr>
        <p:spPr>
          <a:xfrm>
            <a:off x="1484944" y="5431601"/>
            <a:ext cx="7138556" cy="738664"/>
          </a:xfrm>
          <a:prstGeom prst="rect">
            <a:avLst/>
          </a:prstGeom>
          <a:noFill/>
        </p:spPr>
        <p:txBody>
          <a:bodyPr wrap="square" rtlCol="0">
            <a:spAutoFit/>
          </a:bodyPr>
          <a:lstStyle/>
          <a:p>
            <a:r>
              <a:rPr lang="en-US" altLang="ja-JP" sz="1400" dirty="0"/>
              <a:t>【</a:t>
            </a:r>
            <a:r>
              <a:rPr lang="ja-JP" altLang="en-US" sz="1400" dirty="0"/>
              <a:t>はじめに</a:t>
            </a:r>
            <a:r>
              <a:rPr lang="en-US" altLang="ja-JP" sz="1400" dirty="0"/>
              <a:t>】</a:t>
            </a:r>
          </a:p>
          <a:p>
            <a:r>
              <a:rPr lang="ja-JP" altLang="en-US" sz="1400" b="1" dirty="0">
                <a:solidFill>
                  <a:srgbClr val="FF0000"/>
                </a:solidFill>
              </a:rPr>
              <a:t>　一部の講義のみ受講される方は、該当箇所のみのレポート作成をお願いします。</a:t>
            </a:r>
            <a:br>
              <a:rPr lang="en-US" altLang="ja-JP" sz="1400" b="1" dirty="0">
                <a:solidFill>
                  <a:srgbClr val="FF0000"/>
                </a:solidFill>
              </a:rPr>
            </a:br>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53534" y="23639"/>
            <a:ext cx="9071429" cy="907020"/>
          </a:xfrm>
        </p:spPr>
        <p:txBody>
          <a:bodyPr>
            <a:normAutofit/>
          </a:bodyPr>
          <a:lstStyle/>
          <a:p>
            <a:r>
              <a:rPr lang="ja-JP" altLang="en-US" sz="1800" b="1" dirty="0"/>
              <a:t>実行団体におけるガバナンス・コンプライアンスに関する規程類の公開について</a:t>
            </a:r>
            <a:br>
              <a:rPr lang="en-US" altLang="ja-JP" sz="1800" b="1" dirty="0"/>
            </a:br>
            <a:r>
              <a:rPr lang="ja-JP" altLang="en-US" sz="1800" b="1" dirty="0"/>
              <a:t>担当：</a:t>
            </a:r>
            <a:r>
              <a:rPr lang="en-US" altLang="ja-JP" sz="1800" b="1" dirty="0"/>
              <a:t>JANPIA </a:t>
            </a:r>
            <a:r>
              <a:rPr lang="ja-JP" altLang="en-US" sz="1800" b="1" dirty="0"/>
              <a:t>企画広報部　芥田</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657965"/>
            <a:ext cx="9580880" cy="16332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3548268"/>
            <a:ext cx="9580880" cy="523220"/>
          </a:xfrm>
          <a:prstGeom prst="rect">
            <a:avLst/>
          </a:prstGeom>
          <a:noFill/>
        </p:spPr>
        <p:txBody>
          <a:bodyPr wrap="square" rtlCol="0">
            <a:spAutoFit/>
          </a:bodyPr>
          <a:lstStyle/>
          <a:p>
            <a:r>
              <a:rPr lang="en-US" altLang="ja-JP" sz="1400" dirty="0"/>
              <a:t>2.</a:t>
            </a:r>
            <a:r>
              <a:rPr lang="ja-JP" altLang="en-US" sz="1400" dirty="0"/>
              <a:t> 実行団体の規程類整備について伴走支援のなかで実施していることや、これから実施しようと考えているものは</a:t>
            </a:r>
            <a:endParaRPr lang="en-US" altLang="ja-JP" sz="1400" dirty="0"/>
          </a:p>
          <a:p>
            <a:r>
              <a:rPr lang="ja-JP" altLang="en-US" sz="1400" dirty="0"/>
              <a:t>　ありますか。記載してください。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62560" y="1085082"/>
            <a:ext cx="9499600" cy="523220"/>
          </a:xfrm>
          <a:prstGeom prst="rect">
            <a:avLst/>
          </a:prstGeom>
          <a:noFill/>
        </p:spPr>
        <p:txBody>
          <a:bodyPr wrap="square" rtlCol="0">
            <a:spAutoFit/>
          </a:bodyPr>
          <a:lstStyle/>
          <a:p>
            <a:r>
              <a:rPr lang="en-US" altLang="ja-JP" sz="1400" dirty="0"/>
              <a:t>1.</a:t>
            </a:r>
            <a:r>
              <a:rPr lang="ja-JP" altLang="en-US" sz="1400" dirty="0"/>
              <a:t>自団体および実行団体の規程類について、まだ作成できていないものはありますか。ある場合はどのようなものか、　また今後の作成予定について記載してください。</a:t>
            </a:r>
            <a:endParaRPr lang="en-US" altLang="ja-JP" sz="1400" dirty="0"/>
          </a:p>
        </p:txBody>
      </p:sp>
      <p:sp>
        <p:nvSpPr>
          <p:cNvPr id="13" name="フッター プレースホルダー 12"/>
          <p:cNvSpPr>
            <a:spLocks noGrp="1"/>
          </p:cNvSpPr>
          <p:nvPr>
            <p:ph type="ftr" sz="quarter" idx="11"/>
          </p:nvPr>
        </p:nvSpPr>
        <p:spPr>
          <a:xfrm>
            <a:off x="3240722" y="6488764"/>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42940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5" name="正方形/長方形 4">
            <a:extLst>
              <a:ext uri="{FF2B5EF4-FFF2-40B4-BE49-F238E27FC236}">
                <a16:creationId xmlns:a16="http://schemas.microsoft.com/office/drawing/2014/main" id="{98CC8959-3391-C920-CF52-11CE9D6F2677}"/>
              </a:ext>
            </a:extLst>
          </p:cNvPr>
          <p:cNvSpPr/>
          <p:nvPr/>
        </p:nvSpPr>
        <p:spPr>
          <a:xfrm>
            <a:off x="162560" y="4062096"/>
            <a:ext cx="9580880" cy="17108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148325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1528"/>
            <a:ext cx="8543925" cy="838134"/>
          </a:xfrm>
        </p:spPr>
        <p:txBody>
          <a:bodyPr>
            <a:normAutofit/>
          </a:bodyPr>
          <a:lstStyle/>
          <a:p>
            <a:r>
              <a:rPr lang="ja-JP" altLang="en-US" sz="1800" b="1" dirty="0"/>
              <a:t>中間評価＆点検</a:t>
            </a:r>
            <a:r>
              <a:rPr lang="en-US" altLang="ja-JP" sz="1800" b="1" dirty="0"/>
              <a:t>/</a:t>
            </a:r>
            <a:r>
              <a:rPr lang="ja-JP" altLang="en-US" sz="1800" b="1" dirty="0"/>
              <a:t>検証の要諦</a:t>
            </a:r>
            <a:br>
              <a:rPr lang="en-US" altLang="ja-JP" sz="1800" b="1" dirty="0"/>
            </a:br>
            <a:r>
              <a:rPr lang="ja-JP" altLang="en-US" sz="1800" b="1" dirty="0"/>
              <a:t>説明：</a:t>
            </a:r>
            <a:r>
              <a:rPr lang="en-US" altLang="ja-JP" sz="1800" b="1" dirty="0"/>
              <a:t>JANPIA</a:t>
            </a:r>
            <a:r>
              <a:rPr lang="ja-JP" altLang="en-US" sz="1800" b="1" dirty="0"/>
              <a:t>　評価チーム 竹之下</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653425"/>
            <a:ext cx="9580880" cy="20095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46768"/>
            <a:ext cx="9499600" cy="523220"/>
          </a:xfrm>
          <a:prstGeom prst="rect">
            <a:avLst/>
          </a:prstGeom>
          <a:noFill/>
        </p:spPr>
        <p:txBody>
          <a:bodyPr wrap="square" rtlCol="0">
            <a:spAutoFit/>
          </a:bodyPr>
          <a:lstStyle/>
          <a:p>
            <a:r>
              <a:rPr lang="en-US" altLang="ja-JP" sz="1400" dirty="0"/>
              <a:t>1. </a:t>
            </a:r>
            <a:r>
              <a:rPr lang="ja-JP" altLang="en-US" sz="1400" dirty="0"/>
              <a:t>中間評価の重要性や仕組み、つまづきポイント等について説明しましたが、どのような感想を得ましたか。</a:t>
            </a:r>
            <a:endParaRPr lang="en-US" altLang="ja-JP" sz="1400" dirty="0"/>
          </a:p>
          <a:p>
            <a:r>
              <a:rPr lang="ja-JP" altLang="en-US" sz="1400" dirty="0"/>
              <a:t>　実行団体の状況を踏まえ、やりやすさ、難しさなどを考え、記載してください。</a:t>
            </a:r>
            <a:endParaRPr lang="en-US" altLang="ja-JP" sz="1400" dirty="0"/>
          </a:p>
        </p:txBody>
      </p:sp>
      <p:sp>
        <p:nvSpPr>
          <p:cNvPr id="11" name="フッター プレースホルダー 10"/>
          <p:cNvSpPr>
            <a:spLocks noGrp="1"/>
          </p:cNvSpPr>
          <p:nvPr>
            <p:ph type="ftr" sz="quarter" idx="11"/>
          </p:nvPr>
        </p:nvSpPr>
        <p:spPr>
          <a:xfrm>
            <a:off x="324072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a:xfrm>
            <a:off x="7514590" y="6474437"/>
            <a:ext cx="2228850" cy="365125"/>
          </a:xfrm>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4" name="テキスト ボックス 13">
            <a:extLst>
              <a:ext uri="{FF2B5EF4-FFF2-40B4-BE49-F238E27FC236}">
                <a16:creationId xmlns:a16="http://schemas.microsoft.com/office/drawing/2014/main" id="{C5B37B58-C8FA-4E72-B3FC-02227D1B9398}"/>
              </a:ext>
            </a:extLst>
          </p:cNvPr>
          <p:cNvSpPr txBox="1"/>
          <p:nvPr/>
        </p:nvSpPr>
        <p:spPr>
          <a:xfrm>
            <a:off x="121920" y="4157078"/>
            <a:ext cx="9580880" cy="307777"/>
          </a:xfrm>
          <a:prstGeom prst="rect">
            <a:avLst/>
          </a:prstGeom>
          <a:noFill/>
        </p:spPr>
        <p:txBody>
          <a:bodyPr wrap="square" rtlCol="0">
            <a:spAutoFit/>
          </a:bodyPr>
          <a:lstStyle/>
          <a:p>
            <a:r>
              <a:rPr lang="en-US" altLang="ja-JP" sz="1400" dirty="0"/>
              <a:t>2.</a:t>
            </a:r>
            <a:r>
              <a:rPr lang="ja-JP" altLang="en-US" sz="1400" dirty="0"/>
              <a:t> 本内容で最も学びが深かった内容やキーワードは何ですか。</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448892"/>
            <a:ext cx="9580880" cy="14878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427115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1528"/>
            <a:ext cx="8543925" cy="838134"/>
          </a:xfrm>
        </p:spPr>
        <p:txBody>
          <a:bodyPr>
            <a:normAutofit/>
          </a:bodyPr>
          <a:lstStyle/>
          <a:p>
            <a:r>
              <a:rPr lang="ja-JP" altLang="en-US" sz="1800" b="1" dirty="0"/>
              <a:t>中間評価の概要、点検・検証スケジュール</a:t>
            </a:r>
            <a:br>
              <a:rPr lang="en-US" altLang="ja-JP" sz="1800" b="1" dirty="0"/>
            </a:br>
            <a:r>
              <a:rPr lang="ja-JP" altLang="en-US" sz="1800" b="1" dirty="0"/>
              <a:t>説明：</a:t>
            </a:r>
            <a:r>
              <a:rPr lang="en-US" altLang="ja-JP" sz="1800" b="1" dirty="0"/>
              <a:t>JANPIA </a:t>
            </a:r>
            <a:r>
              <a:rPr lang="ja-JP" altLang="en-US" sz="1800" b="1" dirty="0"/>
              <a:t>評価チーム 髙木、後藤 </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440128"/>
            <a:ext cx="9580880" cy="14878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82912"/>
            <a:ext cx="9499600" cy="307777"/>
          </a:xfrm>
          <a:prstGeom prst="rect">
            <a:avLst/>
          </a:prstGeom>
          <a:noFill/>
        </p:spPr>
        <p:txBody>
          <a:bodyPr wrap="square" rtlCol="0">
            <a:spAutoFit/>
          </a:bodyPr>
          <a:lstStyle/>
          <a:p>
            <a:r>
              <a:rPr lang="en-US" altLang="ja-JP" sz="1400" dirty="0"/>
              <a:t>1.</a:t>
            </a:r>
            <a:r>
              <a:rPr lang="ja-JP" altLang="en-US" sz="1400" dirty="0"/>
              <a:t>中間評価で実際に行うことは何ですか。</a:t>
            </a:r>
            <a:endParaRPr lang="en-US" altLang="ja-JP" sz="1400" dirty="0"/>
          </a:p>
        </p:txBody>
      </p:sp>
      <p:sp>
        <p:nvSpPr>
          <p:cNvPr id="11" name="フッター プレースホルダー 10"/>
          <p:cNvSpPr>
            <a:spLocks noGrp="1"/>
          </p:cNvSpPr>
          <p:nvPr>
            <p:ph type="ftr" sz="quarter" idx="11"/>
          </p:nvPr>
        </p:nvSpPr>
        <p:spPr>
          <a:xfrm>
            <a:off x="324072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a:xfrm>
            <a:off x="7514590" y="6474437"/>
            <a:ext cx="2228850" cy="365125"/>
          </a:xfrm>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4" name="テキスト ボックス 13">
            <a:extLst>
              <a:ext uri="{FF2B5EF4-FFF2-40B4-BE49-F238E27FC236}">
                <a16:creationId xmlns:a16="http://schemas.microsoft.com/office/drawing/2014/main" id="{C5B37B58-C8FA-4E72-B3FC-02227D1B9398}"/>
              </a:ext>
            </a:extLst>
          </p:cNvPr>
          <p:cNvSpPr txBox="1"/>
          <p:nvPr/>
        </p:nvSpPr>
        <p:spPr>
          <a:xfrm>
            <a:off x="121920" y="3345039"/>
            <a:ext cx="9580880" cy="307777"/>
          </a:xfrm>
          <a:prstGeom prst="rect">
            <a:avLst/>
          </a:prstGeom>
          <a:noFill/>
        </p:spPr>
        <p:txBody>
          <a:bodyPr wrap="square" rtlCol="0">
            <a:spAutoFit/>
          </a:bodyPr>
          <a:lstStyle/>
          <a:p>
            <a:r>
              <a:rPr lang="en-US" altLang="ja-JP" sz="1400" dirty="0"/>
              <a:t>2.</a:t>
            </a:r>
            <a:r>
              <a:rPr lang="ja-JP" altLang="en-US" sz="1400" dirty="0"/>
              <a:t>点検・検証で行うことは何ですか。</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3718264"/>
            <a:ext cx="9580880" cy="14878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dirty="0"/>
          </a:p>
        </p:txBody>
      </p:sp>
    </p:spTree>
    <p:extLst>
      <p:ext uri="{BB962C8B-B14F-4D97-AF65-F5344CB8AC3E}">
        <p14:creationId xmlns:p14="http://schemas.microsoft.com/office/powerpoint/2010/main" val="2828623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9125"/>
            <a:ext cx="9071429" cy="907020"/>
          </a:xfrm>
        </p:spPr>
        <p:txBody>
          <a:bodyPr>
            <a:normAutofit/>
          </a:bodyPr>
          <a:lstStyle/>
          <a:p>
            <a:r>
              <a:rPr lang="en-US" altLang="ja-JP" sz="1800" b="1" dirty="0"/>
              <a:t>20</a:t>
            </a:r>
            <a:r>
              <a:rPr lang="ja-JP" altLang="en-US" sz="1800" b="1" dirty="0"/>
              <a:t>年度通常枠事業の団体による中間評価の事例共有　　</a:t>
            </a:r>
            <a:br>
              <a:rPr lang="en-US" altLang="ja-JP" sz="1800" b="1" dirty="0"/>
            </a:br>
            <a:r>
              <a:rPr lang="ja-JP" altLang="en-US" sz="1800" b="1" dirty="0"/>
              <a:t>講師：大阪府人権協会、宮崎文化本舗</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78152"/>
            <a:ext cx="9580880" cy="523220"/>
          </a:xfrm>
          <a:prstGeom prst="rect">
            <a:avLst/>
          </a:prstGeom>
          <a:noFill/>
        </p:spPr>
        <p:txBody>
          <a:bodyPr wrap="square" rtlCol="0">
            <a:spAutoFit/>
          </a:bodyPr>
          <a:lstStyle/>
          <a:p>
            <a:r>
              <a:rPr lang="en-US" altLang="ja-JP" sz="1400" dirty="0"/>
              <a:t>2.</a:t>
            </a:r>
            <a:r>
              <a:rPr lang="ja-JP" altLang="en-US" sz="1400" dirty="0"/>
              <a:t> 大阪府人権協会、宮崎文化本舗の事例共有および質問ブレイクアウトルームでの発表のなかで自団体にも取れ入れられそうなポイントはありましたか。それぞれ教えてください。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中間評価について、事例共有から学んだことを教えて下さい。</a:t>
            </a:r>
            <a:endParaRPr lang="en-US" altLang="ja-JP" sz="1400" dirty="0"/>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19183"/>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49982" y="4684531"/>
            <a:ext cx="9938423" cy="307777"/>
          </a:xfrm>
          <a:prstGeom prst="rect">
            <a:avLst/>
          </a:prstGeom>
          <a:noFill/>
        </p:spPr>
        <p:txBody>
          <a:bodyPr wrap="square" rtlCol="0">
            <a:spAutoFit/>
          </a:bodyPr>
          <a:lstStyle/>
          <a:p>
            <a:r>
              <a:rPr lang="en-US" altLang="ja-JP" sz="1400" dirty="0"/>
              <a:t>3.</a:t>
            </a:r>
            <a:r>
              <a:rPr lang="ja-JP" altLang="en-US" sz="1400" dirty="0"/>
              <a:t> 資金分配団体、および実行団体の中間評価計画に取り掛かるにあたり、どのようなことから始めようと思いましたか。</a:t>
            </a:r>
            <a:endParaRPr lang="en-US" altLang="ja-JP" sz="1400" dirty="0"/>
          </a:p>
        </p:txBody>
      </p:sp>
      <p:sp>
        <p:nvSpPr>
          <p:cNvPr id="13" name="フッター プレースホルダー 12"/>
          <p:cNvSpPr>
            <a:spLocks noGrp="1"/>
          </p:cNvSpPr>
          <p:nvPr>
            <p:ph type="ftr" sz="quarter" idx="11"/>
          </p:nvPr>
        </p:nvSpPr>
        <p:spPr>
          <a:xfrm>
            <a:off x="3281362" y="6492875"/>
            <a:ext cx="3343275" cy="365125"/>
          </a:xfrm>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a:xfrm>
            <a:off x="7459934" y="6488871"/>
            <a:ext cx="2228850" cy="365125"/>
          </a:xfrm>
        </p:spPr>
        <p:txBody>
          <a:bodyPr/>
          <a:lstStyle/>
          <a:p>
            <a:fld id="{70CC3A8B-FD5A-42F6-A67C-4E83DD5BC04C}" type="slidenum">
              <a:rPr kumimoji="1" lang="ja-JP" altLang="en-US" smtClean="0"/>
              <a:t>5</a:t>
            </a:fld>
            <a:endParaRPr kumimoji="1" lang="ja-JP" altLang="en-US" dirty="0"/>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16" name="正方形/長方形 15">
            <a:extLst>
              <a:ext uri="{FF2B5EF4-FFF2-40B4-BE49-F238E27FC236}">
                <a16:creationId xmlns:a16="http://schemas.microsoft.com/office/drawing/2014/main" id="{E6E9E24B-A1EC-4EC1-8097-1F293828FB49}"/>
              </a:ext>
            </a:extLst>
          </p:cNvPr>
          <p:cNvSpPr/>
          <p:nvPr/>
        </p:nvSpPr>
        <p:spPr>
          <a:xfrm>
            <a:off x="152400" y="2871354"/>
            <a:ext cx="4687455"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solidFill>
                  <a:schemeClr val="tx1"/>
                </a:solidFill>
              </a:rPr>
              <a:t>大阪府人権協会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2845954"/>
            <a:ext cx="4681913" cy="15812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a:solidFill>
                  <a:schemeClr val="tx1"/>
                </a:solidFill>
              </a:rPr>
              <a:t>宮崎文化本舗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Tree>
    <p:extLst>
      <p:ext uri="{BB962C8B-B14F-4D97-AF65-F5344CB8AC3E}">
        <p14:creationId xmlns:p14="http://schemas.microsoft.com/office/powerpoint/2010/main" val="8170999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466</Words>
  <Application>Microsoft Office PowerPoint</Application>
  <PresentationFormat>A4 210 x 297 mm</PresentationFormat>
  <Paragraphs>53</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Calibri</vt:lpstr>
      <vt:lpstr>Office テーマ</vt:lpstr>
      <vt:lpstr>2021年度通常枠 資金分配団体向け 【PO3年目研修】 ビデオ学習用課題</vt:lpstr>
      <vt:lpstr>実行団体におけるガバナンス・コンプライアンスに関する規程類の公開について 担当：JANPIA 企画広報部　芥田</vt:lpstr>
      <vt:lpstr>中間評価＆点検/検証の要諦 説明：JANPIA　評価チーム 竹之下</vt:lpstr>
      <vt:lpstr>中間評価の概要、点検・検証スケジュール 説明：JANPIA 評価チーム 髙木、後藤 </vt:lpstr>
      <vt:lpstr>20年度通常枠事業の団体による中間評価の事例共有　　 講師：大阪府人権協会、宮崎文化本舗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2023-07-14T05:51:55Z</dcterms:created>
  <dcterms:modified xsi:type="dcterms:W3CDTF">2023-07-14T05:53:05Z</dcterms:modified>
</cp:coreProperties>
</file>