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handoutMasterIdLst>
    <p:handoutMasterId r:id="rId7"/>
  </p:handoutMasterIdLst>
  <p:sldIdLst>
    <p:sldId id="256" r:id="rId2"/>
    <p:sldId id="288" r:id="rId3"/>
    <p:sldId id="289" r:id="rId4"/>
    <p:sldId id="284" r:id="rId5"/>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5E3A77-88B8-1A5A-0375-7E1DA3B457E3}" v="4" dt="2024-04-03T04:29:30.4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360" y="5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2024/4/4</a:t>
            </a:fld>
            <a:endParaRPr kumimoji="1" lang="ja-JP" altLang="en-US"/>
          </a:p>
        </p:txBody>
      </p:sp>
      <p:sp>
        <p:nvSpPr>
          <p:cNvPr id="4" name="フッター プレースホルダー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2024/4/4</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DB745-46D0-4B4A-AF44-2BA6CD23F6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72A310B-8080-4B61-EB35-EA7EA588B0C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338512C-A987-675D-D032-9203D16F6F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E3389DF-112E-B183-A2B0-8B31CC1E789D}"/>
              </a:ext>
            </a:extLst>
          </p:cNvPr>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704705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4</a:t>
            </a:fld>
            <a:endParaRPr kumimoji="1" lang="ja-JP" altLang="en-US"/>
          </a:p>
        </p:txBody>
      </p:sp>
    </p:spTree>
    <p:extLst>
      <p:ext uri="{BB962C8B-B14F-4D97-AF65-F5344CB8AC3E}">
        <p14:creationId xmlns:p14="http://schemas.microsoft.com/office/powerpoint/2010/main" val="330976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525574" y="1003835"/>
            <a:ext cx="8854849" cy="2387600"/>
          </a:xfrm>
        </p:spPr>
        <p:txBody>
          <a:bodyPr>
            <a:normAutofit fontScale="90000"/>
          </a:bodyPr>
          <a:lstStyle/>
          <a:p>
            <a:r>
              <a:rPr lang="en-US" altLang="ja-JP" sz="4800" dirty="0">
                <a:ea typeface="游ゴシック Light"/>
              </a:rPr>
              <a:t>2021</a:t>
            </a:r>
            <a:r>
              <a:rPr lang="ja-JP" altLang="en-US" sz="4800" dirty="0">
                <a:ea typeface="游ゴシック Light"/>
              </a:rPr>
              <a:t>年度資金分配団体</a:t>
            </a:r>
            <a:br>
              <a:rPr lang="en-US" altLang="ja-JP" sz="4800" dirty="0"/>
            </a:br>
            <a:r>
              <a:rPr lang="en-US" altLang="ja-JP" sz="4800" dirty="0">
                <a:ea typeface="游ゴシック Light"/>
              </a:rPr>
              <a:t>【PO</a:t>
            </a:r>
            <a:r>
              <a:rPr lang="ja-JP" altLang="en-US" sz="4800" dirty="0">
                <a:ea typeface="游ゴシック Light"/>
              </a:rPr>
              <a:t>研修</a:t>
            </a:r>
            <a:r>
              <a:rPr lang="en-US" altLang="ja-JP" sz="4800" dirty="0">
                <a:ea typeface="游ゴシック Light"/>
              </a:rPr>
              <a:t>(</a:t>
            </a:r>
            <a:r>
              <a:rPr lang="ja-JP" altLang="en-US" sz="4800" dirty="0">
                <a:ea typeface="游ゴシック Light"/>
              </a:rPr>
              <a:t>事後評価・出口戦略</a:t>
            </a:r>
            <a:r>
              <a:rPr lang="en-US" altLang="ja-JP" sz="4800" dirty="0">
                <a:ea typeface="游ゴシック Light"/>
              </a:rPr>
              <a:t>)】</a:t>
            </a:r>
            <a:br>
              <a:rPr lang="en-US" altLang="ja-JP" sz="4800" dirty="0"/>
            </a:br>
            <a:r>
              <a:rPr lang="ja-JP" altLang="en-US" sz="4800" dirty="0">
                <a:ea typeface="游ゴシック Light"/>
              </a:rPr>
              <a:t>ビデオ学習用課題</a:t>
            </a:r>
            <a:endParaRPr kumimoji="1" lang="ja-JP" altLang="en-US" sz="4800" dirty="0">
              <a:ea typeface="游ゴシック Light"/>
            </a:endParaRPr>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586636"/>
            <a:ext cx="5987537" cy="2585323"/>
          </a:xfrm>
          <a:prstGeom prst="rect">
            <a:avLst/>
          </a:prstGeom>
          <a:noFill/>
        </p:spPr>
        <p:txBody>
          <a:bodyPr wrap="none" rtlCol="0">
            <a:spAutoFit/>
          </a:bodyPr>
          <a:lstStyle/>
          <a:p>
            <a:endParaRPr kumimoji="1" lang="en-US" altLang="ja-JP" u="sng" dirty="0"/>
          </a:p>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lang="en-US" altLang="ja-JP" u="sng" dirty="0"/>
          </a:p>
          <a:p>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a:t>
            </a:r>
            <a:r>
              <a:rPr lang="en-US" altLang="ja-JP" sz="1000" dirty="0">
                <a:ea typeface="游ゴシック Light"/>
              </a:rPr>
              <a:t>PO</a:t>
            </a:r>
            <a:r>
              <a:rPr lang="ja-JP" altLang="en-US" sz="1000" dirty="0">
                <a:ea typeface="游ゴシック Light"/>
              </a:rPr>
              <a:t>研修</a:t>
            </a:r>
            <a:r>
              <a:rPr lang="en-US" altLang="ja-JP" sz="1000" dirty="0">
                <a:ea typeface="游ゴシック Light"/>
              </a:rPr>
              <a:t>(</a:t>
            </a:r>
            <a:r>
              <a:rPr lang="ja-JP" altLang="en-US" sz="1000" dirty="0">
                <a:ea typeface="游ゴシック Light"/>
              </a:rPr>
              <a:t>事後評価・出口戦略</a:t>
            </a:r>
            <a:r>
              <a:rPr lang="en-US" altLang="ja-JP" sz="1000" dirty="0">
                <a:ea typeface="游ゴシック Light"/>
              </a:rPr>
              <a:t>)</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en-US" altLang="ja-JP" dirty="0"/>
              <a:t>2024</a:t>
            </a:r>
            <a:r>
              <a:rPr lang="ja-JP" altLang="en-US" dirty="0"/>
              <a:t>年</a:t>
            </a:r>
            <a:r>
              <a:rPr lang="en-US" altLang="ja-JP" dirty="0"/>
              <a:t>3</a:t>
            </a:r>
            <a:r>
              <a:rPr lang="ja-JP" altLang="en-US" dirty="0"/>
              <a:t>月</a:t>
            </a:r>
            <a:r>
              <a:rPr lang="en-US" altLang="ja-JP" dirty="0" err="1"/>
              <a:t>ver</a:t>
            </a:r>
            <a:endParaRPr lang="ja-JP" altLang="en-US" dirty="0"/>
          </a:p>
        </p:txBody>
      </p:sp>
      <p:sp>
        <p:nvSpPr>
          <p:cNvPr id="7" name="スライド番号プレースホルダー 6"/>
          <p:cNvSpPr>
            <a:spLocks noGrp="1"/>
          </p:cNvSpPr>
          <p:nvPr>
            <p:ph type="sldNum" sz="quarter" idx="12"/>
          </p:nvPr>
        </p:nvSpPr>
        <p:spPr>
          <a:xfrm>
            <a:off x="7393677" y="6356351"/>
            <a:ext cx="2228850" cy="365125"/>
          </a:xfrm>
        </p:spPr>
        <p:txBody>
          <a:bodyPr/>
          <a:lstStyle/>
          <a:p>
            <a:fld id="{70CC3A8B-FD5A-42F6-A67C-4E83DD5BC04C}" type="slidenum">
              <a:rPr kumimoji="1" lang="ja-JP" altLang="en-US" smtClean="0"/>
              <a:t>1</a:t>
            </a:fld>
            <a:endParaRPr kumimoji="1" lang="ja-JP" altLang="en-US"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D3E2C-F735-A0E0-88FC-A920F2F1E66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4444424-0E93-AB9C-5E03-D5166CC7679F}"/>
              </a:ext>
            </a:extLst>
          </p:cNvPr>
          <p:cNvSpPr>
            <a:spLocks noGrp="1"/>
          </p:cNvSpPr>
          <p:nvPr>
            <p:ph type="title"/>
          </p:nvPr>
        </p:nvSpPr>
        <p:spPr>
          <a:xfrm>
            <a:off x="162560" y="124695"/>
            <a:ext cx="8543925" cy="711615"/>
          </a:xfrm>
        </p:spPr>
        <p:txBody>
          <a:bodyPr>
            <a:noAutofit/>
          </a:bodyPr>
          <a:lstStyle/>
          <a:p>
            <a:r>
              <a:rPr lang="ja-JP" altLang="en-US" sz="1800" b="1" dirty="0"/>
              <a:t>評価計画の作り方</a:t>
            </a:r>
            <a:br>
              <a:rPr lang="en-US" altLang="ja-JP" sz="1800" b="1" dirty="0"/>
            </a:br>
            <a:r>
              <a:rPr lang="ja-JP" altLang="en-US" sz="1800" b="1" dirty="0"/>
              <a:t>講師：三好 宗弘 様</a:t>
            </a:r>
            <a:endParaRPr kumimoji="1" lang="ja-JP" altLang="en-US" sz="1800" b="1" dirty="0"/>
          </a:p>
        </p:txBody>
      </p:sp>
      <p:sp>
        <p:nvSpPr>
          <p:cNvPr id="4" name="正方形/長方形 3">
            <a:extLst>
              <a:ext uri="{FF2B5EF4-FFF2-40B4-BE49-F238E27FC236}">
                <a16:creationId xmlns:a16="http://schemas.microsoft.com/office/drawing/2014/main" id="{16C6EA24-DCD7-4659-BD87-8D7C3FA049F9}"/>
              </a:ext>
            </a:extLst>
          </p:cNvPr>
          <p:cNvSpPr/>
          <p:nvPr/>
        </p:nvSpPr>
        <p:spPr>
          <a:xfrm>
            <a:off x="152400" y="1424542"/>
            <a:ext cx="9631680" cy="13478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a:p>
            <a:endParaRPr kumimoji="1" lang="en-US" altLang="ja-JP" sz="1400" dirty="0">
              <a:solidFill>
                <a:schemeClr val="tx1"/>
              </a:solidFill>
            </a:endParaRPr>
          </a:p>
        </p:txBody>
      </p:sp>
      <p:sp>
        <p:nvSpPr>
          <p:cNvPr id="9" name="テキスト ボックス 8">
            <a:extLst>
              <a:ext uri="{FF2B5EF4-FFF2-40B4-BE49-F238E27FC236}">
                <a16:creationId xmlns:a16="http://schemas.microsoft.com/office/drawing/2014/main" id="{889476DA-F049-34B8-3E9D-C569B4DEEDFA}"/>
              </a:ext>
            </a:extLst>
          </p:cNvPr>
          <p:cNvSpPr txBox="1"/>
          <p:nvPr/>
        </p:nvSpPr>
        <p:spPr>
          <a:xfrm>
            <a:off x="121920" y="709102"/>
            <a:ext cx="9499600" cy="1169551"/>
          </a:xfrm>
          <a:prstGeom prst="rect">
            <a:avLst/>
          </a:prstGeom>
          <a:noFill/>
        </p:spPr>
        <p:txBody>
          <a:bodyPr wrap="square" lIns="91440" tIns="45720" rIns="91440" bIns="45720" rtlCol="0" anchor="t">
            <a:spAutoFit/>
          </a:bodyPr>
          <a:lstStyle/>
          <a:p>
            <a:r>
              <a:rPr lang="en-US" altLang="ja-JP" sz="1400" dirty="0">
                <a:ea typeface="游ゴシック"/>
              </a:rPr>
              <a:t>1. </a:t>
            </a:r>
            <a:r>
              <a:rPr lang="ja-JP" altLang="en-US" sz="1400" dirty="0">
                <a:ea typeface="游ゴシック"/>
              </a:rPr>
              <a:t>ロジックモデルのレビュー（簡易版</a:t>
            </a:r>
            <a:r>
              <a:rPr lang="en-US" altLang="ja-JP" sz="1400" dirty="0">
                <a:ea typeface="游ゴシック"/>
              </a:rPr>
              <a:t>LM</a:t>
            </a:r>
            <a:r>
              <a:rPr lang="ja-JP" altLang="en-US" sz="1400" dirty="0">
                <a:ea typeface="游ゴシック"/>
              </a:rPr>
              <a:t>の作成ワーク）を経て事業の全体像を把握できましたか。作成ワークを通じて得られた学び・気づきを記載してください。第三者・一般の方々へ説明することを想定したとき、現行のロジックモデルから修正・ブラッシュアップ</a:t>
            </a:r>
            <a:r>
              <a:rPr lang="ja-JP" altLang="en-US" sz="1400">
                <a:ea typeface="游ゴシック"/>
              </a:rPr>
              <a:t>したい点がある場合</a:t>
            </a:r>
            <a:r>
              <a:rPr lang="ja-JP" altLang="en-US" sz="1400" dirty="0">
                <a:ea typeface="游ゴシック"/>
              </a:rPr>
              <a:t>も記載してください。</a:t>
            </a:r>
          </a:p>
          <a:p>
            <a:endParaRPr lang="ja-JP" altLang="en-US" sz="1400" dirty="0"/>
          </a:p>
          <a:p>
            <a:endParaRPr lang="en-US" altLang="ja-JP" sz="1400" dirty="0"/>
          </a:p>
        </p:txBody>
      </p:sp>
      <p:sp>
        <p:nvSpPr>
          <p:cNvPr id="13" name="テキスト ボックス 12">
            <a:extLst>
              <a:ext uri="{FF2B5EF4-FFF2-40B4-BE49-F238E27FC236}">
                <a16:creationId xmlns:a16="http://schemas.microsoft.com/office/drawing/2014/main" id="{6361AF60-E6BD-6848-8DE0-0AEC2028C6AF}"/>
              </a:ext>
            </a:extLst>
          </p:cNvPr>
          <p:cNvSpPr txBox="1"/>
          <p:nvPr/>
        </p:nvSpPr>
        <p:spPr>
          <a:xfrm>
            <a:off x="8390726" y="416838"/>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a:extLst>
              <a:ext uri="{FF2B5EF4-FFF2-40B4-BE49-F238E27FC236}">
                <a16:creationId xmlns:a16="http://schemas.microsoft.com/office/drawing/2014/main" id="{406D073B-FDC7-6D0C-ED64-A064FB20F322}"/>
              </a:ext>
            </a:extLst>
          </p:cNvPr>
          <p:cNvSpPr>
            <a:spLocks noGrp="1"/>
          </p:cNvSpPr>
          <p:nvPr>
            <p:ph type="dt" sz="half" idx="10"/>
          </p:nvPr>
        </p:nvSpPr>
        <p:spPr>
          <a:xfrm>
            <a:off x="681038" y="6539231"/>
            <a:ext cx="2228850" cy="365125"/>
          </a:xfrm>
        </p:spPr>
        <p:txBody>
          <a:bodyPr/>
          <a:lstStyle/>
          <a:p>
            <a:r>
              <a:rPr lang="en-US" altLang="ja-JP" dirty="0"/>
              <a:t>2024</a:t>
            </a:r>
            <a:r>
              <a:rPr lang="ja-JP" altLang="en-US" dirty="0"/>
              <a:t>年</a:t>
            </a:r>
            <a:r>
              <a:rPr lang="en-US" altLang="ja-JP" dirty="0"/>
              <a:t>3</a:t>
            </a:r>
            <a:r>
              <a:rPr lang="ja-JP" altLang="en-US" dirty="0"/>
              <a:t>月</a:t>
            </a:r>
            <a:r>
              <a:rPr lang="en-US" altLang="ja-JP" dirty="0" err="1"/>
              <a:t>ver</a:t>
            </a:r>
            <a:endParaRPr lang="ja-JP" altLang="en-US" dirty="0"/>
          </a:p>
        </p:txBody>
      </p:sp>
      <p:sp>
        <p:nvSpPr>
          <p:cNvPr id="14" name="フッター プレースホルダー 13">
            <a:extLst>
              <a:ext uri="{FF2B5EF4-FFF2-40B4-BE49-F238E27FC236}">
                <a16:creationId xmlns:a16="http://schemas.microsoft.com/office/drawing/2014/main" id="{35494265-EE2B-A59A-7F9C-EA608501513E}"/>
              </a:ext>
            </a:extLst>
          </p:cNvPr>
          <p:cNvSpPr>
            <a:spLocks noGrp="1"/>
          </p:cNvSpPr>
          <p:nvPr>
            <p:ph type="ftr" sz="quarter" idx="11"/>
          </p:nvPr>
        </p:nvSpPr>
        <p:spPr>
          <a:xfrm>
            <a:off x="3281363" y="6539231"/>
            <a:ext cx="3343275" cy="365125"/>
          </a:xfrm>
        </p:spPr>
        <p:txBody>
          <a:bodyPr/>
          <a:lstStyle/>
          <a:p>
            <a:r>
              <a:rPr lang="zh-TW" altLang="en-US" dirty="0"/>
              <a:t>資金分配団体</a:t>
            </a:r>
            <a:r>
              <a:rPr lang="en-US" altLang="zh-TW" dirty="0"/>
              <a:t>【</a:t>
            </a:r>
            <a:r>
              <a:rPr lang="en-US" altLang="ja-JP" sz="1000" dirty="0">
                <a:ea typeface="游ゴシック Light"/>
              </a:rPr>
              <a:t>PO</a:t>
            </a:r>
            <a:r>
              <a:rPr lang="ja-JP" altLang="en-US" sz="1000" dirty="0">
                <a:ea typeface="游ゴシック Light"/>
              </a:rPr>
              <a:t>研修</a:t>
            </a:r>
            <a:r>
              <a:rPr lang="en-US" altLang="ja-JP" sz="1000" dirty="0">
                <a:ea typeface="游ゴシック Light"/>
              </a:rPr>
              <a:t>(</a:t>
            </a:r>
            <a:r>
              <a:rPr lang="ja-JP" altLang="en-US" sz="1000" dirty="0">
                <a:ea typeface="游ゴシック Light"/>
              </a:rPr>
              <a:t>事後評価・出口戦略</a:t>
            </a:r>
            <a:r>
              <a:rPr lang="en-US" altLang="ja-JP" sz="1000" dirty="0">
                <a:ea typeface="游ゴシック Light"/>
              </a:rPr>
              <a:t>)</a:t>
            </a:r>
            <a:r>
              <a:rPr lang="en-US" altLang="zh-TW" dirty="0"/>
              <a:t>】</a:t>
            </a:r>
            <a:endParaRPr lang="ja-JP" altLang="en-US" dirty="0"/>
          </a:p>
        </p:txBody>
      </p:sp>
      <p:sp>
        <p:nvSpPr>
          <p:cNvPr id="15" name="スライド番号プレースホルダー 14">
            <a:extLst>
              <a:ext uri="{FF2B5EF4-FFF2-40B4-BE49-F238E27FC236}">
                <a16:creationId xmlns:a16="http://schemas.microsoft.com/office/drawing/2014/main" id="{933356E0-09D9-6D04-5124-0450857826F6}"/>
              </a:ext>
            </a:extLst>
          </p:cNvPr>
          <p:cNvSpPr>
            <a:spLocks noGrp="1"/>
          </p:cNvSpPr>
          <p:nvPr>
            <p:ph type="sldNum" sz="quarter" idx="12"/>
          </p:nvPr>
        </p:nvSpPr>
        <p:spPr>
          <a:xfrm>
            <a:off x="7616316" y="6539231"/>
            <a:ext cx="2228850" cy="365125"/>
          </a:xfrm>
        </p:spPr>
        <p:txBody>
          <a:bodyPr/>
          <a:lstStyle/>
          <a:p>
            <a:fld id="{70CC3A8B-FD5A-42F6-A67C-4E83DD5BC04C}" type="slidenum">
              <a:rPr kumimoji="1" lang="ja-JP" altLang="en-US" smtClean="0"/>
              <a:t>2</a:t>
            </a:fld>
            <a:endParaRPr kumimoji="1" lang="ja-JP" altLang="en-US" dirty="0"/>
          </a:p>
        </p:txBody>
      </p:sp>
      <p:sp>
        <p:nvSpPr>
          <p:cNvPr id="12" name="テキスト ボックス 11">
            <a:extLst>
              <a:ext uri="{FF2B5EF4-FFF2-40B4-BE49-F238E27FC236}">
                <a16:creationId xmlns:a16="http://schemas.microsoft.com/office/drawing/2014/main" id="{938D4CC6-9D46-D4CE-CC17-04B71EE6C997}"/>
              </a:ext>
            </a:extLst>
          </p:cNvPr>
          <p:cNvSpPr txBox="1"/>
          <p:nvPr/>
        </p:nvSpPr>
        <p:spPr>
          <a:xfrm>
            <a:off x="7813972" y="6048574"/>
            <a:ext cx="2092028" cy="307777"/>
          </a:xfrm>
          <a:prstGeom prst="rect">
            <a:avLst/>
          </a:prstGeom>
          <a:noFill/>
        </p:spPr>
        <p:txBody>
          <a:bodyPr wrap="square" rtlCol="0">
            <a:spAutoFit/>
          </a:bodyPr>
          <a:lstStyle/>
          <a:p>
            <a:r>
              <a:rPr lang="ja-JP" altLang="en-US" sz="1400" dirty="0"/>
              <a:t>次のページに続きます</a:t>
            </a:r>
            <a:endParaRPr lang="en-US" altLang="ja-JP" sz="1400" dirty="0"/>
          </a:p>
        </p:txBody>
      </p:sp>
      <p:sp>
        <p:nvSpPr>
          <p:cNvPr id="16" name="テキスト ボックス 15">
            <a:extLst>
              <a:ext uri="{FF2B5EF4-FFF2-40B4-BE49-F238E27FC236}">
                <a16:creationId xmlns:a16="http://schemas.microsoft.com/office/drawing/2014/main" id="{A0487FA6-9A4E-A21D-7C2A-A7A5E15A7E2E}"/>
              </a:ext>
            </a:extLst>
          </p:cNvPr>
          <p:cNvSpPr txBox="1"/>
          <p:nvPr/>
        </p:nvSpPr>
        <p:spPr>
          <a:xfrm>
            <a:off x="152400" y="2957810"/>
            <a:ext cx="9580880" cy="738664"/>
          </a:xfrm>
          <a:prstGeom prst="rect">
            <a:avLst/>
          </a:prstGeom>
          <a:noFill/>
        </p:spPr>
        <p:txBody>
          <a:bodyPr wrap="square" rtlCol="0">
            <a:spAutoFit/>
          </a:bodyPr>
          <a:lstStyle/>
          <a:p>
            <a:r>
              <a:rPr lang="en-US" altLang="ja-JP" sz="1400" dirty="0"/>
              <a:t>2.</a:t>
            </a:r>
            <a:r>
              <a:rPr lang="ja-JP" altLang="en-US" sz="1400" dirty="0"/>
              <a:t>評価グリッドの作成ワークで評価設問の内容に見合った調査方法まで検討できましたか。作成ワークを通じて得られた学び・気づきを記載してください。また、講義内で説明された事例・手法から、事後評価を実践していく中でやってみたいこと、参考になったことを記載してください。</a:t>
            </a:r>
            <a:endParaRPr lang="en-US" altLang="ja-JP" sz="1400" dirty="0"/>
          </a:p>
        </p:txBody>
      </p:sp>
      <p:sp>
        <p:nvSpPr>
          <p:cNvPr id="18" name="正方形/長方形 17">
            <a:extLst>
              <a:ext uri="{FF2B5EF4-FFF2-40B4-BE49-F238E27FC236}">
                <a16:creationId xmlns:a16="http://schemas.microsoft.com/office/drawing/2014/main" id="{718B6DF9-A7C7-25B4-4B42-55D2234843A4}"/>
              </a:ext>
            </a:extLst>
          </p:cNvPr>
          <p:cNvSpPr/>
          <p:nvPr/>
        </p:nvSpPr>
        <p:spPr>
          <a:xfrm>
            <a:off x="152400" y="5272987"/>
            <a:ext cx="4687455" cy="10833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p:txBody>
      </p:sp>
      <p:sp>
        <p:nvSpPr>
          <p:cNvPr id="19" name="正方形/長方形 18">
            <a:extLst>
              <a:ext uri="{FF2B5EF4-FFF2-40B4-BE49-F238E27FC236}">
                <a16:creationId xmlns:a16="http://schemas.microsoft.com/office/drawing/2014/main" id="{7327A678-5E6C-30F1-7B82-D5487E06D9D7}"/>
              </a:ext>
            </a:extLst>
          </p:cNvPr>
          <p:cNvSpPr/>
          <p:nvPr/>
        </p:nvSpPr>
        <p:spPr>
          <a:xfrm>
            <a:off x="4953001" y="5295847"/>
            <a:ext cx="4790440" cy="10579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p:txBody>
      </p:sp>
      <p:sp>
        <p:nvSpPr>
          <p:cNvPr id="3" name="正方形/長方形 2">
            <a:extLst>
              <a:ext uri="{FF2B5EF4-FFF2-40B4-BE49-F238E27FC236}">
                <a16:creationId xmlns:a16="http://schemas.microsoft.com/office/drawing/2014/main" id="{1A152297-8859-67C6-CA6E-72E6D2DDC155}"/>
              </a:ext>
            </a:extLst>
          </p:cNvPr>
          <p:cNvSpPr/>
          <p:nvPr/>
        </p:nvSpPr>
        <p:spPr>
          <a:xfrm>
            <a:off x="164407" y="3721875"/>
            <a:ext cx="9631680" cy="11859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a:p>
            <a:endParaRPr kumimoji="1" lang="en-US" altLang="ja-JP" sz="1400" dirty="0">
              <a:solidFill>
                <a:schemeClr val="tx1"/>
              </a:solidFill>
            </a:endParaRPr>
          </a:p>
        </p:txBody>
      </p:sp>
      <p:sp>
        <p:nvSpPr>
          <p:cNvPr id="10" name="テキスト ボックス 9">
            <a:extLst>
              <a:ext uri="{FF2B5EF4-FFF2-40B4-BE49-F238E27FC236}">
                <a16:creationId xmlns:a16="http://schemas.microsoft.com/office/drawing/2014/main" id="{95E7305F-D822-5C98-E3D7-A87AA87201F3}"/>
              </a:ext>
            </a:extLst>
          </p:cNvPr>
          <p:cNvSpPr txBox="1"/>
          <p:nvPr/>
        </p:nvSpPr>
        <p:spPr>
          <a:xfrm>
            <a:off x="1582838" y="4983195"/>
            <a:ext cx="1826578" cy="523220"/>
          </a:xfrm>
          <a:prstGeom prst="rect">
            <a:avLst/>
          </a:prstGeom>
          <a:noFill/>
        </p:spPr>
        <p:txBody>
          <a:bodyPr wrap="square" rtlCol="0">
            <a:spAutoFit/>
          </a:bodyPr>
          <a:lstStyle/>
          <a:p>
            <a:r>
              <a:rPr kumimoji="1" lang="ja-JP" altLang="en-US" sz="1400" dirty="0">
                <a:solidFill>
                  <a:schemeClr val="tx1"/>
                </a:solidFill>
              </a:rPr>
              <a:t>やってみたいこと</a:t>
            </a:r>
            <a:endParaRPr kumimoji="1" lang="en-US" altLang="ja-JP" sz="1400" dirty="0">
              <a:solidFill>
                <a:schemeClr val="tx1"/>
              </a:solidFill>
            </a:endParaRPr>
          </a:p>
          <a:p>
            <a:endParaRPr kumimoji="1" lang="ja-JP" altLang="en-US" sz="1400" dirty="0"/>
          </a:p>
        </p:txBody>
      </p:sp>
      <p:sp>
        <p:nvSpPr>
          <p:cNvPr id="11" name="テキスト ボックス 10">
            <a:extLst>
              <a:ext uri="{FF2B5EF4-FFF2-40B4-BE49-F238E27FC236}">
                <a16:creationId xmlns:a16="http://schemas.microsoft.com/office/drawing/2014/main" id="{E16FADCB-710A-C090-6527-DDD7640F82E7}"/>
              </a:ext>
            </a:extLst>
          </p:cNvPr>
          <p:cNvSpPr txBox="1"/>
          <p:nvPr/>
        </p:nvSpPr>
        <p:spPr>
          <a:xfrm>
            <a:off x="6703027" y="4978983"/>
            <a:ext cx="1826578" cy="523220"/>
          </a:xfrm>
          <a:prstGeom prst="rect">
            <a:avLst/>
          </a:prstGeom>
          <a:noFill/>
        </p:spPr>
        <p:txBody>
          <a:bodyPr wrap="square" rtlCol="0">
            <a:spAutoFit/>
          </a:bodyPr>
          <a:lstStyle/>
          <a:p>
            <a:r>
              <a:rPr lang="ja-JP" altLang="en-US" sz="1400" dirty="0"/>
              <a:t>参考になった</a:t>
            </a:r>
            <a:r>
              <a:rPr kumimoji="1" lang="ja-JP" altLang="en-US" sz="1400" dirty="0">
                <a:solidFill>
                  <a:schemeClr val="tx1"/>
                </a:solidFill>
              </a:rPr>
              <a:t>こと</a:t>
            </a:r>
            <a:endParaRPr kumimoji="1" lang="en-US" altLang="ja-JP" sz="1400" dirty="0">
              <a:solidFill>
                <a:schemeClr val="tx1"/>
              </a:solidFill>
            </a:endParaRPr>
          </a:p>
          <a:p>
            <a:endParaRPr kumimoji="1" lang="ja-JP" altLang="en-US" sz="1400" dirty="0"/>
          </a:p>
        </p:txBody>
      </p:sp>
      <p:sp>
        <p:nvSpPr>
          <p:cNvPr id="20" name="正方形/長方形 19">
            <a:extLst>
              <a:ext uri="{FF2B5EF4-FFF2-40B4-BE49-F238E27FC236}">
                <a16:creationId xmlns:a16="http://schemas.microsoft.com/office/drawing/2014/main" id="{D6BBCBAA-BABB-7B09-61ED-369A311F4E25}"/>
              </a:ext>
            </a:extLst>
          </p:cNvPr>
          <p:cNvSpPr/>
          <p:nvPr/>
        </p:nvSpPr>
        <p:spPr>
          <a:xfrm>
            <a:off x="4671001" y="6349563"/>
            <a:ext cx="5462963" cy="261610"/>
          </a:xfrm>
          <a:prstGeom prst="rect">
            <a:avLst/>
          </a:prstGeom>
        </p:spPr>
        <p:txBody>
          <a:bodyPr wrap="square">
            <a:spAutoFit/>
          </a:bodyPr>
          <a:lstStyle/>
          <a:p>
            <a:r>
              <a:rPr lang="en-US" altLang="ja-JP" sz="1100" b="1" dirty="0" err="1">
                <a:solidFill>
                  <a:srgbClr val="FF0000"/>
                </a:solidFill>
              </a:rPr>
              <a:t>Jamboard</a:t>
            </a:r>
            <a:r>
              <a:rPr lang="ja-JP" altLang="en-US" sz="1100" b="1" dirty="0">
                <a:solidFill>
                  <a:srgbClr val="FF0000"/>
                </a:solidFill>
              </a:rPr>
              <a:t>のロジックモデル、評価グリッドの制作物は提出必須ではありません。</a:t>
            </a:r>
            <a:endParaRPr lang="en-US" altLang="ja-JP" sz="1100" b="1" dirty="0">
              <a:solidFill>
                <a:srgbClr val="FF0000"/>
              </a:solidFill>
            </a:endParaRPr>
          </a:p>
        </p:txBody>
      </p:sp>
    </p:spTree>
    <p:extLst>
      <p:ext uri="{BB962C8B-B14F-4D97-AF65-F5344CB8AC3E}">
        <p14:creationId xmlns:p14="http://schemas.microsoft.com/office/powerpoint/2010/main" val="186792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86291-529A-3682-048A-2EEFA872F09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C9C729D-A267-2657-9527-165E0A0CFE47}"/>
              </a:ext>
            </a:extLst>
          </p:cNvPr>
          <p:cNvSpPr>
            <a:spLocks noGrp="1"/>
          </p:cNvSpPr>
          <p:nvPr>
            <p:ph type="title"/>
          </p:nvPr>
        </p:nvSpPr>
        <p:spPr>
          <a:xfrm>
            <a:off x="162560" y="-32377"/>
            <a:ext cx="9071429" cy="907020"/>
          </a:xfrm>
        </p:spPr>
        <p:txBody>
          <a:bodyPr>
            <a:normAutofit/>
          </a:bodyPr>
          <a:lstStyle/>
          <a:p>
            <a:r>
              <a:rPr lang="ja-JP" altLang="en-US" sz="1800" b="1" dirty="0"/>
              <a:t>評価計画の作り方～事後評価をどのように進めたか 事例紹介</a:t>
            </a:r>
            <a:br>
              <a:rPr lang="en-US" altLang="ja-JP" sz="1800" b="1" dirty="0"/>
            </a:br>
            <a:r>
              <a:rPr lang="ja-JP" altLang="en-US" sz="1800" b="1" dirty="0"/>
              <a:t>講師：三好 崇弘</a:t>
            </a:r>
            <a:r>
              <a:rPr lang="en-US" altLang="ja-JP" sz="1800" b="1" dirty="0"/>
              <a:t> </a:t>
            </a:r>
            <a:r>
              <a:rPr lang="ja-JP" altLang="en-US" sz="1800" b="1" dirty="0"/>
              <a:t>様</a:t>
            </a:r>
            <a:br>
              <a:rPr lang="en-US" altLang="ja-JP" sz="1800" b="1" dirty="0"/>
            </a:br>
            <a:r>
              <a:rPr lang="ja-JP" altLang="en-US" sz="1800" b="1" dirty="0"/>
              <a:t>　　　ひろしま</a:t>
            </a:r>
            <a:r>
              <a:rPr lang="en-US" altLang="ja-JP" sz="1800" b="1" dirty="0"/>
              <a:t>NPO</a:t>
            </a:r>
            <a:r>
              <a:rPr lang="ja-JP" altLang="en-US" sz="1800" b="1" dirty="0"/>
              <a:t>センター 松村 渉 様　長野県みらい基金 高橋 潤 様</a:t>
            </a:r>
            <a:endParaRPr lang="en-US" altLang="ja-JP" sz="1800" b="1" dirty="0">
              <a:ea typeface="游ゴシック Light"/>
            </a:endParaRPr>
          </a:p>
        </p:txBody>
      </p:sp>
      <p:grpSp>
        <p:nvGrpSpPr>
          <p:cNvPr id="4" name="グループ化 3">
            <a:extLst>
              <a:ext uri="{FF2B5EF4-FFF2-40B4-BE49-F238E27FC236}">
                <a16:creationId xmlns:a16="http://schemas.microsoft.com/office/drawing/2014/main" id="{C922CE72-F511-A156-05BB-28ED4446BAEA}"/>
              </a:ext>
            </a:extLst>
          </p:cNvPr>
          <p:cNvGrpSpPr/>
          <p:nvPr/>
        </p:nvGrpSpPr>
        <p:grpSpPr>
          <a:xfrm>
            <a:off x="93980" y="866508"/>
            <a:ext cx="9711428" cy="1831137"/>
            <a:chOff x="162560" y="3553626"/>
            <a:chExt cx="9711428" cy="2019230"/>
          </a:xfrm>
        </p:grpSpPr>
        <p:sp>
          <p:nvSpPr>
            <p:cNvPr id="8" name="テキスト ボックス 7">
              <a:extLst>
                <a:ext uri="{FF2B5EF4-FFF2-40B4-BE49-F238E27FC236}">
                  <a16:creationId xmlns:a16="http://schemas.microsoft.com/office/drawing/2014/main" id="{9D423024-DB5D-6586-2649-7AA46B2CC84D}"/>
                </a:ext>
              </a:extLst>
            </p:cNvPr>
            <p:cNvSpPr txBox="1"/>
            <p:nvPr/>
          </p:nvSpPr>
          <p:spPr>
            <a:xfrm>
              <a:off x="162560" y="3553626"/>
              <a:ext cx="9711428" cy="576965"/>
            </a:xfrm>
            <a:prstGeom prst="rect">
              <a:avLst/>
            </a:prstGeom>
            <a:noFill/>
          </p:spPr>
          <p:txBody>
            <a:bodyPr wrap="square" rtlCol="0">
              <a:spAutoFit/>
            </a:bodyPr>
            <a:lstStyle/>
            <a:p>
              <a:r>
                <a:rPr lang="en-US" altLang="ja-JP" sz="1400" dirty="0"/>
                <a:t>1.【</a:t>
              </a:r>
              <a:r>
                <a:rPr lang="ja-JP" altLang="en-US" sz="1400" dirty="0"/>
                <a:t>実行団体の事業・評価計画</a:t>
              </a:r>
              <a:r>
                <a:rPr lang="en-US" altLang="ja-JP" sz="1400" dirty="0"/>
                <a:t>】</a:t>
              </a:r>
              <a:r>
                <a:rPr lang="ja-JP" altLang="en-US" sz="1400" dirty="0"/>
                <a:t>をどのように（導入したい手法や分析の仕方なども含め）改善しますか。</a:t>
              </a:r>
              <a:endParaRPr lang="en-US" altLang="ja-JP" sz="1400" dirty="0"/>
            </a:p>
            <a:p>
              <a:r>
                <a:rPr lang="ja-JP" altLang="en-US" sz="1400" dirty="0"/>
                <a:t>　 できる限り具体的に記載してください。</a:t>
              </a:r>
              <a:endParaRPr lang="en-US" altLang="ja-JP" sz="1400" dirty="0"/>
            </a:p>
          </p:txBody>
        </p:sp>
        <p:sp>
          <p:nvSpPr>
            <p:cNvPr id="10" name="正方形/長方形 9">
              <a:extLst>
                <a:ext uri="{FF2B5EF4-FFF2-40B4-BE49-F238E27FC236}">
                  <a16:creationId xmlns:a16="http://schemas.microsoft.com/office/drawing/2014/main" id="{67B17676-97A5-08E5-90D1-AF4F7000ED1F}"/>
                </a:ext>
              </a:extLst>
            </p:cNvPr>
            <p:cNvSpPr/>
            <p:nvPr/>
          </p:nvSpPr>
          <p:spPr>
            <a:xfrm>
              <a:off x="224529" y="4121615"/>
              <a:ext cx="9580880" cy="14512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grpSp>
      <p:sp>
        <p:nvSpPr>
          <p:cNvPr id="7" name="日付プレースホルダー 6">
            <a:extLst>
              <a:ext uri="{FF2B5EF4-FFF2-40B4-BE49-F238E27FC236}">
                <a16:creationId xmlns:a16="http://schemas.microsoft.com/office/drawing/2014/main" id="{25CDB568-050E-DC01-427E-EB2B9CB33920}"/>
              </a:ext>
            </a:extLst>
          </p:cNvPr>
          <p:cNvSpPr>
            <a:spLocks noGrp="1"/>
          </p:cNvSpPr>
          <p:nvPr>
            <p:ph type="dt" sz="half" idx="10"/>
          </p:nvPr>
        </p:nvSpPr>
        <p:spPr>
          <a:xfrm>
            <a:off x="681038" y="6471922"/>
            <a:ext cx="2228850" cy="365125"/>
          </a:xfrm>
        </p:spPr>
        <p:txBody>
          <a:bodyPr/>
          <a:lstStyle/>
          <a:p>
            <a:r>
              <a:rPr lang="en-US" altLang="ja-JP" dirty="0"/>
              <a:t>2024</a:t>
            </a:r>
            <a:r>
              <a:rPr lang="ja-JP" altLang="en-US" dirty="0"/>
              <a:t>年</a:t>
            </a:r>
            <a:r>
              <a:rPr lang="en-US" altLang="ja-JP" dirty="0"/>
              <a:t>3</a:t>
            </a:r>
            <a:r>
              <a:rPr lang="ja-JP" altLang="en-US" dirty="0"/>
              <a:t>月</a:t>
            </a:r>
            <a:r>
              <a:rPr lang="en-US" altLang="ja-JP" dirty="0" err="1"/>
              <a:t>ver</a:t>
            </a:r>
            <a:endParaRPr lang="ja-JP" altLang="en-US" dirty="0"/>
          </a:p>
        </p:txBody>
      </p:sp>
      <p:sp>
        <p:nvSpPr>
          <p:cNvPr id="13" name="フッター プレースホルダー 12">
            <a:extLst>
              <a:ext uri="{FF2B5EF4-FFF2-40B4-BE49-F238E27FC236}">
                <a16:creationId xmlns:a16="http://schemas.microsoft.com/office/drawing/2014/main" id="{EF845BC9-887C-6867-3453-B6CB08D2831E}"/>
              </a:ext>
            </a:extLst>
          </p:cNvPr>
          <p:cNvSpPr>
            <a:spLocks noGrp="1"/>
          </p:cNvSpPr>
          <p:nvPr>
            <p:ph type="ftr" sz="quarter" idx="11"/>
          </p:nvPr>
        </p:nvSpPr>
        <p:spPr>
          <a:xfrm>
            <a:off x="3281363" y="6470651"/>
            <a:ext cx="3343275" cy="365125"/>
          </a:xfrm>
        </p:spPr>
        <p:txBody>
          <a:bodyPr/>
          <a:lstStyle/>
          <a:p>
            <a:r>
              <a:rPr lang="zh-TW" altLang="en-US" dirty="0"/>
              <a:t>資金分配団体</a:t>
            </a:r>
            <a:r>
              <a:rPr lang="en-US" altLang="zh-TW" dirty="0"/>
              <a:t>【</a:t>
            </a:r>
            <a:r>
              <a:rPr lang="en-US" altLang="ja-JP" sz="1000" dirty="0">
                <a:ea typeface="游ゴシック Light"/>
              </a:rPr>
              <a:t>PO</a:t>
            </a:r>
            <a:r>
              <a:rPr lang="ja-JP" altLang="en-US" sz="1000" dirty="0">
                <a:ea typeface="游ゴシック Light"/>
              </a:rPr>
              <a:t>研修</a:t>
            </a:r>
            <a:r>
              <a:rPr lang="en-US" altLang="ja-JP" sz="1000" dirty="0">
                <a:ea typeface="游ゴシック Light"/>
              </a:rPr>
              <a:t>(</a:t>
            </a:r>
            <a:r>
              <a:rPr lang="ja-JP" altLang="en-US" sz="1000" dirty="0">
                <a:ea typeface="游ゴシック Light"/>
              </a:rPr>
              <a:t>事後評価・出口戦略</a:t>
            </a:r>
            <a:r>
              <a:rPr lang="en-US" altLang="ja-JP" sz="1000" dirty="0">
                <a:ea typeface="游ゴシック Light"/>
              </a:rPr>
              <a:t>)</a:t>
            </a:r>
            <a:r>
              <a:rPr lang="en-US" altLang="zh-TW" dirty="0"/>
              <a:t>】</a:t>
            </a:r>
            <a:endParaRPr lang="ja-JP" altLang="en-US" dirty="0"/>
          </a:p>
        </p:txBody>
      </p:sp>
      <p:sp>
        <p:nvSpPr>
          <p:cNvPr id="14" name="スライド番号プレースホルダー 13">
            <a:extLst>
              <a:ext uri="{FF2B5EF4-FFF2-40B4-BE49-F238E27FC236}">
                <a16:creationId xmlns:a16="http://schemas.microsoft.com/office/drawing/2014/main" id="{23F3426D-5F05-CDB8-386D-5DE4C63FCBB5}"/>
              </a:ext>
            </a:extLst>
          </p:cNvPr>
          <p:cNvSpPr>
            <a:spLocks noGrp="1"/>
          </p:cNvSpPr>
          <p:nvPr>
            <p:ph type="sldNum" sz="quarter" idx="12"/>
          </p:nvPr>
        </p:nvSpPr>
        <p:spPr>
          <a:xfrm>
            <a:off x="7576559" y="6470651"/>
            <a:ext cx="2228850" cy="365125"/>
          </a:xfrm>
        </p:spPr>
        <p:txBody>
          <a:bodyPr/>
          <a:lstStyle/>
          <a:p>
            <a:fld id="{70CC3A8B-FD5A-42F6-A67C-4E83DD5BC04C}" type="slidenum">
              <a:rPr kumimoji="1" lang="ja-JP" altLang="en-US" smtClean="0"/>
              <a:t>3</a:t>
            </a:fld>
            <a:endParaRPr kumimoji="1" lang="ja-JP" altLang="en-US" dirty="0"/>
          </a:p>
        </p:txBody>
      </p:sp>
      <p:sp>
        <p:nvSpPr>
          <p:cNvPr id="15" name="テキスト ボックス 14">
            <a:extLst>
              <a:ext uri="{FF2B5EF4-FFF2-40B4-BE49-F238E27FC236}">
                <a16:creationId xmlns:a16="http://schemas.microsoft.com/office/drawing/2014/main" id="{4213BFF8-084C-2BBA-F91B-D47F03B197FA}"/>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17" name="テキスト ボックス 16">
            <a:extLst>
              <a:ext uri="{FF2B5EF4-FFF2-40B4-BE49-F238E27FC236}">
                <a16:creationId xmlns:a16="http://schemas.microsoft.com/office/drawing/2014/main" id="{E39CB780-0DB3-2A25-3A96-BDCD5477B228}"/>
              </a:ext>
            </a:extLst>
          </p:cNvPr>
          <p:cNvSpPr txBox="1"/>
          <p:nvPr/>
        </p:nvSpPr>
        <p:spPr>
          <a:xfrm>
            <a:off x="76199" y="2734487"/>
            <a:ext cx="9729209" cy="523220"/>
          </a:xfrm>
          <a:prstGeom prst="rect">
            <a:avLst/>
          </a:prstGeom>
          <a:noFill/>
        </p:spPr>
        <p:txBody>
          <a:bodyPr wrap="square" lIns="91440" tIns="45720" rIns="91440" bIns="45720" rtlCol="0" anchor="t">
            <a:spAutoFit/>
          </a:bodyPr>
          <a:lstStyle/>
          <a:p>
            <a:r>
              <a:rPr lang="en-US" altLang="ja-JP" sz="1400" dirty="0">
                <a:ea typeface="游ゴシック"/>
              </a:rPr>
              <a:t>2. 【</a:t>
            </a:r>
            <a:r>
              <a:rPr lang="ja-JP" altLang="en-US" sz="1400" dirty="0"/>
              <a:t>資金分配団体の事業・評価計画</a:t>
            </a:r>
            <a:r>
              <a:rPr lang="en-US" altLang="ja-JP" sz="1400" dirty="0"/>
              <a:t>】</a:t>
            </a:r>
            <a:r>
              <a:rPr lang="ja-JP" altLang="en-US" sz="1400" dirty="0"/>
              <a:t>をどのように（導入したい手法や分析の仕方なども含め）改善しますか。</a:t>
            </a:r>
            <a:endParaRPr lang="en-US" altLang="ja-JP" sz="1400" dirty="0"/>
          </a:p>
          <a:p>
            <a:r>
              <a:rPr lang="en-US" altLang="ja-JP" sz="1400" dirty="0"/>
              <a:t>      </a:t>
            </a:r>
            <a:r>
              <a:rPr lang="ja-JP" altLang="en-US" sz="1400" dirty="0"/>
              <a:t>できる限り具体的に記載してください。</a:t>
            </a:r>
            <a:endParaRPr lang="en-US" altLang="ja-JP" sz="1400" dirty="0"/>
          </a:p>
        </p:txBody>
      </p:sp>
      <p:grpSp>
        <p:nvGrpSpPr>
          <p:cNvPr id="5" name="グループ化 4">
            <a:extLst>
              <a:ext uri="{FF2B5EF4-FFF2-40B4-BE49-F238E27FC236}">
                <a16:creationId xmlns:a16="http://schemas.microsoft.com/office/drawing/2014/main" id="{FDF682F9-045F-67A8-04E5-57666407F336}"/>
              </a:ext>
            </a:extLst>
          </p:cNvPr>
          <p:cNvGrpSpPr/>
          <p:nvPr/>
        </p:nvGrpSpPr>
        <p:grpSpPr>
          <a:xfrm>
            <a:off x="162560" y="4586985"/>
            <a:ext cx="9580880" cy="1883665"/>
            <a:chOff x="142240" y="1231067"/>
            <a:chExt cx="9580880" cy="1883665"/>
          </a:xfrm>
        </p:grpSpPr>
        <p:sp>
          <p:nvSpPr>
            <p:cNvPr id="6" name="正方形/長方形 5">
              <a:extLst>
                <a:ext uri="{FF2B5EF4-FFF2-40B4-BE49-F238E27FC236}">
                  <a16:creationId xmlns:a16="http://schemas.microsoft.com/office/drawing/2014/main" id="{E521FDEB-68CF-B6D2-9488-4DB95387BB5C}"/>
                </a:ext>
              </a:extLst>
            </p:cNvPr>
            <p:cNvSpPr/>
            <p:nvPr/>
          </p:nvSpPr>
          <p:spPr>
            <a:xfrm>
              <a:off x="142240" y="1754287"/>
              <a:ext cx="9580880" cy="13604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p:txBody>
        </p:sp>
        <p:sp>
          <p:nvSpPr>
            <p:cNvPr id="9" name="テキスト ボックス 8">
              <a:extLst>
                <a:ext uri="{FF2B5EF4-FFF2-40B4-BE49-F238E27FC236}">
                  <a16:creationId xmlns:a16="http://schemas.microsoft.com/office/drawing/2014/main" id="{E4C6AC77-8C26-F6FC-35EA-A283A846376C}"/>
                </a:ext>
              </a:extLst>
            </p:cNvPr>
            <p:cNvSpPr txBox="1"/>
            <p:nvPr/>
          </p:nvSpPr>
          <p:spPr>
            <a:xfrm>
              <a:off x="142240" y="1231067"/>
              <a:ext cx="949960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dirty="0">
                  <a:ea typeface="游ゴシック"/>
                </a:rPr>
                <a:t> 事後評価の研修全体を通して、ご自身が考える事後評価を実施する目的と、今後どのように事後評価に取り組もうと考えられたか記載してください。</a:t>
              </a:r>
              <a:endParaRPr lang="en-US" altLang="ja-JP" sz="1400" strike="sngStrike" dirty="0"/>
            </a:p>
          </p:txBody>
        </p:sp>
      </p:grpSp>
      <p:sp>
        <p:nvSpPr>
          <p:cNvPr id="11" name="正方形/長方形 10">
            <a:extLst>
              <a:ext uri="{FF2B5EF4-FFF2-40B4-BE49-F238E27FC236}">
                <a16:creationId xmlns:a16="http://schemas.microsoft.com/office/drawing/2014/main" id="{6427F0FD-2A3B-2435-5C00-6302052EE6F3}"/>
              </a:ext>
            </a:extLst>
          </p:cNvPr>
          <p:cNvSpPr/>
          <p:nvPr/>
        </p:nvSpPr>
        <p:spPr>
          <a:xfrm>
            <a:off x="155949" y="3231439"/>
            <a:ext cx="9580880" cy="13160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solidFill>
                <a:schemeClr val="tx1"/>
              </a:solidFill>
            </a:endParaRPr>
          </a:p>
        </p:txBody>
      </p:sp>
    </p:spTree>
    <p:extLst>
      <p:ext uri="{BB962C8B-B14F-4D97-AF65-F5344CB8AC3E}">
        <p14:creationId xmlns:p14="http://schemas.microsoft.com/office/powerpoint/2010/main" val="4205880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ea typeface="游ゴシック Light"/>
              </a:rPr>
              <a:t>最後の</a:t>
            </a:r>
            <a:r>
              <a:rPr lang="en-US" altLang="ja-JP" sz="1800" b="1" dirty="0">
                <a:ea typeface="游ゴシック Light"/>
              </a:rPr>
              <a:t>1</a:t>
            </a:r>
            <a:r>
              <a:rPr lang="ja-JP" altLang="en-US" sz="1800" b="1" dirty="0">
                <a:ea typeface="游ゴシック Light"/>
              </a:rPr>
              <a:t>年に向けて 持続化戦略・出口戦略を考える　</a:t>
            </a:r>
            <a:br>
              <a:rPr lang="en-US" altLang="ja-JP" sz="1800" b="1" dirty="0"/>
            </a:br>
            <a:r>
              <a:rPr kumimoji="1" lang="ja-JP" altLang="en-US" sz="1800" b="1" dirty="0">
                <a:ea typeface="游ゴシック Light"/>
              </a:rPr>
              <a:t>講師：</a:t>
            </a:r>
            <a:r>
              <a:rPr lang="en-US" altLang="ja-JP" sz="1800" dirty="0">
                <a:ea typeface="游ゴシック Light"/>
              </a:rPr>
              <a:t> </a:t>
            </a:r>
            <a:r>
              <a:rPr lang="en-US" altLang="ja-JP" sz="1800" b="1" dirty="0">
                <a:ea typeface="游ゴシック Light"/>
              </a:rPr>
              <a:t>ETIC.</a:t>
            </a:r>
            <a:r>
              <a:rPr lang="ja-JP" altLang="en-US" sz="1800" b="1" dirty="0">
                <a:ea typeface="游ゴシック Light"/>
              </a:rPr>
              <a:t> 番野智行様　モジョコンサルティング 長浜 洋二様</a:t>
            </a:r>
            <a:endParaRPr kumimoji="1" lang="ja-JP" altLang="en-US" sz="1800" b="1" dirty="0">
              <a:ea typeface="游ゴシック Light"/>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1573699"/>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a:t>1</a:t>
            </a:r>
            <a:r>
              <a:rPr lang="ja-JP" altLang="en-US" sz="1400" dirty="0"/>
              <a:t>の理由について教えて下さい。</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738664"/>
          </a:xfrm>
          <a:prstGeom prst="rect">
            <a:avLst/>
          </a:prstGeom>
          <a:noFill/>
        </p:spPr>
        <p:txBody>
          <a:bodyPr wrap="square" rtlCol="0">
            <a:spAutoFit/>
          </a:bodyPr>
          <a:lstStyle/>
          <a:p>
            <a:pPr marL="342900" indent="-342900">
              <a:buAutoNum type="arabicPeriod"/>
            </a:pPr>
            <a:r>
              <a:rPr lang="ja-JP" altLang="en-US" sz="1400" dirty="0"/>
              <a:t>冒頭のアイスブレイクにもありますが、ご自身の現在地を</a:t>
            </a:r>
            <a:r>
              <a:rPr lang="en-US" altLang="ja-JP" sz="1400" dirty="0"/>
              <a:t>10</a:t>
            </a:r>
            <a:r>
              <a:rPr lang="ja-JP" altLang="en-US" sz="1400" dirty="0"/>
              <a:t>段階で表してください　　　</a:t>
            </a:r>
            <a:endParaRPr lang="en-US" altLang="ja-JP" sz="1400" dirty="0"/>
          </a:p>
          <a:p>
            <a:endParaRPr lang="en-US" altLang="ja-JP" sz="1400" dirty="0"/>
          </a:p>
          <a:p>
            <a:r>
              <a:rPr lang="ja-JP" altLang="en-US" sz="1400" dirty="0"/>
              <a:t>　　＿＿＿＿＿＿＿＿</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861204"/>
            <a:ext cx="9580880" cy="10603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36608"/>
            <a:ext cx="9580880" cy="11648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62560" y="4509628"/>
            <a:ext cx="9580880" cy="523220"/>
          </a:xfrm>
          <a:prstGeom prst="rect">
            <a:avLst/>
          </a:prstGeom>
          <a:noFill/>
        </p:spPr>
        <p:txBody>
          <a:bodyPr wrap="square" lIns="91440" tIns="45720" rIns="91440" bIns="45720" rtlCol="0" anchor="t">
            <a:spAutoFit/>
          </a:bodyPr>
          <a:lstStyle/>
          <a:p>
            <a:r>
              <a:rPr lang="en-US" altLang="ja-JP" sz="1400" dirty="0">
                <a:ea typeface="游ゴシック"/>
              </a:rPr>
              <a:t>4.</a:t>
            </a:r>
            <a:r>
              <a:rPr lang="ja-JP" altLang="en-US" sz="1400" dirty="0">
                <a:ea typeface="游ゴシック"/>
              </a:rPr>
              <a:t> 休眠預金活用事業の資金分配団体の</a:t>
            </a:r>
            <a:r>
              <a:rPr lang="en-US" altLang="ja-JP" sz="1400" dirty="0">
                <a:ea typeface="游ゴシック"/>
              </a:rPr>
              <a:t>PO</a:t>
            </a:r>
            <a:r>
              <a:rPr lang="ja-JP" altLang="en-US" sz="1400" dirty="0">
                <a:ea typeface="游ゴシック"/>
              </a:rPr>
              <a:t>として、最終年度はどのように成長</a:t>
            </a:r>
            <a:r>
              <a:rPr lang="en-US" altLang="ja-JP" sz="1400" dirty="0">
                <a:ea typeface="游ゴシック"/>
              </a:rPr>
              <a:t>(</a:t>
            </a:r>
            <a:r>
              <a:rPr lang="ja-JP" altLang="en-US" sz="1400" dirty="0">
                <a:ea typeface="游ゴシック"/>
              </a:rPr>
              <a:t>学びや経験も含め</a:t>
            </a:r>
            <a:r>
              <a:rPr lang="en-US" altLang="ja-JP" sz="1400" dirty="0">
                <a:ea typeface="游ゴシック"/>
              </a:rPr>
              <a:t>)</a:t>
            </a:r>
            <a:r>
              <a:rPr lang="ja-JP" altLang="en-US" sz="1400" dirty="0">
                <a:ea typeface="游ゴシック"/>
              </a:rPr>
              <a:t>をしていきたいですか。またそのためには、どのように行動していければ良いと思いますか。</a:t>
            </a:r>
            <a:endParaRPr lang="en-US" altLang="ja-JP" sz="1400" dirty="0">
              <a:ea typeface="游ゴシック"/>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7" name="日付プレースホルダー 6"/>
          <p:cNvSpPr>
            <a:spLocks noGrp="1"/>
          </p:cNvSpPr>
          <p:nvPr>
            <p:ph type="dt" sz="half" idx="10"/>
          </p:nvPr>
        </p:nvSpPr>
        <p:spPr>
          <a:xfrm>
            <a:off x="681038" y="6493511"/>
            <a:ext cx="2228850" cy="365125"/>
          </a:xfrm>
        </p:spPr>
        <p:txBody>
          <a:bodyPr/>
          <a:lstStyle/>
          <a:p>
            <a:r>
              <a:rPr lang="en-US" altLang="ja-JP" dirty="0"/>
              <a:t>2024</a:t>
            </a:r>
            <a:r>
              <a:rPr lang="ja-JP" altLang="en-US" dirty="0"/>
              <a:t>年</a:t>
            </a:r>
            <a:r>
              <a:rPr lang="en-US" altLang="ja-JP" dirty="0"/>
              <a:t>3</a:t>
            </a:r>
            <a:r>
              <a:rPr lang="ja-JP" altLang="en-US" dirty="0"/>
              <a:t>月</a:t>
            </a:r>
            <a:r>
              <a:rPr lang="en-US" altLang="ja-JP" dirty="0" err="1"/>
              <a:t>ver</a:t>
            </a:r>
            <a:endParaRPr lang="ja-JP" altLang="en-US" dirty="0"/>
          </a:p>
        </p:txBody>
      </p:sp>
      <p:sp>
        <p:nvSpPr>
          <p:cNvPr id="14" name="フッター プレースホルダー 13"/>
          <p:cNvSpPr>
            <a:spLocks noGrp="1"/>
          </p:cNvSpPr>
          <p:nvPr>
            <p:ph type="ftr" sz="quarter" idx="11"/>
          </p:nvPr>
        </p:nvSpPr>
        <p:spPr>
          <a:xfrm>
            <a:off x="3279634" y="6521801"/>
            <a:ext cx="3343275" cy="365125"/>
          </a:xfrm>
        </p:spPr>
        <p:txBody>
          <a:bodyPr/>
          <a:lstStyle/>
          <a:p>
            <a:r>
              <a:rPr lang="zh-TW" altLang="en-US" dirty="0"/>
              <a:t>資金分配団体</a:t>
            </a:r>
            <a:r>
              <a:rPr lang="en-US" altLang="zh-TW" dirty="0"/>
              <a:t>【</a:t>
            </a:r>
            <a:r>
              <a:rPr lang="en-US" altLang="ja-JP" sz="1000" dirty="0">
                <a:ea typeface="游ゴシック Light"/>
              </a:rPr>
              <a:t>PO</a:t>
            </a:r>
            <a:r>
              <a:rPr lang="ja-JP" altLang="en-US" sz="1000" dirty="0">
                <a:ea typeface="游ゴシック Light"/>
              </a:rPr>
              <a:t>研修</a:t>
            </a:r>
            <a:r>
              <a:rPr lang="en-US" altLang="ja-JP" sz="1000" dirty="0">
                <a:ea typeface="游ゴシック Light"/>
              </a:rPr>
              <a:t>(</a:t>
            </a:r>
            <a:r>
              <a:rPr lang="ja-JP" altLang="en-US" sz="1000" dirty="0">
                <a:ea typeface="游ゴシック Light"/>
              </a:rPr>
              <a:t>事後評価・出口戦略</a:t>
            </a:r>
            <a:r>
              <a:rPr lang="en-US" altLang="ja-JP" sz="1000" dirty="0">
                <a:ea typeface="游ゴシック Light"/>
              </a:rPr>
              <a:t>)</a:t>
            </a:r>
            <a:r>
              <a:rPr lang="en-US" altLang="zh-TW" dirty="0"/>
              <a:t>】</a:t>
            </a:r>
            <a:endParaRPr lang="ja-JP" altLang="en-US" dirty="0"/>
          </a:p>
        </p:txBody>
      </p:sp>
      <p:sp>
        <p:nvSpPr>
          <p:cNvPr id="15" name="スライド番号プレースホルダー 14"/>
          <p:cNvSpPr>
            <a:spLocks noGrp="1"/>
          </p:cNvSpPr>
          <p:nvPr>
            <p:ph type="sldNum" sz="quarter" idx="12"/>
          </p:nvPr>
        </p:nvSpPr>
        <p:spPr>
          <a:xfrm>
            <a:off x="7576559" y="6470651"/>
            <a:ext cx="2228850" cy="365125"/>
          </a:xfrm>
        </p:spPr>
        <p:txBody>
          <a:bodyPr/>
          <a:lstStyle/>
          <a:p>
            <a:fld id="{70CC3A8B-FD5A-42F6-A67C-4E83DD5BC04C}" type="slidenum">
              <a:rPr kumimoji="1" lang="ja-JP" altLang="en-US" smtClean="0"/>
              <a:t>4</a:t>
            </a:fld>
            <a:endParaRPr kumimoji="1" lang="ja-JP" altLang="en-US"/>
          </a:p>
        </p:txBody>
      </p:sp>
      <p:sp>
        <p:nvSpPr>
          <p:cNvPr id="16" name="正方形/長方形 15">
            <a:extLst>
              <a:ext uri="{FF2B5EF4-FFF2-40B4-BE49-F238E27FC236}">
                <a16:creationId xmlns:a16="http://schemas.microsoft.com/office/drawing/2014/main" id="{947E470C-117A-4DA4-997A-FE629AAEE652}"/>
              </a:ext>
            </a:extLst>
          </p:cNvPr>
          <p:cNvSpPr/>
          <p:nvPr/>
        </p:nvSpPr>
        <p:spPr>
          <a:xfrm>
            <a:off x="160832" y="3306709"/>
            <a:ext cx="9580880" cy="11686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8" name="テキスト ボックス 17">
            <a:extLst>
              <a:ext uri="{FF2B5EF4-FFF2-40B4-BE49-F238E27FC236}">
                <a16:creationId xmlns:a16="http://schemas.microsoft.com/office/drawing/2014/main" id="{7BC8A6D4-E420-4D4B-B6C4-85E4B0A9BC82}"/>
              </a:ext>
            </a:extLst>
          </p:cNvPr>
          <p:cNvSpPr txBox="1"/>
          <p:nvPr/>
        </p:nvSpPr>
        <p:spPr>
          <a:xfrm>
            <a:off x="160832" y="3033222"/>
            <a:ext cx="9580880" cy="307777"/>
          </a:xfrm>
          <a:prstGeom prst="rect">
            <a:avLst/>
          </a:prstGeom>
          <a:noFill/>
        </p:spPr>
        <p:txBody>
          <a:bodyPr wrap="square" rtlCol="0">
            <a:spAutoFit/>
          </a:bodyPr>
          <a:lstStyle/>
          <a:p>
            <a:r>
              <a:rPr lang="en-US" altLang="ja-JP" sz="1400" dirty="0"/>
              <a:t>3.</a:t>
            </a:r>
            <a:r>
              <a:rPr lang="ja-JP" altLang="en-US" sz="1400" dirty="0"/>
              <a:t> </a:t>
            </a:r>
            <a:r>
              <a:rPr lang="en-US" altLang="ja-JP" sz="1400" dirty="0"/>
              <a:t>ETIC.</a:t>
            </a:r>
            <a:r>
              <a:rPr lang="ja-JP" altLang="en-US" sz="1400" dirty="0"/>
              <a:t>番野様、モジョコンサルティング長浜様の発表を聞いての感想や学び、モヤモヤなどを記載して下さい。</a:t>
            </a:r>
            <a:endParaRPr lang="en-US" altLang="ja-JP" sz="1400" dirty="0"/>
          </a:p>
        </p:txBody>
      </p:sp>
      <p:sp>
        <p:nvSpPr>
          <p:cNvPr id="3" name="正方形/長方形 2"/>
          <p:cNvSpPr/>
          <p:nvPr/>
        </p:nvSpPr>
        <p:spPr>
          <a:xfrm>
            <a:off x="2446020" y="6258920"/>
            <a:ext cx="5130539" cy="276999"/>
          </a:xfrm>
          <a:prstGeom prst="rect">
            <a:avLst/>
          </a:prstGeom>
        </p:spPr>
        <p:txBody>
          <a:bodyPr wrap="square">
            <a:spAutoFit/>
          </a:bodyPr>
          <a:lstStyle/>
          <a:p>
            <a:r>
              <a:rPr lang="ja-JP" altLang="en-US" sz="1200" b="1" dirty="0">
                <a:solidFill>
                  <a:srgbClr val="FF0000"/>
                </a:solidFill>
              </a:rPr>
              <a:t>最後に持続化戦略・出口戦略企画検討シートと一緒に提出してください。</a:t>
            </a:r>
            <a:endParaRPr lang="en-US" altLang="ja-JP" sz="1200" b="1" dirty="0">
              <a:solidFill>
                <a:srgbClr val="FF0000"/>
              </a:solidFill>
            </a:endParaRPr>
          </a:p>
        </p:txBody>
      </p:sp>
    </p:spTree>
    <p:extLst>
      <p:ext uri="{BB962C8B-B14F-4D97-AF65-F5344CB8AC3E}">
        <p14:creationId xmlns:p14="http://schemas.microsoft.com/office/powerpoint/2010/main" val="12127998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592</Words>
  <Application>Microsoft Office PowerPoint</Application>
  <PresentationFormat>A4 210 x 297 mm</PresentationFormat>
  <Paragraphs>48</Paragraphs>
  <Slides>4</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游ゴシック</vt:lpstr>
      <vt:lpstr>游ゴシック Light</vt:lpstr>
      <vt:lpstr>Arial</vt:lpstr>
      <vt:lpstr>Calibri</vt:lpstr>
      <vt:lpstr>Office テーマ</vt:lpstr>
      <vt:lpstr>2021年度資金分配団体 【PO研修(事後評価・出口戦略)】 ビデオ学習用課題</vt:lpstr>
      <vt:lpstr>評価計画の作り方 講師：三好 宗弘 様</vt:lpstr>
      <vt:lpstr>評価計画の作り方～事後評価をどのように進めたか 事例紹介 講師：三好 崇弘 様 　　　ひろしまNPOセンター 松村 渉 様　長野県みらい基金 高橋 潤 様</vt:lpstr>
      <vt:lpstr>最後の1年に向けて 持続化戦略・出口戦略を考える　 講師： ETIC. 番野智行様　モジョコンサルティング 長浜 洋二様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2024-04-04T02:54:38Z</dcterms:created>
  <dcterms:modified xsi:type="dcterms:W3CDTF">2024-04-04T02:54:42Z</dcterms:modified>
</cp:coreProperties>
</file>