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4"/>
  </p:sldMasterIdLst>
  <p:notesMasterIdLst>
    <p:notesMasterId r:id="rId11"/>
  </p:notesMasterIdLst>
  <p:handoutMasterIdLst>
    <p:handoutMasterId r:id="rId12"/>
  </p:handoutMasterIdLst>
  <p:sldIdLst>
    <p:sldId id="256" r:id="rId5"/>
    <p:sldId id="284" r:id="rId6"/>
    <p:sldId id="283" r:id="rId7"/>
    <p:sldId id="286" r:id="rId8"/>
    <p:sldId id="287" r:id="rId9"/>
    <p:sldId id="285" r:id="rId10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2BFB02-2731-61E6-ECA3-125DEDB0B1E1}" v="44" dt="2024-08-28T08:59:26.3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3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91C7E-FAD0-46FD-B8FF-60C374A56AF3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0A6EB-E397-4CB6-A0EF-6BBD6E1AE2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177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FAA196-8F38-47D0-A5AF-9858AEE20EE4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515D5C-954E-4E6D-B2D7-4EC9A3D19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33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15D5C-954E-4E6D-B2D7-4EC9A3D1910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428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15D5C-954E-4E6D-B2D7-4EC9A3D19106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1627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15D5C-954E-4E6D-B2D7-4EC9A3D19106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250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15D5C-954E-4E6D-B2D7-4EC9A3D19106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912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419D88-00E0-48C0-AFF7-465FEC180E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9FDA99B-115B-4830-918F-9E728FF5A6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898BFC-47A7-4A04-A746-F1A8B30D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7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B6D881-F8B7-46F3-A24C-996225D95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【PO4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29DADF-6544-4C64-8DD4-C2B849FB4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3012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F7F7E7-D2C7-43C5-9F9D-F677CBD8D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81FC33F-276D-4BD2-9DCF-B7C5A5D1EB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F22508-AC34-4A89-BCE3-9D6313C18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7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01A715-2312-4B9B-B54D-D40EE509A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【PO4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30EEBC-7C6F-454F-8012-389342044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64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A685C50-7527-4409-9532-8C7E7AD437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607C90-5731-4D22-B59A-64578BC33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6B1452-0455-4E57-99E6-CC696965B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7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D090CC-E9AF-4FFD-9CF7-EF4FCDD38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【PO4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E5F648-BFD3-4352-882C-4FFC18CCA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25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A3DD13-0878-4B42-8E2D-55BF56576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DBBE91-B30C-4805-9442-AE41AFC01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AD66A3-0E91-4C38-8B07-45D65A5DB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7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5BAFD5-5377-4F80-8000-E9D6B6EC8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zh-TW" altLang="en-US"/>
              <a:t>資金分配団体</a:t>
            </a:r>
            <a:r>
              <a:rPr lang="en-US" altLang="zh-TW"/>
              <a:t>【PO4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89E7BC-C345-43E0-8F16-FAB4C591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61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9B58B2-B4BE-454D-916B-DD9EBE163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BBE404-E770-4E98-9143-814DF3CAE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6DA90C-29FF-43B3-9F13-1DEC70082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7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D9E306-6EAE-4E2B-9155-55DA37FE4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【PO4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057A7F-D2A6-4BC6-BA30-F8ADB69E7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868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D6C17C-B879-4F23-BA70-1551F40D5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F556FBD-77F2-4013-8532-9114492733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3CA6A93-4F25-40F0-A5AB-3CA767B6D2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8F74113-4B18-495A-9F46-8461A5D8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7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525F47F-C274-4387-8648-EFC15CE57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【PO4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C2C5DC8-0BEE-4FB7-95FF-16DBB7EA4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871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F85403-2C57-4719-A0BA-AC48F8797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2F65DBD-9104-481C-BFAB-06A9A65F4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4603FAB-06C1-453D-A3F8-8B95E8DB6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65823AF-56F4-4826-80DE-0C9FF3B9AB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BD6FDA0-4F36-48DF-BAF9-7A0DD4F8A9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A8C48BA-06B2-4731-8093-853582673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7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DCCBC77-BB04-4141-9093-EEBC1C8B5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【PO4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7A7A9B7-A6C7-4736-8C58-1F42EFEA8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192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5613D9-3BBC-4CFC-B0C9-7467BA9BF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CBE999C-3AB4-4BA7-9391-1DEAC82B8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7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FE55A8E-7936-4D8D-9896-F871BC018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【PO4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70849EE-E323-4590-8109-F0F499A3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288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81E5514-F180-40A0-A168-29B4E89A4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7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B6EEA5C-325F-42CD-8B54-29D9A4A2A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【PO4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0E5C0B-752B-4C23-8268-998FA5AC3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7984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6E5F7B-D2E9-48CB-946B-D3B71C752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CAFDD3-76F2-42D6-A7D8-858EE2146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542B02A-3A6D-4E41-BC7D-0C1BE74C1B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280B70-BE52-4A92-B0A0-9E93A99C5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7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F5F7E8-9B8D-41D9-84BA-F3F40BA03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【PO4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7A63A2C-28C4-448C-B2C9-283357949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008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97D42-A5E5-42EE-9ACF-ABD260BC2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C3CC7C1-3708-4700-A350-DF2612E923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CB5F05E-FB58-4E68-8C2B-2B1623EDF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E8BF893-5287-469F-B159-2B23E4A0A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7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BE37B6C-5607-4A7D-AF5D-03DC0EA54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【PO4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1FA466-3CCB-42E8-887F-52FE97857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02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D886AA8-DBD8-4C24-B185-9D1B06AFE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897291-8677-4AF1-B806-E052812EA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796E6B-7E64-45E4-AA61-B052D3CECA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7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E8FF66-77B1-4DFB-8B72-E8C5170382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/>
              <a:t>資金分配団体</a:t>
            </a:r>
            <a:r>
              <a:rPr lang="en-US" altLang="zh-TW"/>
              <a:t>【PO4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32B3E3-91DE-44B7-A3F9-0FDB623737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9114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03F9FD-AFF1-4480-9435-C4E5EB624E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432603"/>
            <a:ext cx="7429500" cy="1738508"/>
          </a:xfrm>
        </p:spPr>
        <p:txBody>
          <a:bodyPr>
            <a:normAutofit/>
          </a:bodyPr>
          <a:lstStyle/>
          <a:p>
            <a:r>
              <a:rPr lang="en-US" altLang="ja-JP" sz="3200" dirty="0">
                <a:solidFill>
                  <a:prstClr val="black"/>
                </a:solidFill>
                <a:latin typeface="游ゴシック Light"/>
                <a:ea typeface="游ゴシック Light"/>
              </a:rPr>
              <a:t>2021</a:t>
            </a: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 Light"/>
                <a:ea typeface="游ゴシック Light"/>
                <a:cs typeface="+mj-cs"/>
              </a:rPr>
              <a:t>年度 </a:t>
            </a:r>
            <a:r>
              <a:rPr lang="ja-JP" altLang="en-US" sz="3200">
                <a:solidFill>
                  <a:prstClr val="black"/>
                </a:solidFill>
                <a:latin typeface="游ゴシック Light"/>
                <a:ea typeface="游ゴシック Light"/>
              </a:rPr>
              <a:t>通常枠 </a:t>
            </a: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 Light"/>
                <a:ea typeface="游ゴシック Light"/>
                <a:cs typeface="+mj-cs"/>
              </a:rPr>
              <a:t>資金分配団体</a:t>
            </a:r>
            <a:br>
              <a:rPr lang="en-US" altLang="ja-JP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</a:rPr>
            </a:br>
            <a:r>
              <a:rPr lang="en-US" altLang="ja-JP" sz="4000" dirty="0">
                <a:ea typeface="游ゴシック Light"/>
              </a:rPr>
              <a:t>【PO4</a:t>
            </a:r>
            <a:r>
              <a:rPr lang="ja-JP" altLang="en-US" sz="4000" dirty="0">
                <a:ea typeface="游ゴシック Light"/>
              </a:rPr>
              <a:t>年目研修</a:t>
            </a:r>
            <a:r>
              <a:rPr lang="en-US" altLang="ja-JP" sz="4000" dirty="0">
                <a:ea typeface="游ゴシック Light"/>
              </a:rPr>
              <a:t>】</a:t>
            </a:r>
            <a:br>
              <a:rPr lang="en-US" altLang="ja-JP" sz="4000" dirty="0"/>
            </a:br>
            <a:r>
              <a:rPr lang="ja-JP" altLang="en-US" sz="4000" dirty="0">
                <a:ea typeface="游ゴシック Light"/>
              </a:rPr>
              <a:t>ビデオ学習用課題</a:t>
            </a:r>
            <a:endParaRPr kumimoji="1" lang="ja-JP" altLang="en-US" sz="4000" dirty="0">
              <a:ea typeface="游ゴシック Light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BF03F9FD-AFF1-4480-9435-C4E5EB624E9F}"/>
              </a:ext>
            </a:extLst>
          </p:cNvPr>
          <p:cNvSpPr txBox="1">
            <a:spLocks/>
          </p:cNvSpPr>
          <p:nvPr/>
        </p:nvSpPr>
        <p:spPr>
          <a:xfrm>
            <a:off x="1238250" y="4129961"/>
            <a:ext cx="7429500" cy="749337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8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480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z="950" dirty="0">
                <a:ea typeface="游ゴシック"/>
              </a:rPr>
              <a:t>2024.8.9</a:t>
            </a:r>
            <a:r>
              <a:rPr lang="ja-JP" altLang="en-US" sz="950">
                <a:ea typeface="游ゴシック"/>
              </a:rPr>
              <a:t>実施分</a:t>
            </a:r>
            <a:r>
              <a:rPr lang="en-US" altLang="ja-JP" sz="950" dirty="0">
                <a:ea typeface="游ゴシック"/>
              </a:rPr>
              <a:t>【PO</a:t>
            </a:r>
            <a:r>
              <a:rPr lang="ja-JP" altLang="en-US" sz="950">
                <a:ea typeface="游ゴシック"/>
              </a:rPr>
              <a:t>４年目研修</a:t>
            </a:r>
            <a:r>
              <a:rPr lang="en-US" altLang="ja-JP" sz="950" dirty="0">
                <a:ea typeface="游ゴシック"/>
              </a:rPr>
              <a:t>】</a:t>
            </a:r>
            <a:endParaRPr lang="ja-JP" altLang="en-US" sz="950" dirty="0">
              <a:ea typeface="游ゴシック"/>
            </a:endParaRPr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dirty="0"/>
              <a:t>2023</a:t>
            </a:r>
            <a:r>
              <a:rPr lang="ja-JP" altLang="en-US" dirty="0"/>
              <a:t>年</a:t>
            </a:r>
            <a:r>
              <a:rPr lang="en-US" altLang="ja-JP" dirty="0"/>
              <a:t>10</a:t>
            </a:r>
            <a:r>
              <a:rPr lang="ja-JP" altLang="en-US" dirty="0"/>
              <a:t>月</a:t>
            </a:r>
            <a:r>
              <a:rPr lang="en-US" altLang="ja-JP" dirty="0" err="1"/>
              <a:t>ver</a:t>
            </a:r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868514F-6E01-8138-50B0-2B3F686E8D4E}"/>
              </a:ext>
            </a:extLst>
          </p:cNvPr>
          <p:cNvSpPr txBox="1"/>
          <p:nvPr/>
        </p:nvSpPr>
        <p:spPr>
          <a:xfrm>
            <a:off x="1959231" y="2584738"/>
            <a:ext cx="598753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u="sng" dirty="0"/>
              <a:t>資金分配団体名：　　　　　　　　　　　　　　　　　</a:t>
            </a:r>
            <a:endParaRPr kumimoji="1" lang="en-US" altLang="ja-JP" u="sng" dirty="0"/>
          </a:p>
          <a:p>
            <a:endParaRPr kumimoji="1" lang="en-US" altLang="ja-JP" dirty="0"/>
          </a:p>
          <a:p>
            <a:r>
              <a:rPr lang="ja-JP" altLang="en-US" u="sng" dirty="0"/>
              <a:t>受講者氏名　　：　　　　　　　　　　　　　　　　　</a:t>
            </a:r>
            <a:endParaRPr lang="en-US" altLang="ja-JP" u="sng" dirty="0"/>
          </a:p>
          <a:p>
            <a:endParaRPr lang="en-US" altLang="ja-JP" u="sng" dirty="0"/>
          </a:p>
          <a:p>
            <a:r>
              <a:rPr lang="en-US" altLang="ja-JP" u="sng" dirty="0"/>
              <a:t>E-mail</a:t>
            </a:r>
            <a:r>
              <a:rPr lang="ja-JP" altLang="en-US" u="sng" dirty="0"/>
              <a:t>　　　　：　　　　　　　　　　　　　　　　　</a:t>
            </a:r>
            <a:endParaRPr lang="en-US" altLang="ja-JP" u="sng" dirty="0"/>
          </a:p>
          <a:p>
            <a:endParaRPr lang="en-US" altLang="ja-JP" u="sng" dirty="0"/>
          </a:p>
          <a:p>
            <a:r>
              <a:rPr lang="ja-JP" altLang="en-US" sz="1400" u="sng" dirty="0"/>
              <a:t>確認者</a:t>
            </a:r>
            <a:r>
              <a:rPr lang="en-US" altLang="ja-JP" sz="1400" u="sng" dirty="0"/>
              <a:t>(JANPIA</a:t>
            </a:r>
            <a:r>
              <a:rPr lang="ja-JP" altLang="en-US" sz="1400" u="sng" dirty="0"/>
              <a:t>担当</a:t>
            </a:r>
            <a:r>
              <a:rPr lang="en-US" altLang="ja-JP" sz="1400" u="sng" dirty="0"/>
              <a:t>)</a:t>
            </a:r>
            <a:r>
              <a:rPr lang="ja-JP" altLang="en-US" u="sng" dirty="0"/>
              <a:t>：　　　　　　　　　　　　　　　　　</a:t>
            </a:r>
            <a:endParaRPr kumimoji="1" lang="ja-JP" altLang="en-US" u="sng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EDCEA3D-7AC1-6A07-070D-F08B36115788}"/>
              </a:ext>
            </a:extLst>
          </p:cNvPr>
          <p:cNvSpPr txBox="1"/>
          <p:nvPr/>
        </p:nvSpPr>
        <p:spPr>
          <a:xfrm>
            <a:off x="1529194" y="5033049"/>
            <a:ext cx="7138556" cy="1169551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ja-JP" sz="1400" dirty="0"/>
              <a:t>【</a:t>
            </a:r>
            <a:r>
              <a:rPr lang="ja-JP" altLang="en-US" sz="1400" dirty="0"/>
              <a:t>はじめに</a:t>
            </a:r>
            <a:r>
              <a:rPr lang="en-US" altLang="ja-JP" sz="1400" dirty="0"/>
              <a:t>】</a:t>
            </a:r>
          </a:p>
          <a:p>
            <a:r>
              <a:rPr lang="ja-JP" altLang="en-US" sz="1400" dirty="0">
                <a:solidFill>
                  <a:srgbClr val="000000"/>
                </a:solidFill>
                <a:ea typeface="游ゴシック"/>
              </a:rPr>
              <a:t>①</a:t>
            </a:r>
            <a:r>
              <a:rPr lang="ja-JP" sz="1400" dirty="0">
                <a:solidFill>
                  <a:srgbClr val="000000"/>
                </a:solidFill>
                <a:ea typeface="游ゴシック"/>
              </a:rPr>
              <a:t>一部の講義のみ受講される方は、</a:t>
            </a:r>
            <a:r>
              <a:rPr lang="ja-JP" altLang="en-US" sz="1400" dirty="0">
                <a:solidFill>
                  <a:srgbClr val="000000"/>
                </a:solidFill>
                <a:ea typeface="游ゴシック"/>
              </a:rPr>
              <a:t>各ページ右上の</a:t>
            </a:r>
            <a:r>
              <a:rPr lang="ja-JP" sz="1400" dirty="0">
                <a:solidFill>
                  <a:srgbClr val="000000"/>
                </a:solidFill>
                <a:ea typeface="游ゴシック"/>
              </a:rPr>
              <a:t>「受講済み」</a:t>
            </a:r>
            <a:r>
              <a:rPr lang="ja-JP" altLang="en-US" sz="1400" dirty="0">
                <a:solidFill>
                  <a:srgbClr val="000000"/>
                </a:solidFill>
                <a:ea typeface="游ゴシック"/>
              </a:rPr>
              <a:t>に</a:t>
            </a:r>
            <a:r>
              <a:rPr lang="ja-JP" sz="1400" dirty="0">
                <a:solidFill>
                  <a:srgbClr val="000000"/>
                </a:solidFill>
                <a:ea typeface="游ゴシック"/>
              </a:rPr>
              <a:t>チェックを入れ</a:t>
            </a:r>
            <a:r>
              <a:rPr lang="ja-JP" altLang="en-US" sz="1400" dirty="0">
                <a:solidFill>
                  <a:srgbClr val="000000"/>
                </a:solidFill>
                <a:ea typeface="游ゴシック"/>
              </a:rPr>
              <a:t>、</a:t>
            </a:r>
            <a:endParaRPr lang="en-US" altLang="ja-JP" sz="1400" dirty="0">
              <a:solidFill>
                <a:srgbClr val="000000"/>
              </a:solidFill>
              <a:ea typeface="游ゴシック"/>
            </a:endParaRPr>
          </a:p>
          <a:p>
            <a:r>
              <a:rPr lang="ja-JP" altLang="en-US" sz="1400" dirty="0">
                <a:solidFill>
                  <a:srgbClr val="000000"/>
                </a:solidFill>
                <a:ea typeface="游ゴシック"/>
              </a:rPr>
              <a:t>　</a:t>
            </a:r>
            <a:r>
              <a:rPr lang="ja-JP" sz="1400" dirty="0">
                <a:solidFill>
                  <a:srgbClr val="000000"/>
                </a:solidFill>
                <a:ea typeface="游ゴシック"/>
              </a:rPr>
              <a:t>該当箇所のみレポート作成をお願いします。</a:t>
            </a:r>
            <a:r>
              <a:rPr lang="ja-JP" altLang="en-US" sz="1400" b="1" dirty="0">
                <a:solidFill>
                  <a:srgbClr val="FF0000"/>
                </a:solidFill>
                <a:ea typeface="游ゴシック"/>
              </a:rPr>
              <a:t>　</a:t>
            </a:r>
            <a:endParaRPr lang="en-US" altLang="ja-JP" sz="1400" b="1" dirty="0">
              <a:solidFill>
                <a:srgbClr val="FF0000"/>
              </a:solidFill>
              <a:ea typeface="游ゴシック"/>
            </a:endParaRPr>
          </a:p>
          <a:p>
            <a:r>
              <a:rPr lang="ja-JP" altLang="en-US" sz="1400" dirty="0">
                <a:ea typeface="游ゴシック"/>
              </a:rPr>
              <a:t>②</a:t>
            </a:r>
            <a:r>
              <a:rPr lang="ja-JP" altLang="en-US" sz="1400" b="1" dirty="0">
                <a:solidFill>
                  <a:srgbClr val="FF0000"/>
                </a:solidFill>
                <a:ea typeface="游ゴシック"/>
              </a:rPr>
              <a:t>一部の講義のみ受講される方も、最終ページ「まとめ」の記載をお願いします。</a:t>
            </a:r>
            <a:endParaRPr lang="en-US" altLang="ja-JP" sz="1400" b="1" dirty="0">
              <a:solidFill>
                <a:srgbClr val="FF0000"/>
              </a:solidFill>
              <a:ea typeface="游ゴシック"/>
            </a:endParaRPr>
          </a:p>
          <a:p>
            <a:r>
              <a:rPr lang="ja-JP" altLang="en-US" sz="1400" dirty="0"/>
              <a:t>③レポートの記載が終わりましたら、</a:t>
            </a:r>
            <a:r>
              <a:rPr lang="en-US" altLang="ja-JP" sz="1400" dirty="0"/>
              <a:t>JANPIA</a:t>
            </a:r>
            <a:r>
              <a:rPr lang="ja-JP" altLang="en-US" sz="1400" dirty="0"/>
              <a:t>の担当</a:t>
            </a:r>
            <a:r>
              <a:rPr lang="en-US" altLang="ja-JP" sz="1400" dirty="0"/>
              <a:t>PO</a:t>
            </a:r>
            <a:r>
              <a:rPr lang="ja-JP" altLang="en-US" sz="1400" dirty="0"/>
              <a:t>にご提出ください。</a:t>
            </a:r>
            <a:endParaRPr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3831237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86483"/>
            <a:ext cx="9071429" cy="907020"/>
          </a:xfrm>
        </p:spPr>
        <p:txBody>
          <a:bodyPr>
            <a:normAutofit/>
          </a:bodyPr>
          <a:lstStyle/>
          <a:p>
            <a:r>
              <a:rPr lang="ja-JP" altLang="en-US" sz="1800" b="1">
                <a:ea typeface="游ゴシック Light"/>
              </a:rPr>
              <a:t>事後評価の事例共有</a:t>
            </a:r>
            <a:br>
              <a:rPr lang="en-US" altLang="ja-JP" sz="1800" b="1" dirty="0">
                <a:ea typeface="游ゴシック Light"/>
              </a:rPr>
            </a:br>
            <a:r>
              <a:rPr lang="ja-JP" altLang="en-US" sz="1800" b="1">
                <a:ea typeface="游ゴシック Light"/>
              </a:rPr>
              <a:t>講師：</a:t>
            </a:r>
            <a:r>
              <a:rPr lang="ja-JP" altLang="en-US" sz="1800" b="1">
                <a:latin typeface="游ゴシック Light"/>
                <a:ea typeface="游ゴシック Light"/>
              </a:rPr>
              <a:t>一般社団法人全国食支援活動協力会 大池　絵梨香 氏</a:t>
            </a:r>
            <a:br>
              <a:rPr lang="en-US" altLang="ja-JP" sz="1800" b="1" dirty="0">
                <a:ea typeface="游ゴシック Light"/>
              </a:rPr>
            </a:br>
            <a:r>
              <a:rPr lang="ja-JP" altLang="en-US" sz="1800" b="1">
                <a:ea typeface="游ゴシック Light"/>
              </a:rPr>
              <a:t>　　　</a:t>
            </a:r>
            <a:r>
              <a:rPr lang="ja-JP" altLang="en-US" sz="1800" b="1">
                <a:solidFill>
                  <a:srgbClr val="000000"/>
                </a:solidFill>
                <a:latin typeface="游ゴシック Light"/>
                <a:ea typeface="+mj-lt"/>
              </a:rPr>
              <a:t>公益財団法人みらいファンド沖縄　小阪 亘氏</a:t>
            </a:r>
            <a:endParaRPr lang="en-US" altLang="ja-JP" sz="1800" b="1">
              <a:solidFill>
                <a:srgbClr val="000000"/>
              </a:solidFill>
              <a:latin typeface="游ゴシック Light"/>
              <a:ea typeface="游ゴシック Light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D1C4FF7-7C67-8A6D-7481-BCBCF6256BDF}"/>
              </a:ext>
            </a:extLst>
          </p:cNvPr>
          <p:cNvGrpSpPr/>
          <p:nvPr/>
        </p:nvGrpSpPr>
        <p:grpSpPr>
          <a:xfrm>
            <a:off x="162560" y="866509"/>
            <a:ext cx="9580880" cy="2704005"/>
            <a:chOff x="162560" y="3553626"/>
            <a:chExt cx="9580880" cy="2643973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5B37B58-C8FA-4E72-B3FC-02227D1B9398}"/>
                </a:ext>
              </a:extLst>
            </p:cNvPr>
            <p:cNvSpPr txBox="1"/>
            <p:nvPr/>
          </p:nvSpPr>
          <p:spPr>
            <a:xfrm>
              <a:off x="162560" y="3553626"/>
              <a:ext cx="95808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400" dirty="0"/>
                <a:t>1.</a:t>
              </a:r>
              <a:r>
                <a:rPr lang="ja-JP" altLang="en-US" sz="1400" dirty="0"/>
                <a:t>本講義の中で、他の資金分配団体・実行団体の取り組みで真似したい・実践したい点や、特に参考になったことは何ですか？参考になったキーワードや該当部分を具体的に記載してください。</a:t>
              </a:r>
              <a:endParaRPr lang="en-US" altLang="ja-JP" sz="1400" dirty="0"/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076700D2-A8A4-40BE-AB36-42A89E369390}"/>
                </a:ext>
              </a:extLst>
            </p:cNvPr>
            <p:cNvSpPr/>
            <p:nvPr/>
          </p:nvSpPr>
          <p:spPr>
            <a:xfrm>
              <a:off x="162560" y="4068922"/>
              <a:ext cx="9580880" cy="212867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4" name="スライド番号プレースホルダー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507116" y="375612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 dirty="0"/>
              <a:t>受講済み　□　</a:t>
            </a:r>
            <a:endParaRPr lang="en-US" altLang="ja-JP" sz="1400" u="sng" dirty="0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5B9A6D2-AEB4-4B1E-3724-737C9CC17AAB}"/>
              </a:ext>
            </a:extLst>
          </p:cNvPr>
          <p:cNvGrpSpPr/>
          <p:nvPr/>
        </p:nvGrpSpPr>
        <p:grpSpPr>
          <a:xfrm>
            <a:off x="162560" y="3570514"/>
            <a:ext cx="9580880" cy="2785839"/>
            <a:chOff x="162560" y="1030926"/>
            <a:chExt cx="9580880" cy="2315179"/>
          </a:xfrm>
        </p:grpSpPr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E6E9E24B-A1EC-4EC1-8097-1F293828FB49}"/>
                </a:ext>
              </a:extLst>
            </p:cNvPr>
            <p:cNvSpPr/>
            <p:nvPr/>
          </p:nvSpPr>
          <p:spPr>
            <a:xfrm>
              <a:off x="162560" y="1468480"/>
              <a:ext cx="9580880" cy="187762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D19DBEB2-A0F3-4509-84D1-9766C0A29AA2}"/>
                </a:ext>
              </a:extLst>
            </p:cNvPr>
            <p:cNvSpPr txBox="1"/>
            <p:nvPr/>
          </p:nvSpPr>
          <p:spPr>
            <a:xfrm>
              <a:off x="162560" y="1030926"/>
              <a:ext cx="9499600" cy="43482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US" altLang="ja-JP" sz="1400" dirty="0">
                  <a:ea typeface="游ゴシック"/>
                </a:rPr>
                <a:t>2.  </a:t>
              </a:r>
              <a:r>
                <a:rPr lang="ja-JP" altLang="en-US" sz="1400" dirty="0">
                  <a:ea typeface="游ゴシック"/>
                </a:rPr>
                <a:t>事後評価において、自団体のどんな取組み・成果について掲載し、どんな工夫を施したいですか？現時点でのお考えを記載してください。</a:t>
              </a:r>
              <a:endParaRPr lang="en-US" altLang="ja-JP" sz="1400" dirty="0">
                <a:ea typeface="游ゴシック"/>
              </a:endParaRPr>
            </a:p>
          </p:txBody>
        </p:sp>
      </p:grpSp>
      <p:sp>
        <p:nvSpPr>
          <p:cNvPr id="9" name="日付プレースホルダー 5">
            <a:extLst>
              <a:ext uri="{FF2B5EF4-FFF2-40B4-BE49-F238E27FC236}">
                <a16:creationId xmlns:a16="http://schemas.microsoft.com/office/drawing/2014/main" id="{42866604-A81F-1ACC-70E7-5E467AE859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</p:spPr>
        <p:txBody>
          <a:bodyPr/>
          <a:lstStyle/>
          <a:p>
            <a:r>
              <a:rPr lang="en-US" altLang="ja-JP" dirty="0"/>
              <a:t>2023</a:t>
            </a:r>
            <a:r>
              <a:rPr lang="ja-JP" altLang="en-US" dirty="0"/>
              <a:t>年</a:t>
            </a:r>
            <a:r>
              <a:rPr lang="en-US" altLang="ja-JP" dirty="0"/>
              <a:t>10</a:t>
            </a:r>
            <a:r>
              <a:rPr lang="ja-JP" altLang="en-US" dirty="0"/>
              <a:t>月</a:t>
            </a:r>
            <a:r>
              <a:rPr lang="en-US" altLang="ja-JP" dirty="0" err="1"/>
              <a:t>ver</a:t>
            </a:r>
            <a:endParaRPr lang="ja-JP" altLang="en-US" dirty="0"/>
          </a:p>
        </p:txBody>
      </p:sp>
      <p:sp>
        <p:nvSpPr>
          <p:cNvPr id="7" name="フッター プレースホルダー 4">
            <a:extLst>
              <a:ext uri="{FF2B5EF4-FFF2-40B4-BE49-F238E27FC236}">
                <a16:creationId xmlns:a16="http://schemas.microsoft.com/office/drawing/2014/main" id="{D3009FB8-4FC3-C1ED-B4AB-21C610DE0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</p:spPr>
        <p:txBody>
          <a:bodyPr/>
          <a:lstStyle/>
          <a:p>
            <a:r>
              <a:rPr lang="en-US" altLang="ja-JP" sz="950" dirty="0">
                <a:ea typeface="游ゴシック"/>
              </a:rPr>
              <a:t>2024.8.9</a:t>
            </a:r>
            <a:r>
              <a:rPr lang="ja-JP" altLang="en-US" sz="950">
                <a:ea typeface="游ゴシック"/>
              </a:rPr>
              <a:t>実施分</a:t>
            </a:r>
            <a:r>
              <a:rPr lang="en-US" altLang="ja-JP" sz="950" dirty="0">
                <a:ea typeface="游ゴシック"/>
              </a:rPr>
              <a:t>【PO</a:t>
            </a:r>
            <a:r>
              <a:rPr lang="ja-JP" altLang="en-US" sz="950">
                <a:ea typeface="游ゴシック"/>
              </a:rPr>
              <a:t>４年目研修</a:t>
            </a:r>
            <a:r>
              <a:rPr lang="en-US" altLang="ja-JP" sz="950" dirty="0">
                <a:ea typeface="游ゴシック"/>
              </a:rPr>
              <a:t>】</a:t>
            </a:r>
            <a:endParaRPr lang="ja-JP" altLang="en-US" sz="950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416022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124695"/>
            <a:ext cx="8543925" cy="782954"/>
          </a:xfrm>
        </p:spPr>
        <p:txBody>
          <a:bodyPr>
            <a:noAutofit/>
          </a:bodyPr>
          <a:lstStyle/>
          <a:p>
            <a:r>
              <a:rPr lang="ja-JP" altLang="en-US" sz="1800" b="1" dirty="0"/>
              <a:t>事後評価報告書の作成についてのレクチャー　</a:t>
            </a:r>
            <a:br>
              <a:rPr lang="en-US" altLang="ja-JP" sz="1800" b="1" dirty="0"/>
            </a:br>
            <a:r>
              <a:rPr lang="ja-JP" altLang="en-US" sz="1800" b="1" dirty="0"/>
              <a:t>講師：日本社会事業大学　新藤健太様</a:t>
            </a:r>
            <a:endParaRPr kumimoji="1" lang="ja-JP" altLang="en-US" sz="1800" b="1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1283921"/>
            <a:ext cx="4687455" cy="195308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やってみたいこと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</a:rPr>
              <a:t>　　　　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・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62560" y="3366264"/>
            <a:ext cx="9580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2.</a:t>
            </a:r>
            <a:r>
              <a:rPr lang="ja-JP" altLang="en-US" sz="1400" dirty="0"/>
              <a:t> 上記</a:t>
            </a:r>
            <a:r>
              <a:rPr lang="en-US" altLang="ja-JP" sz="1400" dirty="0"/>
              <a:t>1</a:t>
            </a:r>
            <a:r>
              <a:rPr lang="ja-JP" altLang="en-US" sz="1400" dirty="0"/>
              <a:t>．の記載の中で、特に大事にしたいこととその理由について教えて下さい。</a:t>
            </a:r>
            <a:endParaRPr lang="en-US" altLang="ja-JP" sz="1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921506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1. </a:t>
            </a:r>
            <a:r>
              <a:rPr lang="ja-JP" altLang="en-US" sz="1400" dirty="0"/>
              <a:t>報告書の作成の具体例の紹介を受けて、やってみたいこと、参考になったことを記載してください。</a:t>
            </a:r>
            <a:endParaRPr lang="en-US" altLang="ja-JP" sz="14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3724317"/>
            <a:ext cx="9580880" cy="26320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390726" y="416838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/>
              <a:t>受講済み　□　</a:t>
            </a:r>
            <a:endParaRPr lang="en-US" altLang="ja-JP" sz="1400" u="sng"/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5061527" y="1279559"/>
            <a:ext cx="4681913" cy="197848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参考に</a:t>
            </a:r>
            <a:r>
              <a:rPr kumimoji="1" lang="ja-JP" altLang="en-US" sz="1400" dirty="0">
                <a:solidFill>
                  <a:schemeClr val="tx1"/>
                </a:solidFill>
              </a:rPr>
              <a:t>なったこと</a:t>
            </a:r>
            <a:endParaRPr lang="en-US" altLang="ja-JP" sz="14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</a:rPr>
              <a:t>　　　　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・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5" name="日付プレースホルダー 5">
            <a:extLst>
              <a:ext uri="{FF2B5EF4-FFF2-40B4-BE49-F238E27FC236}">
                <a16:creationId xmlns:a16="http://schemas.microsoft.com/office/drawing/2014/main" id="{B68DFC51-CA05-B06C-3D01-2CFF358821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</p:spPr>
        <p:txBody>
          <a:bodyPr/>
          <a:lstStyle/>
          <a:p>
            <a:r>
              <a:rPr lang="en-US" altLang="ja-JP" dirty="0"/>
              <a:t>2023</a:t>
            </a:r>
            <a:r>
              <a:rPr lang="ja-JP" altLang="en-US" dirty="0"/>
              <a:t>年</a:t>
            </a:r>
            <a:r>
              <a:rPr lang="en-US" altLang="ja-JP" dirty="0"/>
              <a:t>10</a:t>
            </a:r>
            <a:r>
              <a:rPr lang="ja-JP" altLang="en-US" dirty="0"/>
              <a:t>月</a:t>
            </a:r>
            <a:r>
              <a:rPr lang="en-US" altLang="ja-JP" dirty="0" err="1"/>
              <a:t>ver</a:t>
            </a:r>
            <a:endParaRPr lang="ja-JP" altLang="en-US" dirty="0"/>
          </a:p>
        </p:txBody>
      </p:sp>
      <p:sp>
        <p:nvSpPr>
          <p:cNvPr id="7" name="フッター プレースホルダー 4">
            <a:extLst>
              <a:ext uri="{FF2B5EF4-FFF2-40B4-BE49-F238E27FC236}">
                <a16:creationId xmlns:a16="http://schemas.microsoft.com/office/drawing/2014/main" id="{0FE979C1-131C-72CA-BDF1-8C0D620D8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</p:spPr>
        <p:txBody>
          <a:bodyPr/>
          <a:lstStyle/>
          <a:p>
            <a:r>
              <a:rPr lang="en-US" altLang="ja-JP" sz="950" dirty="0">
                <a:ea typeface="游ゴシック"/>
              </a:rPr>
              <a:t>2024.8.9</a:t>
            </a:r>
            <a:r>
              <a:rPr lang="ja-JP" altLang="en-US" sz="950">
                <a:ea typeface="游ゴシック"/>
              </a:rPr>
              <a:t>実施分</a:t>
            </a:r>
            <a:r>
              <a:rPr lang="en-US" altLang="ja-JP" sz="950" dirty="0">
                <a:ea typeface="游ゴシック"/>
              </a:rPr>
              <a:t>【PO</a:t>
            </a:r>
            <a:r>
              <a:rPr lang="ja-JP" altLang="en-US" sz="950">
                <a:ea typeface="游ゴシック"/>
              </a:rPr>
              <a:t>４年目研修</a:t>
            </a:r>
            <a:r>
              <a:rPr lang="en-US" altLang="ja-JP" sz="950" dirty="0">
                <a:ea typeface="游ゴシック"/>
              </a:rPr>
              <a:t>】</a:t>
            </a:r>
            <a:endParaRPr lang="ja-JP" altLang="en-US" sz="950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6591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124695"/>
            <a:ext cx="8543925" cy="782954"/>
          </a:xfrm>
        </p:spPr>
        <p:txBody>
          <a:bodyPr>
            <a:noAutofit/>
          </a:bodyPr>
          <a:lstStyle/>
          <a:p>
            <a:r>
              <a:rPr lang="ja-JP" altLang="ja-JP" sz="1800" b="0" i="0">
                <a:solidFill>
                  <a:srgbClr val="000000"/>
                </a:solidFill>
                <a:effectLst/>
                <a:ea typeface="Meiryo UI"/>
              </a:rPr>
              <a:t>事業完了に向けた事例発表とピアラーニング</a:t>
            </a:r>
            <a:br>
              <a:rPr lang="en-US" altLang="ja-JP" sz="1800" b="0" i="0" dirty="0">
                <a:effectLst/>
                <a:ea typeface="Meiryo UI" panose="020B0604030504040204" pitchFamily="50" charset="-128"/>
              </a:rPr>
            </a:br>
            <a:r>
              <a:rPr lang="ja-JP" altLang="ja-JP" sz="1800">
                <a:ea typeface="Meiryo UI"/>
              </a:rPr>
              <a:t>（動画公開はありません。他の参加者の発表資料はぜひお目通しください）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62560" y="811157"/>
            <a:ext cx="95808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ja-JP" altLang="en-US" sz="1400" dirty="0"/>
              <a:t>次の３つのテーマのいずれかを一つ選び、自団体・実行団体の活動事例や、得られた学び・他団体に共有したいこと等を箇条書きでお書きください。</a:t>
            </a:r>
            <a:endParaRPr lang="en-US" altLang="ja-JP" sz="1400" dirty="0"/>
          </a:p>
          <a:p>
            <a:r>
              <a:rPr lang="ja-JP" altLang="en-US" sz="1400" dirty="0"/>
              <a:t>（１）組織基盤の強化や事業の見える化・効率化で上手くいった事例</a:t>
            </a:r>
            <a:endParaRPr lang="en-US" altLang="ja-JP" sz="1400" dirty="0"/>
          </a:p>
          <a:p>
            <a:r>
              <a:rPr lang="ja-JP" altLang="en-US" sz="1400" dirty="0"/>
              <a:t>（２）実行団体が評価を実践してきた上での成功事例</a:t>
            </a:r>
            <a:endParaRPr lang="en-US" altLang="ja-JP" sz="1400" dirty="0"/>
          </a:p>
          <a:p>
            <a:r>
              <a:rPr lang="ja-JP" altLang="en-US" sz="1400" dirty="0"/>
              <a:t>（３）企業連携や行政連携の成功事例・あるいは失敗事例</a:t>
            </a:r>
            <a:endParaRPr lang="en-US" altLang="ja-JP" sz="14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2590800"/>
            <a:ext cx="9580880" cy="376555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r>
              <a:rPr lang="ja-JP" altLang="en-US" sz="1600" dirty="0">
                <a:solidFill>
                  <a:srgbClr val="000000"/>
                </a:solidFill>
                <a:effectLst/>
                <a:ea typeface="メイリオ" panose="020B0604030504040204" pitchFamily="50" charset="-128"/>
                <a:cs typeface="ＭＳ Ｐゴシック" panose="020B0600070205080204" pitchFamily="50" charset="-128"/>
              </a:rPr>
              <a:t>（記載事項の例）</a:t>
            </a:r>
            <a:endParaRPr lang="en-US" altLang="ja-JP" sz="1600" dirty="0">
              <a:solidFill>
                <a:srgbClr val="000000"/>
              </a:solidFill>
              <a:effectLst/>
              <a:ea typeface="メイリオ" panose="020B0604030504040204" pitchFamily="50" charset="-128"/>
              <a:cs typeface="ＭＳ Ｐゴシック" panose="020B0600070205080204" pitchFamily="50" charset="-128"/>
            </a:endParaRPr>
          </a:p>
          <a:p>
            <a:r>
              <a:rPr lang="ja-JP" altLang="en-US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・</a:t>
            </a:r>
            <a:r>
              <a:rPr lang="ja-JP" altLang="ja-JP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取り上げた事業や団体の説明</a:t>
            </a:r>
            <a:br>
              <a:rPr lang="en-US" altLang="ja-JP" sz="1600" dirty="0">
                <a:effectLst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r>
              <a:rPr lang="ja-JP" altLang="ja-JP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・成功</a:t>
            </a:r>
            <a:r>
              <a:rPr lang="en-US" altLang="ja-JP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(</a:t>
            </a:r>
            <a:r>
              <a:rPr lang="ja-JP" altLang="ja-JP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失敗</a:t>
            </a:r>
            <a:r>
              <a:rPr lang="en-US" altLang="ja-JP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)</a:t>
            </a:r>
            <a:r>
              <a:rPr lang="ja-JP" altLang="ja-JP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事例の概要</a:t>
            </a:r>
            <a:br>
              <a:rPr lang="en-US" altLang="ja-JP" sz="1600" dirty="0">
                <a:effectLst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r>
              <a:rPr lang="ja-JP" altLang="ja-JP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・その事例からの学びやポイント</a:t>
            </a:r>
            <a:r>
              <a:rPr lang="en-US" altLang="ja-JP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 </a:t>
            </a:r>
            <a:br>
              <a:rPr lang="en-US" altLang="ja-JP" sz="1600" dirty="0">
                <a:effectLst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r>
              <a:rPr lang="ja-JP" altLang="ja-JP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・現場感が分かる写真やイメージ</a:t>
            </a:r>
            <a:r>
              <a:rPr lang="en-US" altLang="ja-JP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 </a:t>
            </a:r>
            <a:r>
              <a:rPr lang="ja-JP" altLang="en-US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（</a:t>
            </a:r>
            <a:r>
              <a:rPr lang="ja-JP" altLang="ja-JP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あれば</a:t>
            </a:r>
            <a:r>
              <a:rPr lang="ja-JP" altLang="en-US" sz="1600" dirty="0">
                <a:solidFill>
                  <a:srgbClr val="000000"/>
                </a:solidFill>
                <a:ea typeface="メイリオ"/>
                <a:cs typeface="ＭＳ Ｐゴシック" panose="020B0600070205080204" pitchFamily="50" charset="-128"/>
              </a:rPr>
              <a:t>）</a:t>
            </a:r>
            <a:endParaRPr lang="en-US" altLang="ja-JP" sz="1600" dirty="0">
              <a:solidFill>
                <a:srgbClr val="000000"/>
              </a:solidFill>
              <a:ea typeface="メイリオ"/>
              <a:cs typeface="ＭＳ Ｐゴシック" panose="020B0600070205080204" pitchFamily="50" charset="-128"/>
            </a:endParaRPr>
          </a:p>
          <a:p>
            <a:endParaRPr lang="en-US" altLang="ja-JP" sz="1600" dirty="0">
              <a:solidFill>
                <a:srgbClr val="000000"/>
              </a:solidFill>
              <a:ea typeface="メイリオ"/>
              <a:cs typeface="ＭＳ Ｐゴシック" panose="020B0600070205080204" pitchFamily="50" charset="-128"/>
            </a:endParaRPr>
          </a:p>
          <a:p>
            <a:r>
              <a:rPr lang="en-US" altLang="ja-JP" sz="1600" dirty="0">
                <a:solidFill>
                  <a:srgbClr val="000000"/>
                </a:solidFill>
                <a:ea typeface="メイリオ"/>
                <a:cs typeface="ＭＳ Ｐゴシック" panose="020B0600070205080204" pitchFamily="50" charset="-128"/>
              </a:rPr>
              <a:t>※</a:t>
            </a:r>
            <a:r>
              <a:rPr lang="ja-JP" altLang="en-US" sz="1600" dirty="0">
                <a:solidFill>
                  <a:srgbClr val="000000"/>
                </a:solidFill>
                <a:ea typeface="メイリオ"/>
                <a:cs typeface="ＭＳ Ｐゴシック" panose="020B0600070205080204" pitchFamily="50" charset="-128"/>
              </a:rPr>
              <a:t>記載欄は次ページに続きます。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390726" y="416838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/>
              <a:t>受講済み　□　</a:t>
            </a:r>
            <a:endParaRPr lang="en-US" altLang="ja-JP" sz="1400" u="sng"/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5" name="日付プレースホルダー 5">
            <a:extLst>
              <a:ext uri="{FF2B5EF4-FFF2-40B4-BE49-F238E27FC236}">
                <a16:creationId xmlns:a16="http://schemas.microsoft.com/office/drawing/2014/main" id="{B68DFC51-CA05-B06C-3D01-2CFF358821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</p:spPr>
        <p:txBody>
          <a:bodyPr/>
          <a:lstStyle/>
          <a:p>
            <a:r>
              <a:rPr lang="en-US" altLang="ja-JP" dirty="0"/>
              <a:t>2023</a:t>
            </a:r>
            <a:r>
              <a:rPr lang="ja-JP" altLang="en-US" dirty="0"/>
              <a:t>年</a:t>
            </a:r>
            <a:r>
              <a:rPr lang="en-US" altLang="ja-JP" dirty="0"/>
              <a:t>10</a:t>
            </a:r>
            <a:r>
              <a:rPr lang="ja-JP" altLang="en-US" dirty="0"/>
              <a:t>月</a:t>
            </a:r>
            <a:r>
              <a:rPr lang="en-US" altLang="ja-JP" dirty="0" err="1"/>
              <a:t>ver</a:t>
            </a:r>
            <a:endParaRPr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BAD3DA0-79E1-4CD0-F5BC-2E5700B7EB8E}"/>
              </a:ext>
            </a:extLst>
          </p:cNvPr>
          <p:cNvSpPr/>
          <p:nvPr/>
        </p:nvSpPr>
        <p:spPr>
          <a:xfrm>
            <a:off x="162560" y="1980708"/>
            <a:ext cx="9580880" cy="5121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選んだテーマ番号：</a:t>
            </a:r>
          </a:p>
        </p:txBody>
      </p:sp>
      <p:sp>
        <p:nvSpPr>
          <p:cNvPr id="7" name="フッター プレースホルダー 4">
            <a:extLst>
              <a:ext uri="{FF2B5EF4-FFF2-40B4-BE49-F238E27FC236}">
                <a16:creationId xmlns:a16="http://schemas.microsoft.com/office/drawing/2014/main" id="{E3459770-4F79-66FE-5026-BFF3CC115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</p:spPr>
        <p:txBody>
          <a:bodyPr/>
          <a:lstStyle/>
          <a:p>
            <a:r>
              <a:rPr lang="en-US" altLang="ja-JP" sz="950" dirty="0">
                <a:ea typeface="游ゴシック"/>
              </a:rPr>
              <a:t>2024.8.9</a:t>
            </a:r>
            <a:r>
              <a:rPr lang="ja-JP" altLang="en-US" sz="950">
                <a:ea typeface="游ゴシック"/>
              </a:rPr>
              <a:t>実施分</a:t>
            </a:r>
            <a:r>
              <a:rPr lang="en-US" altLang="ja-JP" sz="950" dirty="0">
                <a:ea typeface="游ゴシック"/>
              </a:rPr>
              <a:t>【PO</a:t>
            </a:r>
            <a:r>
              <a:rPr lang="ja-JP" altLang="en-US" sz="950">
                <a:ea typeface="游ゴシック"/>
              </a:rPr>
              <a:t>４年目研修</a:t>
            </a:r>
            <a:r>
              <a:rPr lang="en-US" altLang="ja-JP" sz="950" dirty="0">
                <a:ea typeface="游ゴシック"/>
              </a:rPr>
              <a:t>】</a:t>
            </a:r>
            <a:endParaRPr lang="ja-JP" altLang="en-US" sz="950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29110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124695"/>
            <a:ext cx="8543925" cy="376953"/>
          </a:xfrm>
        </p:spPr>
        <p:txBody>
          <a:bodyPr>
            <a:noAutofit/>
          </a:bodyPr>
          <a:lstStyle/>
          <a:p>
            <a:r>
              <a:rPr lang="ja-JP" altLang="ja-JP" sz="1800" b="0" i="0">
                <a:solidFill>
                  <a:srgbClr val="000000"/>
                </a:solidFill>
                <a:effectLst/>
                <a:ea typeface="Meiryo UI"/>
              </a:rPr>
              <a:t>事業完了に向けた事例発表とピアラーニング</a:t>
            </a:r>
            <a:r>
              <a:rPr lang="en-US" altLang="ja-JP" sz="1800" b="0" i="0" dirty="0">
                <a:solidFill>
                  <a:srgbClr val="000000"/>
                </a:solidFill>
                <a:effectLst/>
                <a:ea typeface="Meiryo UI"/>
              </a:rPr>
              <a:t>【</a:t>
            </a:r>
            <a:r>
              <a:rPr lang="ja-JP" altLang="en-US" sz="1800">
                <a:solidFill>
                  <a:srgbClr val="000000"/>
                </a:solidFill>
                <a:ea typeface="Meiryo UI"/>
              </a:rPr>
              <a:t>つづき</a:t>
            </a:r>
            <a:r>
              <a:rPr lang="en-US" altLang="ja-JP" sz="1800" dirty="0">
                <a:solidFill>
                  <a:srgbClr val="000000"/>
                </a:solidFill>
                <a:ea typeface="Meiryo UI"/>
              </a:rPr>
              <a:t>】</a:t>
            </a:r>
            <a:endParaRPr kumimoji="1" lang="ja-JP" altLang="en-US" sz="1800" b="1" dirty="0">
              <a:ea typeface="Meiryo UI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501648"/>
            <a:ext cx="9580880" cy="58547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r>
              <a:rPr lang="en-US" altLang="ja-JP" sz="1600" dirty="0">
                <a:solidFill>
                  <a:srgbClr val="000000"/>
                </a:solidFill>
                <a:ea typeface="メイリオ"/>
                <a:cs typeface="ＭＳ Ｐゴシック" panose="020B0600070205080204" pitchFamily="50" charset="-128"/>
              </a:rPr>
              <a:t>※</a:t>
            </a:r>
            <a:r>
              <a:rPr lang="ja-JP" altLang="en-US" sz="1600" dirty="0">
                <a:solidFill>
                  <a:srgbClr val="000000"/>
                </a:solidFill>
                <a:ea typeface="メイリオ"/>
                <a:cs typeface="ＭＳ Ｐゴシック" panose="020B0600070205080204" pitchFamily="50" charset="-128"/>
              </a:rPr>
              <a:t>適宜、ページを追加して記載いただいても結構です。</a:t>
            </a:r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5" name="日付プレースホルダー 5">
            <a:extLst>
              <a:ext uri="{FF2B5EF4-FFF2-40B4-BE49-F238E27FC236}">
                <a16:creationId xmlns:a16="http://schemas.microsoft.com/office/drawing/2014/main" id="{B68DFC51-CA05-B06C-3D01-2CFF358821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</p:spPr>
        <p:txBody>
          <a:bodyPr/>
          <a:lstStyle/>
          <a:p>
            <a:r>
              <a:rPr lang="en-US" altLang="ja-JP" dirty="0"/>
              <a:t>2023</a:t>
            </a:r>
            <a:r>
              <a:rPr lang="ja-JP" altLang="en-US" dirty="0"/>
              <a:t>年</a:t>
            </a:r>
            <a:r>
              <a:rPr lang="en-US" altLang="ja-JP" dirty="0"/>
              <a:t>10</a:t>
            </a:r>
            <a:r>
              <a:rPr lang="ja-JP" altLang="en-US" dirty="0"/>
              <a:t>月</a:t>
            </a:r>
            <a:r>
              <a:rPr lang="en-US" altLang="ja-JP" dirty="0" err="1"/>
              <a:t>ver</a:t>
            </a:r>
            <a:endParaRPr lang="ja-JP" altLang="en-US" dirty="0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CA559B9D-7CB1-A103-A9F1-ACC82AA70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</p:spPr>
        <p:txBody>
          <a:bodyPr/>
          <a:lstStyle/>
          <a:p>
            <a:r>
              <a:rPr lang="en-US" altLang="ja-JP" sz="950" dirty="0">
                <a:ea typeface="游ゴシック"/>
              </a:rPr>
              <a:t>2024.8.9</a:t>
            </a:r>
            <a:r>
              <a:rPr lang="ja-JP" altLang="en-US" sz="950">
                <a:ea typeface="游ゴシック"/>
              </a:rPr>
              <a:t>実施分</a:t>
            </a:r>
            <a:r>
              <a:rPr lang="en-US" altLang="ja-JP" sz="950" dirty="0">
                <a:ea typeface="游ゴシック"/>
              </a:rPr>
              <a:t>【PO</a:t>
            </a:r>
            <a:r>
              <a:rPr lang="ja-JP" altLang="en-US" sz="950">
                <a:ea typeface="游ゴシック"/>
              </a:rPr>
              <a:t>４年目研修</a:t>
            </a:r>
            <a:r>
              <a:rPr lang="en-US" altLang="ja-JP" sz="950" dirty="0">
                <a:ea typeface="游ゴシック"/>
              </a:rPr>
              <a:t>】</a:t>
            </a:r>
            <a:endParaRPr lang="ja-JP" altLang="en-US" sz="950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78995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-32377"/>
            <a:ext cx="9071429" cy="907020"/>
          </a:xfrm>
        </p:spPr>
        <p:txBody>
          <a:bodyPr>
            <a:normAutofit/>
          </a:bodyPr>
          <a:lstStyle/>
          <a:p>
            <a:r>
              <a:rPr lang="ja-JP" altLang="en-US" sz="1800" b="1" dirty="0"/>
              <a:t>まとめ</a:t>
            </a:r>
            <a:r>
              <a:rPr lang="ja-JP" altLang="en-US" sz="1600" b="1" dirty="0">
                <a:solidFill>
                  <a:srgbClr val="FF0000"/>
                </a:solidFill>
              </a:rPr>
              <a:t>（一部の講義のみ受講される方も、本ページのご提出をお願いします。 ）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1090684"/>
            <a:ext cx="9580880" cy="10836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62560" y="2357359"/>
            <a:ext cx="9580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２．わからなかったこと、難しかったことがあれば記載してください</a:t>
            </a:r>
            <a:r>
              <a:rPr lang="en-US" altLang="ja-JP" sz="1400" dirty="0"/>
              <a:t>(</a:t>
            </a:r>
            <a:r>
              <a:rPr lang="ja-JP" altLang="en-US" sz="1400" dirty="0"/>
              <a:t>なしの場合は空欄のままで結構です</a:t>
            </a:r>
            <a:r>
              <a:rPr lang="en-US" altLang="ja-JP" sz="1400" dirty="0"/>
              <a:t>)</a:t>
            </a:r>
            <a:r>
              <a:rPr lang="ja-JP" altLang="en-US" sz="1400" dirty="0"/>
              <a:t>。</a:t>
            </a:r>
            <a:endParaRPr lang="en-US" altLang="ja-JP" sz="1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753761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１．すべての研修を</a:t>
            </a:r>
            <a:r>
              <a:rPr lang="ja-JP" altLang="en-US" sz="1400"/>
              <a:t>通して、事後評価実施に向けて参考になることはありましたか。具体的にご記載ください。</a:t>
            </a:r>
            <a:endParaRPr lang="en-US" altLang="ja-JP" sz="14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2679205"/>
            <a:ext cx="9580880" cy="15646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47E470C-117A-4DA4-997A-FE629AAEE652}"/>
              </a:ext>
            </a:extLst>
          </p:cNvPr>
          <p:cNvSpPr/>
          <p:nvPr/>
        </p:nvSpPr>
        <p:spPr>
          <a:xfrm>
            <a:off x="162560" y="4842163"/>
            <a:ext cx="9580880" cy="15359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BC8A6D4-E420-4D4B-B6C4-85E4B0A9BC82}"/>
              </a:ext>
            </a:extLst>
          </p:cNvPr>
          <p:cNvSpPr txBox="1"/>
          <p:nvPr/>
        </p:nvSpPr>
        <p:spPr>
          <a:xfrm>
            <a:off x="121920" y="4523456"/>
            <a:ext cx="958088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1400" dirty="0"/>
              <a:t>３．その他、研修に関するご要望、今後に向けた改善点などございましたら遠慮なくご記載ください。</a:t>
            </a:r>
            <a:endParaRPr lang="en-US" altLang="ja-JP" sz="1400" dirty="0">
              <a:ea typeface="游ゴシック"/>
            </a:endParaRPr>
          </a:p>
        </p:txBody>
      </p:sp>
      <p:sp>
        <p:nvSpPr>
          <p:cNvPr id="14" name="スライド番号プレースホルダー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3" name="日付プレースホルダー 6">
            <a:extLst>
              <a:ext uri="{FF2B5EF4-FFF2-40B4-BE49-F238E27FC236}">
                <a16:creationId xmlns:a16="http://schemas.microsoft.com/office/drawing/2014/main" id="{992C08C7-8B3A-B038-E9C1-5B26BC6465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</p:spPr>
        <p:txBody>
          <a:bodyPr/>
          <a:lstStyle/>
          <a:p>
            <a:r>
              <a:rPr lang="da-DK" altLang="ja-JP" dirty="0"/>
              <a:t>2023</a:t>
            </a:r>
            <a:r>
              <a:rPr lang="ja-JP" altLang="da-DK" dirty="0"/>
              <a:t>年</a:t>
            </a:r>
            <a:r>
              <a:rPr lang="da-DK" altLang="ja-JP" dirty="0"/>
              <a:t>10</a:t>
            </a:r>
            <a:r>
              <a:rPr lang="ja-JP" altLang="da-DK" dirty="0"/>
              <a:t>月</a:t>
            </a:r>
            <a:r>
              <a:rPr lang="da-DK" altLang="ja-JP" dirty="0"/>
              <a:t>ver</a:t>
            </a:r>
            <a:endParaRPr lang="ja-JP" altLang="en-US" dirty="0"/>
          </a:p>
        </p:txBody>
      </p:sp>
      <p:sp>
        <p:nvSpPr>
          <p:cNvPr id="7" name="フッター プレースホルダー 4">
            <a:extLst>
              <a:ext uri="{FF2B5EF4-FFF2-40B4-BE49-F238E27FC236}">
                <a16:creationId xmlns:a16="http://schemas.microsoft.com/office/drawing/2014/main" id="{265E5F4B-0D80-A068-F3BE-D4D0677D8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</p:spPr>
        <p:txBody>
          <a:bodyPr/>
          <a:lstStyle/>
          <a:p>
            <a:r>
              <a:rPr lang="en-US" altLang="ja-JP" sz="950" dirty="0">
                <a:ea typeface="游ゴシック"/>
              </a:rPr>
              <a:t>2024.8.9</a:t>
            </a:r>
            <a:r>
              <a:rPr lang="ja-JP" altLang="en-US" sz="950">
                <a:ea typeface="游ゴシック"/>
              </a:rPr>
              <a:t>実施分</a:t>
            </a:r>
            <a:r>
              <a:rPr lang="en-US" altLang="ja-JP" sz="950" dirty="0">
                <a:ea typeface="游ゴシック"/>
              </a:rPr>
              <a:t>【PO</a:t>
            </a:r>
            <a:r>
              <a:rPr lang="ja-JP" altLang="en-US" sz="950">
                <a:ea typeface="游ゴシック"/>
              </a:rPr>
              <a:t>４年目研修</a:t>
            </a:r>
            <a:r>
              <a:rPr lang="en-US" altLang="ja-JP" sz="950" dirty="0">
                <a:ea typeface="游ゴシック"/>
              </a:rPr>
              <a:t>】</a:t>
            </a:r>
            <a:endParaRPr lang="ja-JP" altLang="en-US" sz="950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36879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BCBB4D134F8EC4FA64734F7C385BA8C" ma:contentTypeVersion="15" ma:contentTypeDescription="新しいドキュメントを作成します。" ma:contentTypeScope="" ma:versionID="69268a60515bca752af9cb98e3ba242e">
  <xsd:schema xmlns:xsd="http://www.w3.org/2001/XMLSchema" xmlns:xs="http://www.w3.org/2001/XMLSchema" xmlns:p="http://schemas.microsoft.com/office/2006/metadata/properties" xmlns:ns2="a0e695d1-15ed-4698-a3fa-a0fe58b5b315" xmlns:ns3="ab025d10-8a00-402f-9bb6-29fc7e729e9b" targetNamespace="http://schemas.microsoft.com/office/2006/metadata/properties" ma:root="true" ma:fieldsID="8640b6a98886537083aa6caad7edb3a9" ns2:_="" ns3:_="">
    <xsd:import namespace="a0e695d1-15ed-4698-a3fa-a0fe58b5b315"/>
    <xsd:import namespace="ab025d10-8a00-402f-9bb6-29fc7e729e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e695d1-15ed-4698-a3fa-a0fe58b5b3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画像タグ" ma:readOnly="false" ma:fieldId="{5cf76f15-5ced-4ddc-b409-7134ff3c332f}" ma:taxonomyMulti="true" ma:sspId="544751c9-2799-4505-b004-9d29a52abe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025d10-8a00-402f-9bb6-29fc7e729e9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ff5d32c9-797c-4e5a-8219-2cf8e6e0286f}" ma:internalName="TaxCatchAll" ma:showField="CatchAllData" ma:web="ab025d10-8a00-402f-9bb6-29fc7e729e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0e695d1-15ed-4698-a3fa-a0fe58b5b315">
      <Terms xmlns="http://schemas.microsoft.com/office/infopath/2007/PartnerControls"/>
    </lcf76f155ced4ddcb4097134ff3c332f>
    <TaxCatchAll xmlns="ab025d10-8a00-402f-9bb6-29fc7e729e9b" xsi:nil="true"/>
  </documentManagement>
</p:properties>
</file>

<file path=customXml/itemProps1.xml><?xml version="1.0" encoding="utf-8"?>
<ds:datastoreItem xmlns:ds="http://schemas.openxmlformats.org/officeDocument/2006/customXml" ds:itemID="{AE658102-F0B3-4A5B-87CA-2337F19F68B0}"/>
</file>

<file path=customXml/itemProps2.xml><?xml version="1.0" encoding="utf-8"?>
<ds:datastoreItem xmlns:ds="http://schemas.openxmlformats.org/officeDocument/2006/customXml" ds:itemID="{195F066F-013A-4C21-BB10-798F95F0B92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CFADA8-041C-4C30-9359-D1045C72274B}">
  <ds:schemaRefs>
    <ds:schemaRef ds:uri="5562270f-449d-4385-928d-72c5b8ba007c"/>
    <ds:schemaRef ds:uri="b07b6c3a-fc46-4803-981b-f5f12461a4e0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672</Words>
  <Application>Microsoft Office PowerPoint</Application>
  <PresentationFormat>A4 210 x 297 mm</PresentationFormat>
  <Paragraphs>74</Paragraphs>
  <Slides>6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Meiryo UI</vt:lpstr>
      <vt:lpstr>メイリオ</vt:lpstr>
      <vt:lpstr>游ゴシック</vt:lpstr>
      <vt:lpstr>游ゴシック Light</vt:lpstr>
      <vt:lpstr>Arial</vt:lpstr>
      <vt:lpstr>Calibri</vt:lpstr>
      <vt:lpstr>Office テーマ</vt:lpstr>
      <vt:lpstr>2021年度 通常枠 資金分配団体 【PO4年目研修】 ビデオ学習用課題</vt:lpstr>
      <vt:lpstr>事後評価の事例共有 講師：一般社団法人全国食支援活動協力会 大池　絵梨香 氏 　　　公益財団法人みらいファンド沖縄　小阪 亘氏</vt:lpstr>
      <vt:lpstr>事後評価報告書の作成についてのレクチャー　 講師：日本社会事業大学　新藤健太様</vt:lpstr>
      <vt:lpstr>事業完了に向けた事例発表とピアラーニング （動画公開はありません。他の参加者の発表資料はぜひお目通しください）</vt:lpstr>
      <vt:lpstr>事業完了に向けた事例発表とピアラーニング【つづき】</vt:lpstr>
      <vt:lpstr>まとめ（一部の講義のみ受講される方も、本ページのご提出をお願いします。 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200年度 通常枠 資金分配団体 【PO4年目研修】 ビデオ学習用課題</dc:title>
  <dc:creator/>
  <cp:lastModifiedBy/>
  <cp:revision>21</cp:revision>
  <dcterms:created xsi:type="dcterms:W3CDTF">2023-10-31T09:23:48Z</dcterms:created>
  <dcterms:modified xsi:type="dcterms:W3CDTF">2024-08-29T02:06:53Z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0x0101005BCBB4D134F8EC4FA64734F7C385BA8C</vt:lpwstr>
  </property>
</Properties>
</file>