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272" r:id="rId3"/>
    <p:sldId id="271" r:id="rId4"/>
    <p:sldId id="279" r:id="rId5"/>
    <p:sldId id="280" r:id="rId6"/>
    <p:sldId id="282" r:id="rId7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91C7E-FAD0-46FD-B8FF-60C374A56AF3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0A6EB-E397-4CB6-A0EF-6BBD6E1AE2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177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AA196-8F38-47D0-A5AF-9858AEE20EE4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515D5C-954E-4E6D-B2D7-4EC9A3D19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33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428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514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419D88-00E0-48C0-AFF7-465FEC180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9FDA99B-115B-4830-918F-9E728FF5A6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898BFC-47A7-4A04-A746-F1A8B30D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B6D881-F8B7-46F3-A24C-996225D95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【PO1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29DADF-6544-4C64-8DD4-C2B849FB4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012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F7F7E7-D2C7-43C5-9F9D-F677CBD8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1FC33F-276D-4BD2-9DCF-B7C5A5D1E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F22508-AC34-4A89-BCE3-9D6313C18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01A715-2312-4B9B-B54D-D40EE509A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30EEBC-7C6F-454F-8012-389342044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64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A685C50-7527-4409-9532-8C7E7AD437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607C90-5731-4D22-B59A-64578BC33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6B1452-0455-4E57-99E6-CC696965B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D090CC-E9AF-4FFD-9CF7-EF4FCDD38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E5F648-BFD3-4352-882C-4FFC18CCA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A3DD13-0878-4B42-8E2D-55BF5657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DBBE91-B30C-4805-9442-AE41AFC01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AD66A3-0E91-4C38-8B07-45D65A5DB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5BAFD5-5377-4F80-8000-E9D6B6EC8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zh-TW" altLang="en-US"/>
              <a:t>資金分配団体</a:t>
            </a:r>
            <a:r>
              <a:rPr lang="en-US" altLang="zh-TW"/>
              <a:t>【PO1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89E7BC-C345-43E0-8F16-FAB4C591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6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9B58B2-B4BE-454D-916B-DD9EBE163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BBE404-E770-4E98-9143-814DF3CAE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6DA90C-29FF-43B3-9F13-1DEC70082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D9E306-6EAE-4E2B-9155-55DA37FE4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057A7F-D2A6-4BC6-BA30-F8ADB69E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86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D6C17C-B879-4F23-BA70-1551F40D5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556FBD-77F2-4013-8532-9114492733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3CA6A93-4F25-40F0-A5AB-3CA767B6D2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F74113-4B18-495A-9F46-8461A5D8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25F47F-C274-4387-8648-EFC15CE5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2C5DC8-0BEE-4FB7-95FF-16DBB7EA4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71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F85403-2C57-4719-A0BA-AC48F8797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F65DBD-9104-481C-BFAB-06A9A65F4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4603FAB-06C1-453D-A3F8-8B95E8DB6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65823AF-56F4-4826-80DE-0C9FF3B9AB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BD6FDA0-4F36-48DF-BAF9-7A0DD4F8A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A8C48BA-06B2-4731-8093-85358267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DCCBC77-BB04-4141-9093-EEBC1C8B5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7A7A9B7-A6C7-4736-8C58-1F42EFEA8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92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5613D9-3BBC-4CFC-B0C9-7467BA9BF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BE999C-3AB4-4BA7-9391-1DEAC82B8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FE55A8E-7936-4D8D-9896-F871BC018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70849EE-E323-4590-8109-F0F499A3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28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81E5514-F180-40A0-A168-29B4E89A4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B6EEA5C-325F-42CD-8B54-29D9A4A2A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0E5C0B-752B-4C23-8268-998FA5AC3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98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6E5F7B-D2E9-48CB-946B-D3B71C752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CAFDD3-76F2-42D6-A7D8-858EE2146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42B02A-3A6D-4E41-BC7D-0C1BE74C1B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280B70-BE52-4A92-B0A0-9E93A99C5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F5F7E8-9B8D-41D9-84BA-F3F40BA03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A63A2C-28C4-448C-B2C9-283357949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00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97D42-A5E5-42EE-9ACF-ABD260BC2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C3CC7C1-3708-4700-A350-DF2612E923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B5F05E-FB58-4E68-8C2B-2B1623EDF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8BF893-5287-469F-B159-2B23E4A0A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E37B6C-5607-4A7D-AF5D-03DC0EA5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1FA466-3CCB-42E8-887F-52FE97857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02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D886AA8-DBD8-4C24-B185-9D1B06AFE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897291-8677-4AF1-B806-E052812EA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796E6B-7E64-45E4-AA61-B052D3CECA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E8FF66-77B1-4DFB-8B72-E8C517038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/>
              <a:t>資金分配団体</a:t>
            </a:r>
            <a:r>
              <a:rPr lang="en-US" altLang="zh-TW"/>
              <a:t>【PO1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32B3E3-91DE-44B7-A3F9-0FDB623737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11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03F9FD-AFF1-4480-9435-C4E5EB624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730" y="578567"/>
            <a:ext cx="8932984" cy="1875245"/>
          </a:xfrm>
        </p:spPr>
        <p:txBody>
          <a:bodyPr>
            <a:normAutofit/>
          </a:bodyPr>
          <a:lstStyle/>
          <a:p>
            <a:r>
              <a:rPr lang="en-US" altLang="ja-JP" sz="2900" dirty="0"/>
              <a:t>2022</a:t>
            </a:r>
            <a:r>
              <a:rPr lang="ja-JP" altLang="en-US" sz="2900" dirty="0"/>
              <a:t>年度 コロナ・物価高騰支援枠 資金分配団体</a:t>
            </a:r>
            <a:br>
              <a:rPr lang="en-US" altLang="ja-JP" sz="4000" dirty="0"/>
            </a:br>
            <a:r>
              <a:rPr lang="en-US" altLang="ja-JP" sz="3200" dirty="0"/>
              <a:t>【PO</a:t>
            </a:r>
            <a:r>
              <a:rPr lang="ja-JP" altLang="en-US" sz="3200" dirty="0"/>
              <a:t>（公募前）研修</a:t>
            </a:r>
            <a:r>
              <a:rPr lang="en-US" altLang="ja-JP" sz="3200" dirty="0"/>
              <a:t>】</a:t>
            </a:r>
            <a:br>
              <a:rPr lang="en-US" altLang="ja-JP" sz="3200" dirty="0"/>
            </a:br>
            <a:r>
              <a:rPr lang="ja-JP" altLang="en-US" sz="3200" dirty="0"/>
              <a:t>ビデオ学習用課題</a:t>
            </a:r>
            <a:endParaRPr kumimoji="1" lang="ja-JP" altLang="en-US" sz="3200" dirty="0"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BF03F9FD-AFF1-4480-9435-C4E5EB624E9F}"/>
              </a:ext>
            </a:extLst>
          </p:cNvPr>
          <p:cNvSpPr txBox="1">
            <a:spLocks/>
          </p:cNvSpPr>
          <p:nvPr/>
        </p:nvSpPr>
        <p:spPr>
          <a:xfrm>
            <a:off x="1238250" y="4129961"/>
            <a:ext cx="7429500" cy="749337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8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480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959231" y="2915202"/>
            <a:ext cx="598753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u="sng" dirty="0"/>
              <a:t>資金分配団体名：　　　　　　　　　　　　　　　　　</a:t>
            </a:r>
            <a:endParaRPr kumimoji="1" lang="en-US" altLang="ja-JP" u="sng" dirty="0"/>
          </a:p>
          <a:p>
            <a:endParaRPr kumimoji="1" lang="en-US" altLang="ja-JP" dirty="0"/>
          </a:p>
          <a:p>
            <a:r>
              <a:rPr lang="ja-JP" altLang="en-US" u="sng" dirty="0"/>
              <a:t>名前　　　　　：　　　　　　　　　　　　　　　　　</a:t>
            </a:r>
            <a:endParaRPr lang="en-US" altLang="ja-JP" u="sng" dirty="0"/>
          </a:p>
          <a:p>
            <a:endParaRPr lang="en-US" altLang="ja-JP" u="sng" dirty="0"/>
          </a:p>
          <a:p>
            <a:r>
              <a:rPr lang="en-US" altLang="ja-JP" u="sng" dirty="0"/>
              <a:t>E-mail</a:t>
            </a:r>
            <a:r>
              <a:rPr lang="ja-JP" altLang="en-US" u="sng" dirty="0"/>
              <a:t>　　　　：　　　　　　　　　　　　　　　　　</a:t>
            </a:r>
            <a:endParaRPr lang="en-US" altLang="ja-JP" u="sng" dirty="0"/>
          </a:p>
          <a:p>
            <a:endParaRPr lang="en-US" altLang="ja-JP" u="sng" dirty="0"/>
          </a:p>
          <a:p>
            <a:r>
              <a:rPr lang="ja-JP" altLang="en-US" sz="1400" u="sng" dirty="0"/>
              <a:t>確認者</a:t>
            </a:r>
            <a:r>
              <a:rPr lang="en-US" altLang="ja-JP" sz="1400" u="sng" dirty="0"/>
              <a:t>(JANPIA</a:t>
            </a:r>
            <a:r>
              <a:rPr lang="ja-JP" altLang="en-US" sz="1400" u="sng" dirty="0"/>
              <a:t>担当</a:t>
            </a:r>
            <a:r>
              <a:rPr lang="en-US" altLang="ja-JP" sz="1400" u="sng" dirty="0"/>
              <a:t>)</a:t>
            </a:r>
            <a:r>
              <a:rPr lang="ja-JP" altLang="en-US" u="sng" dirty="0"/>
              <a:t>：　　　　　　　　　　　　　　　　　</a:t>
            </a:r>
            <a:endParaRPr kumimoji="1" lang="ja-JP" altLang="en-US" u="sng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資金分配団体</a:t>
            </a:r>
            <a:r>
              <a:rPr lang="en-US" altLang="zh-TW" dirty="0"/>
              <a:t>【PO1</a:t>
            </a:r>
            <a:r>
              <a:rPr lang="zh-TW" altLang="en-US" dirty="0"/>
              <a:t>年目研修</a:t>
            </a:r>
            <a:r>
              <a:rPr lang="en-US" altLang="zh-TW" dirty="0"/>
              <a:t>】</a:t>
            </a:r>
            <a:endParaRPr lang="ja-JP" altLang="en-US" dirty="0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dirty="0"/>
              <a:t>2022</a:t>
            </a:r>
            <a:r>
              <a:rPr lang="ja-JP" altLang="en-US" dirty="0"/>
              <a:t>年</a:t>
            </a:r>
            <a:r>
              <a:rPr lang="en-US" altLang="ja-JP" dirty="0"/>
              <a:t>11</a:t>
            </a:r>
            <a:r>
              <a:rPr lang="ja-JP" altLang="en-US" dirty="0"/>
              <a:t>月</a:t>
            </a:r>
            <a:r>
              <a:rPr lang="en-US" altLang="ja-JP" dirty="0" err="1"/>
              <a:t>ver</a:t>
            </a:r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484944" y="5431601"/>
            <a:ext cx="71385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【</a:t>
            </a:r>
            <a:r>
              <a:rPr lang="ja-JP" altLang="en-US" sz="1400" dirty="0"/>
              <a:t>はじめに</a:t>
            </a:r>
            <a:r>
              <a:rPr lang="en-US" altLang="ja-JP" sz="1400" dirty="0"/>
              <a:t>】</a:t>
            </a:r>
          </a:p>
          <a:p>
            <a:r>
              <a:rPr lang="ja-JP" altLang="en-US" sz="1400" b="1" dirty="0">
                <a:solidFill>
                  <a:srgbClr val="FF0000"/>
                </a:solidFill>
              </a:rPr>
              <a:t>　一部の講義のみ受講される方も、最終ページ「まとめ」の記載をお願いします。</a:t>
            </a:r>
            <a:endParaRPr lang="en-US" altLang="ja-JP" sz="1400" b="1" dirty="0">
              <a:solidFill>
                <a:srgbClr val="FF0000"/>
              </a:solidFill>
            </a:endParaRPr>
          </a:p>
          <a:p>
            <a:r>
              <a:rPr lang="ja-JP" altLang="en-US" sz="1400" dirty="0"/>
              <a:t>　レポートの記載が終わりましたら、</a:t>
            </a:r>
            <a:r>
              <a:rPr lang="en-US" altLang="ja-JP" sz="1400" dirty="0"/>
              <a:t>JANPIA</a:t>
            </a:r>
            <a:r>
              <a:rPr lang="ja-JP" altLang="en-US" sz="1400" dirty="0"/>
              <a:t>の担当</a:t>
            </a:r>
            <a:r>
              <a:rPr lang="en-US" altLang="ja-JP" sz="1400" dirty="0"/>
              <a:t>PO</a:t>
            </a:r>
            <a:r>
              <a:rPr lang="ja-JP" altLang="en-US" sz="1400" dirty="0"/>
              <a:t>に送付をお願いいたします。</a:t>
            </a:r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3831237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24695"/>
            <a:ext cx="8543925" cy="782954"/>
          </a:xfrm>
        </p:spPr>
        <p:txBody>
          <a:bodyPr>
            <a:normAutofit/>
          </a:bodyPr>
          <a:lstStyle/>
          <a:p>
            <a:r>
              <a:rPr lang="ja-JP" altLang="en-US" sz="1800" b="1" dirty="0"/>
              <a:t>公募・審査の事例に関して</a:t>
            </a:r>
            <a:br>
              <a:rPr lang="en-US" altLang="ja-JP" sz="1800" b="1" dirty="0"/>
            </a:br>
            <a:r>
              <a:rPr kumimoji="1" lang="ja-JP" altLang="en-US" sz="1800" b="1" dirty="0"/>
              <a:t>講師：</a:t>
            </a:r>
            <a:r>
              <a:rPr lang="en-US" altLang="ja-JP" sz="1800" b="1" dirty="0"/>
              <a:t>JANPIA</a:t>
            </a:r>
            <a:r>
              <a:rPr lang="ja-JP" altLang="ja-JP" sz="1800" b="1" dirty="0"/>
              <a:t>　</a:t>
            </a:r>
            <a:r>
              <a:rPr lang="ja-JP" altLang="en-US" sz="1800" b="1" dirty="0"/>
              <a:t>上野、</a:t>
            </a:r>
            <a:r>
              <a:rPr lang="ja-JP" altLang="ja-JP" sz="1800" b="1" dirty="0"/>
              <a:t>大川</a:t>
            </a:r>
            <a:endParaRPr kumimoji="1" lang="ja-JP" altLang="en-US" sz="1800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312455"/>
            <a:ext cx="9580880" cy="13424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2727144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2. </a:t>
            </a:r>
            <a:r>
              <a:rPr lang="ja-JP" altLang="en-US" sz="1400" dirty="0"/>
              <a:t>本講義の学びを踏まえ、実行団体や関係者に対して公募・審査時にどのように心がけると良いと考えますか。</a:t>
            </a:r>
            <a:endParaRPr lang="en-US" altLang="ja-JP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753761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1.</a:t>
            </a:r>
            <a:r>
              <a:rPr lang="ja-JP" altLang="en-US" sz="1400" dirty="0"/>
              <a:t> 休眠預金事業の公募・審査の概要を聞き、どのようなことに配慮して審査をしていこうと考えられましたか。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3107195"/>
            <a:ext cx="9580880" cy="29138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390726" y="375612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 dirty="0"/>
              <a:t>2022</a:t>
            </a:r>
            <a:r>
              <a:rPr lang="ja-JP" altLang="da-DK" dirty="0"/>
              <a:t>年</a:t>
            </a:r>
            <a:r>
              <a:rPr lang="da-DK" altLang="ja-JP" dirty="0"/>
              <a:t>1</a:t>
            </a:r>
            <a:r>
              <a:rPr lang="en-US" altLang="ja-JP" dirty="0"/>
              <a:t>1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  <p:sp>
        <p:nvSpPr>
          <p:cNvPr id="14" name="フッター プレースホルダー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【PO1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3577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40712"/>
            <a:ext cx="8543925" cy="838134"/>
          </a:xfrm>
        </p:spPr>
        <p:txBody>
          <a:bodyPr>
            <a:normAutofit/>
          </a:bodyPr>
          <a:lstStyle/>
          <a:p>
            <a:r>
              <a:rPr lang="ja-JP" altLang="ja-JP" sz="1800" b="1" dirty="0"/>
              <a:t>公募</a:t>
            </a:r>
            <a:r>
              <a:rPr lang="ja-JP" altLang="en-US" sz="1800" b="1" dirty="0"/>
              <a:t>・審査</a:t>
            </a:r>
            <a:r>
              <a:rPr lang="ja-JP" altLang="ja-JP" sz="1800" b="1" dirty="0"/>
              <a:t>事例</a:t>
            </a:r>
            <a:br>
              <a:rPr lang="en-US" altLang="ja-JP" sz="1800" b="1" dirty="0"/>
            </a:br>
            <a:r>
              <a:rPr lang="ja-JP" altLang="en-US" sz="1800" b="1" dirty="0"/>
              <a:t>講師：むすびえ　渋谷様</a:t>
            </a:r>
            <a:r>
              <a:rPr lang="en-US" altLang="ja-JP" sz="1800" b="1" dirty="0"/>
              <a:t> / </a:t>
            </a:r>
            <a:r>
              <a:rPr lang="ja-JP" altLang="en-US" sz="1800" b="1" dirty="0"/>
              <a:t>地域創造基金さなぶり 鈴木様</a:t>
            </a:r>
            <a:br>
              <a:rPr lang="en-US" altLang="ja-JP" sz="1800" b="1" dirty="0"/>
            </a:br>
            <a:r>
              <a:rPr lang="ja-JP" altLang="en-US" sz="1800" b="1" dirty="0"/>
              <a:t>　　　パブリックリソース財団 五十嵐様</a:t>
            </a:r>
            <a:endParaRPr lang="en-US" altLang="ja-JP" sz="1800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62560" y="1386531"/>
            <a:ext cx="9580880" cy="25967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21920" y="4103427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2.</a:t>
            </a:r>
            <a:r>
              <a:rPr lang="ja-JP" altLang="en-US" sz="1400" dirty="0"/>
              <a:t> 想定していたい自団体の公募</a:t>
            </a:r>
            <a:r>
              <a:rPr lang="en-US" altLang="ja-JP" sz="1400" dirty="0"/>
              <a:t>/</a:t>
            </a:r>
            <a:r>
              <a:rPr lang="ja-JP" altLang="en-US" sz="1400" dirty="0"/>
              <a:t>審査会を、どのように改善や配慮をして取り組んだらよいと考えますか？</a:t>
            </a:r>
            <a:endParaRPr lang="en-US" altLang="ja-JP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1001576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1.</a:t>
            </a:r>
            <a:r>
              <a:rPr lang="ja-JP" altLang="en-US" sz="1400" dirty="0"/>
              <a:t>本講義の学びで特に参考になったのは何ですか？参考になったキーワードや該当部分を具体的に記載してください。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4479635"/>
            <a:ext cx="9580880" cy="18767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1" name="フッター プレースホルダー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【PO1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507116" y="383563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3" name="日付プレースホルダー 6">
            <a:extLst>
              <a:ext uri="{FF2B5EF4-FFF2-40B4-BE49-F238E27FC236}">
                <a16:creationId xmlns:a16="http://schemas.microsoft.com/office/drawing/2014/main" id="{A747643B-AC14-17A7-0DEE-789D0C3643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da-DK" altLang="ja-JP" dirty="0"/>
              <a:t>2022</a:t>
            </a:r>
            <a:r>
              <a:rPr lang="ja-JP" altLang="da-DK" dirty="0"/>
              <a:t>年</a:t>
            </a:r>
            <a:r>
              <a:rPr lang="da-DK" altLang="ja-JP" dirty="0"/>
              <a:t>1</a:t>
            </a:r>
            <a:r>
              <a:rPr lang="en-US" altLang="ja-JP" dirty="0"/>
              <a:t>1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71159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40711"/>
            <a:ext cx="8543925" cy="989791"/>
          </a:xfrm>
        </p:spPr>
        <p:txBody>
          <a:bodyPr>
            <a:normAutofit/>
          </a:bodyPr>
          <a:lstStyle/>
          <a:p>
            <a:pPr fontAlgn="base"/>
            <a:r>
              <a:rPr lang="ja-JP" altLang="ja-JP" sz="1800" b="1">
                <a:latin typeface="游ゴシック Light 見出し"/>
              </a:rPr>
              <a:t>助成</a:t>
            </a:r>
            <a:r>
              <a:rPr lang="en-US" altLang="ja-JP" sz="1800" b="1">
                <a:latin typeface="游ゴシック Light 見出し"/>
              </a:rPr>
              <a:t>PO</a:t>
            </a:r>
            <a:r>
              <a:rPr lang="ja-JP" altLang="ja-JP" sz="1800" b="1">
                <a:latin typeface="游ゴシック Light 見出し"/>
              </a:rPr>
              <a:t>という支援者に求められる</a:t>
            </a:r>
            <a:r>
              <a:rPr lang="en-US" altLang="ja-JP" sz="1800" b="1">
                <a:latin typeface="游ゴシック Light 見出し"/>
              </a:rPr>
              <a:t>​</a:t>
            </a:r>
            <a:r>
              <a:rPr lang="ja-JP" altLang="ja-JP" sz="1800" b="1">
                <a:latin typeface="游ゴシック Light 見出し"/>
              </a:rPr>
              <a:t>視野・姿勢・技能</a:t>
            </a:r>
            <a:br>
              <a:rPr lang="en-US" altLang="ja-JP" sz="1800" b="1">
                <a:latin typeface="游ゴシック Light 見出し"/>
              </a:rPr>
            </a:br>
            <a:r>
              <a:rPr lang="ja-JP" altLang="en-US" sz="1800" b="1">
                <a:latin typeface="+mj-ea"/>
              </a:rPr>
              <a:t>講師：</a:t>
            </a:r>
            <a:r>
              <a:rPr lang="zh-CN" altLang="ja-JP" sz="1800" b="1">
                <a:latin typeface="+mj-ea"/>
              </a:rPr>
              <a:t>深尾昌峰</a:t>
            </a:r>
            <a:r>
              <a:rPr lang="ja-JP" altLang="ja-JP" sz="1800" b="1">
                <a:latin typeface="+mj-ea"/>
              </a:rPr>
              <a:t>様（</a:t>
            </a:r>
            <a:r>
              <a:rPr lang="zh-CN" altLang="ja-JP" sz="1800" b="1">
                <a:latin typeface="+mj-ea"/>
              </a:rPr>
              <a:t>龍谷大学 政策学部 </a:t>
            </a:r>
            <a:r>
              <a:rPr lang="ja-JP" altLang="ja-JP" sz="1800" b="1">
                <a:latin typeface="+mj-ea"/>
              </a:rPr>
              <a:t>教授）</a:t>
            </a:r>
            <a:endParaRPr kumimoji="1" lang="ja-JP" altLang="en-US" sz="1800" b="1">
              <a:latin typeface="+mj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62560" y="1569665"/>
            <a:ext cx="9580880" cy="44789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1130503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/>
              <a:t>1. </a:t>
            </a:r>
            <a:r>
              <a:rPr lang="ja-JP" altLang="en-US" sz="1400"/>
              <a:t>講義内容を聞いた上で、</a:t>
            </a:r>
            <a:r>
              <a:rPr lang="en-US" altLang="ja-JP" sz="1400"/>
              <a:t>PO</a:t>
            </a:r>
            <a:r>
              <a:rPr lang="ja-JP" altLang="en-US" sz="1400"/>
              <a:t>の姿勢はどうあるべきか、ご自身の考えを</a:t>
            </a:r>
            <a:r>
              <a:rPr lang="en-US" altLang="ja-JP" sz="1400"/>
              <a:t>200</a:t>
            </a:r>
            <a:r>
              <a:rPr lang="ja-JP" altLang="en-US" sz="1400"/>
              <a:t>文字以上記載してください。</a:t>
            </a:r>
            <a:endParaRPr lang="en-US" altLang="ja-JP" sz="1400"/>
          </a:p>
        </p:txBody>
      </p:sp>
      <p:sp>
        <p:nvSpPr>
          <p:cNvPr id="11" name="フッター プレースホルダー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【PO1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507116" y="383563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3" name="日付プレースホルダー 6">
            <a:extLst>
              <a:ext uri="{FF2B5EF4-FFF2-40B4-BE49-F238E27FC236}">
                <a16:creationId xmlns:a16="http://schemas.microsoft.com/office/drawing/2014/main" id="{FBE5912A-EEFE-31BE-6679-1378A2C388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da-DK" altLang="ja-JP" dirty="0"/>
              <a:t>2022</a:t>
            </a:r>
            <a:r>
              <a:rPr lang="ja-JP" altLang="da-DK" dirty="0"/>
              <a:t>年</a:t>
            </a:r>
            <a:r>
              <a:rPr lang="da-DK" altLang="ja-JP" dirty="0"/>
              <a:t>1</a:t>
            </a:r>
            <a:r>
              <a:rPr lang="en-US" altLang="ja-JP" dirty="0"/>
              <a:t>1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81191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40711"/>
            <a:ext cx="8543925" cy="989791"/>
          </a:xfrm>
        </p:spPr>
        <p:txBody>
          <a:bodyPr>
            <a:normAutofit/>
          </a:bodyPr>
          <a:lstStyle/>
          <a:p>
            <a:r>
              <a:rPr kumimoji="1" lang="ja-JP" altLang="en-US" sz="1800" b="1">
                <a:ea typeface="游ゴシック Light"/>
              </a:rPr>
              <a:t>ビジョンワーク　</a:t>
            </a:r>
            <a:br>
              <a:rPr kumimoji="1" lang="en-US" altLang="ja-JP" sz="1800" b="1"/>
            </a:br>
            <a:r>
              <a:rPr lang="ja-JP" altLang="en-US" sz="1800" b="1">
                <a:ea typeface="游ゴシック Light"/>
              </a:rPr>
              <a:t>講師：</a:t>
            </a:r>
            <a:r>
              <a:rPr lang="en-US" altLang="ja-JP" sz="1800" b="1">
                <a:ea typeface="游ゴシック Light"/>
              </a:rPr>
              <a:t>JANPIA </a:t>
            </a:r>
            <a:r>
              <a:rPr lang="ja-JP" altLang="en-US" sz="1800" b="1">
                <a:ea typeface="游ゴシック Light"/>
              </a:rPr>
              <a:t>理事 鵜尾雅隆様</a:t>
            </a:r>
            <a:endParaRPr kumimoji="1" lang="ja-JP" altLang="en-US" sz="1800" b="1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1046095"/>
            <a:ext cx="949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1.</a:t>
            </a:r>
            <a:r>
              <a:rPr lang="ja-JP" altLang="en-US" sz="1400" dirty="0"/>
              <a:t>本講義の学びを踏まえ、休眠預金活用事業の</a:t>
            </a:r>
            <a:r>
              <a:rPr lang="en-US" altLang="ja-JP" sz="1400" dirty="0"/>
              <a:t>PO</a:t>
            </a:r>
            <a:r>
              <a:rPr lang="ja-JP" altLang="en-US" sz="1400" dirty="0"/>
              <a:t>として、団体、個人としてどのようになっていきたいと思いましたか。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1569665"/>
            <a:ext cx="9580880" cy="45540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1" name="フッター プレースホルダー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【PO1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507116" y="383563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3" name="日付プレースホルダー 6">
            <a:extLst>
              <a:ext uri="{FF2B5EF4-FFF2-40B4-BE49-F238E27FC236}">
                <a16:creationId xmlns:a16="http://schemas.microsoft.com/office/drawing/2014/main" id="{10939B77-8E7D-D250-72BD-8050CFC30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da-DK" altLang="ja-JP" dirty="0"/>
              <a:t>2022</a:t>
            </a:r>
            <a:r>
              <a:rPr lang="ja-JP" altLang="da-DK" dirty="0"/>
              <a:t>年</a:t>
            </a:r>
            <a:r>
              <a:rPr lang="da-DK" altLang="ja-JP" dirty="0"/>
              <a:t>1</a:t>
            </a:r>
            <a:r>
              <a:rPr lang="en-US" altLang="ja-JP" dirty="0"/>
              <a:t>1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14062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-32377"/>
            <a:ext cx="9071429" cy="907020"/>
          </a:xfrm>
        </p:spPr>
        <p:txBody>
          <a:bodyPr>
            <a:normAutofit/>
          </a:bodyPr>
          <a:lstStyle/>
          <a:p>
            <a:r>
              <a:rPr lang="ja-JP" altLang="en-US" sz="1800" b="1" dirty="0"/>
              <a:t>まとめ</a:t>
            </a:r>
            <a:r>
              <a:rPr lang="ja-JP" altLang="en-US" sz="1600" b="1" dirty="0">
                <a:solidFill>
                  <a:srgbClr val="FF0000"/>
                </a:solidFill>
              </a:rPr>
              <a:t>（一部の講義のみ受講される方も、本ページのご提出をお願いします。 ）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090684"/>
            <a:ext cx="9580880" cy="1083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2357359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２．わからなかったこと、難しかったことがあれば記載してください　</a:t>
            </a:r>
            <a:r>
              <a:rPr lang="en-US" altLang="ja-JP" sz="1400" dirty="0"/>
              <a:t>(</a:t>
            </a:r>
            <a:r>
              <a:rPr lang="ja-JP" altLang="en-US" sz="1400" dirty="0"/>
              <a:t>なしの場合は空欄のままで結構です</a:t>
            </a:r>
            <a:r>
              <a:rPr lang="en-US" altLang="ja-JP" sz="1400" dirty="0"/>
              <a:t>)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753761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１．すべての研修を通して、印象に残ったことや、今後に向けての決意や感想などを自由に記載ください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2679205"/>
            <a:ext cx="9580880" cy="15646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7E470C-117A-4DA4-997A-FE629AAEE652}"/>
              </a:ext>
            </a:extLst>
          </p:cNvPr>
          <p:cNvSpPr/>
          <p:nvPr/>
        </p:nvSpPr>
        <p:spPr>
          <a:xfrm>
            <a:off x="162560" y="4842163"/>
            <a:ext cx="9580880" cy="15359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BC8A6D4-E420-4D4B-B6C4-85E4B0A9BC82}"/>
              </a:ext>
            </a:extLst>
          </p:cNvPr>
          <p:cNvSpPr txBox="1"/>
          <p:nvPr/>
        </p:nvSpPr>
        <p:spPr>
          <a:xfrm>
            <a:off x="121920" y="4523456"/>
            <a:ext cx="958088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400" dirty="0"/>
              <a:t>３．その他、研修に関するご要望、今後に向けた改善点などございましたら遠慮なくご記載ください</a:t>
            </a:r>
            <a:endParaRPr lang="en-US" altLang="ja-JP" sz="1400" dirty="0">
              <a:ea typeface="游ゴシック"/>
            </a:endParaRPr>
          </a:p>
        </p:txBody>
      </p:sp>
      <p:sp>
        <p:nvSpPr>
          <p:cNvPr id="13" name="フッター プレースホルダー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【PO1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3" name="日付プレースホルダー 6">
            <a:extLst>
              <a:ext uri="{FF2B5EF4-FFF2-40B4-BE49-F238E27FC236}">
                <a16:creationId xmlns:a16="http://schemas.microsoft.com/office/drawing/2014/main" id="{992C08C7-8B3A-B038-E9C1-5B26BC6465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da-DK" altLang="ja-JP" dirty="0"/>
              <a:t>2022</a:t>
            </a:r>
            <a:r>
              <a:rPr lang="ja-JP" altLang="da-DK" dirty="0"/>
              <a:t>年</a:t>
            </a:r>
            <a:r>
              <a:rPr lang="da-DK" altLang="ja-JP" dirty="0"/>
              <a:t>1</a:t>
            </a:r>
            <a:r>
              <a:rPr lang="en-US" altLang="ja-JP" dirty="0"/>
              <a:t>1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36879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516</Words>
  <Application>Microsoft Office PowerPoint</Application>
  <PresentationFormat>A4 210 x 297 mm</PresentationFormat>
  <Paragraphs>49</Paragraphs>
  <Slides>6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等线 Light</vt:lpstr>
      <vt:lpstr>游ゴシック</vt:lpstr>
      <vt:lpstr>游ゴシック Light</vt:lpstr>
      <vt:lpstr>游ゴシック Light 見出し</vt:lpstr>
      <vt:lpstr>Arial</vt:lpstr>
      <vt:lpstr>Calibri</vt:lpstr>
      <vt:lpstr>Office テーマ</vt:lpstr>
      <vt:lpstr>2022年度 コロナ・物価高騰支援枠 資金分配団体 【PO（公募前）研修】 ビデオ学習用課題</vt:lpstr>
      <vt:lpstr>公募・審査の事例に関して 講師：JANPIA　上野、大川</vt:lpstr>
      <vt:lpstr>公募・審査事例 講師：むすびえ　渋谷様 / 地域創造基金さなぶり 鈴木様 　　　パブリックリソース財団 五十嵐様</vt:lpstr>
      <vt:lpstr>助成POという支援者に求められる​視野・姿勢・技能 講師：深尾昌峰様（龍谷大学 政策学部 教授）</vt:lpstr>
      <vt:lpstr>ビジョンワーク　 講師：JANPIA 理事 鵜尾雅隆様</vt:lpstr>
      <vt:lpstr>まとめ（一部の講義のみ受講される方も、本ページのご提出をお願いします。 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2022-11-24T07:49:20Z</dcterms:created>
  <dcterms:modified xsi:type="dcterms:W3CDTF">2022-11-24T07:49:24Z</dcterms:modified>
</cp:coreProperties>
</file>