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256" r:id="rId2"/>
    <p:sldId id="272" r:id="rId3"/>
    <p:sldId id="271" r:id="rId4"/>
    <p:sldId id="279" r:id="rId5"/>
    <p:sldId id="283" r:id="rId6"/>
    <p:sldId id="282" r:id="rId7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9EF7D1-A708-3183-FEA9-34F88A13E1BD}" v="40" dt="2023-10-05T05:50:07.918"/>
    <p1510:client id="{B660B14E-D2C2-46F0-A85E-D8E9D2EDC125}" v="1" dt="2023-10-05T01:23:10.6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2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91C7E-FAD0-46FD-B8FF-60C374A56AF3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0A6EB-E397-4CB6-A0EF-6BBD6E1AE2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1177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FAA196-8F38-47D0-A5AF-9858AEE20EE4}" type="datetimeFigureOut">
              <a:rPr kumimoji="1" lang="ja-JP" altLang="en-US" smtClean="0"/>
              <a:t>2023/10/11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515D5C-954E-4E6D-B2D7-4EC9A3D191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3079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9428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515D5C-954E-4E6D-B2D7-4EC9A3D1910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514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419D88-00E0-48C0-AFF7-465FEC180E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FDA99B-115B-4830-918F-9E728FF5A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75" indent="0" algn="ctr">
              <a:buNone/>
              <a:defRPr sz="1625"/>
            </a:lvl2pPr>
            <a:lvl3pPr marL="742950" indent="0" algn="ctr">
              <a:buNone/>
              <a:defRPr sz="1463"/>
            </a:lvl3pPr>
            <a:lvl4pPr marL="1114425" indent="0" algn="ctr">
              <a:buNone/>
              <a:defRPr sz="1300"/>
            </a:lvl4pPr>
            <a:lvl5pPr marL="1485900" indent="0" algn="ctr">
              <a:buNone/>
              <a:defRPr sz="1300"/>
            </a:lvl5pPr>
            <a:lvl6pPr marL="1857375" indent="0" algn="ctr">
              <a:buNone/>
              <a:defRPr sz="1300"/>
            </a:lvl6pPr>
            <a:lvl7pPr marL="2228850" indent="0" algn="ctr">
              <a:buNone/>
              <a:defRPr sz="1300"/>
            </a:lvl7pPr>
            <a:lvl8pPr marL="2600325" indent="0" algn="ctr">
              <a:buNone/>
              <a:defRPr sz="1300"/>
            </a:lvl8pPr>
            <a:lvl9pPr marL="2971800" indent="0" algn="ctr">
              <a:buNone/>
              <a:defRPr sz="13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898BFC-47A7-4A04-A746-F1A8B30D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9B6D881-F8B7-46F3-A24C-996225D95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829DADF-6544-4C64-8DD4-C2B849FB4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3012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F7F7E7-D2C7-43C5-9F9D-F677CBD8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81FC33F-276D-4BD2-9DCF-B7C5A5D1EB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7F22508-AC34-4A89-BCE3-9D6313C18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01A715-2312-4B9B-B54D-D40EE509A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30EEBC-7C6F-454F-8012-389342044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643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A685C50-7527-4409-9532-8C7E7AD437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1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8607C90-5731-4D22-B59A-64578BC337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7" y="365125"/>
            <a:ext cx="6284119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16B1452-0455-4E57-99E6-CC696965B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D090CC-E9AF-4FFD-9CF7-EF4FCDD38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E5F648-BFD3-4352-882C-4FFC18CCA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A3DD13-0878-4B42-8E2D-55BF56576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2DBBE91-B30C-4805-9442-AE41AFC01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2AD66A3-0E91-4C38-8B07-45D65A5DB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5BAFD5-5377-4F80-8000-E9D6B6E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/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89E7BC-C345-43E0-8F16-FAB4C591C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56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9B58B2-B4BE-454D-916B-DD9EBE163B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78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BBE404-E770-4E98-9143-814DF3CAE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78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75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50" indent="0">
              <a:buNone/>
              <a:defRPr sz="1463">
                <a:solidFill>
                  <a:schemeClr val="tx1">
                    <a:tint val="75000"/>
                  </a:schemeClr>
                </a:solidFill>
              </a:defRPr>
            </a:lvl3pPr>
            <a:lvl4pPr marL="11144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9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7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85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32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80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6DA90C-29FF-43B3-9F13-1DEC70082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4D9E306-6EAE-4E2B-9155-55DA37FE4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57A7F-D2A6-4BC6-BA30-F8ADB69E7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9986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D6C17C-B879-4F23-BA70-1551F40D5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56FBD-77F2-4013-8532-9114492733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CA6A93-4F25-40F0-A5AB-3CA767B6D2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8F74113-4B18-495A-9F46-8461A5D8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25F47F-C274-4387-8648-EFC15CE5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2C5DC8-0BEE-4FB7-95FF-16DBB7EA4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716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F85403-2C57-4719-A0BA-AC48F8797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2F65DBD-9104-481C-BFAB-06A9A65F44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8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4603FAB-06C1-453D-A3F8-8B95E8DB6C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8" y="2505075"/>
            <a:ext cx="419070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65823AF-56F4-4826-80DE-0C9FF3B9AB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75" indent="0">
              <a:buNone/>
              <a:defRPr sz="1625" b="1"/>
            </a:lvl2pPr>
            <a:lvl3pPr marL="742950" indent="0">
              <a:buNone/>
              <a:defRPr sz="1463" b="1"/>
            </a:lvl3pPr>
            <a:lvl4pPr marL="1114425" indent="0">
              <a:buNone/>
              <a:defRPr sz="1300" b="1"/>
            </a:lvl4pPr>
            <a:lvl5pPr marL="1485900" indent="0">
              <a:buNone/>
              <a:defRPr sz="1300" b="1"/>
            </a:lvl5pPr>
            <a:lvl6pPr marL="1857375" indent="0">
              <a:buNone/>
              <a:defRPr sz="1300" b="1"/>
            </a:lvl6pPr>
            <a:lvl7pPr marL="2228850" indent="0">
              <a:buNone/>
              <a:defRPr sz="1300" b="1"/>
            </a:lvl7pPr>
            <a:lvl8pPr marL="2600325" indent="0">
              <a:buNone/>
              <a:defRPr sz="1300" b="1"/>
            </a:lvl8pPr>
            <a:lvl9pPr marL="2971800" indent="0">
              <a:buNone/>
              <a:defRPr sz="13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BD6FDA0-4F36-48DF-BAF9-7A0DD4F8A9F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8C48BA-06B2-4731-8093-853582673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DCCBC77-BB04-4141-9093-EEBC1C8B5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7A7A9B7-A6C7-4736-8C58-1F42EFEA8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92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65613D9-3BBC-4CFC-B0C9-7467BA9BF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CBE999C-3AB4-4BA7-9391-1DEAC82B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E55A8E-7936-4D8D-9896-F871BC018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70849EE-E323-4590-8109-F0F499A3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288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81E5514-F180-40A0-A168-29B4E89A4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B6EEA5C-325F-42CD-8B54-29D9A4A2A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0E5C0B-752B-4C23-8268-998FA5AC3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79848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6E5F7B-D2E9-48CB-946B-D3B71C752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CAFDD3-76F2-42D6-A7D8-858EE2146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542B02A-3A6D-4E41-BC7D-0C1BE74C1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280B70-BE52-4A92-B0A0-9E93A99C5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1F5F7E8-9B8D-41D9-84BA-F3F40BA03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7A63A2C-28C4-448C-B2C9-283357949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0008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97D42-A5E5-42EE-9ACF-ABD260BC2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3CC7C1-3708-4700-A350-DF2612E923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 marL="0" indent="0">
              <a:buNone/>
              <a:defRPr sz="2600"/>
            </a:lvl1pPr>
            <a:lvl2pPr marL="371475" indent="0">
              <a:buNone/>
              <a:defRPr sz="2275"/>
            </a:lvl2pPr>
            <a:lvl3pPr marL="742950" indent="0">
              <a:buNone/>
              <a:defRPr sz="1950"/>
            </a:lvl3pPr>
            <a:lvl4pPr marL="1114425" indent="0">
              <a:buNone/>
              <a:defRPr sz="1625"/>
            </a:lvl4pPr>
            <a:lvl5pPr marL="1485900" indent="0">
              <a:buNone/>
              <a:defRPr sz="1625"/>
            </a:lvl5pPr>
            <a:lvl6pPr marL="1857375" indent="0">
              <a:buNone/>
              <a:defRPr sz="1625"/>
            </a:lvl6pPr>
            <a:lvl7pPr marL="2228850" indent="0">
              <a:buNone/>
              <a:defRPr sz="1625"/>
            </a:lvl7pPr>
            <a:lvl8pPr marL="2600325" indent="0">
              <a:buNone/>
              <a:defRPr sz="1625"/>
            </a:lvl8pPr>
            <a:lvl9pPr marL="2971800" indent="0">
              <a:buNone/>
              <a:defRPr sz="16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CB5F05E-FB58-4E68-8C2B-2B1623EDF5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75" indent="0">
              <a:buNone/>
              <a:defRPr sz="1138"/>
            </a:lvl2pPr>
            <a:lvl3pPr marL="742950" indent="0">
              <a:buNone/>
              <a:defRPr sz="975"/>
            </a:lvl3pPr>
            <a:lvl4pPr marL="1114425" indent="0">
              <a:buNone/>
              <a:defRPr sz="813"/>
            </a:lvl4pPr>
            <a:lvl5pPr marL="1485900" indent="0">
              <a:buNone/>
              <a:defRPr sz="813"/>
            </a:lvl5pPr>
            <a:lvl6pPr marL="1857375" indent="0">
              <a:buNone/>
              <a:defRPr sz="813"/>
            </a:lvl6pPr>
            <a:lvl7pPr marL="2228850" indent="0">
              <a:buNone/>
              <a:defRPr sz="813"/>
            </a:lvl7pPr>
            <a:lvl8pPr marL="2600325" indent="0">
              <a:buNone/>
              <a:defRPr sz="813"/>
            </a:lvl8pPr>
            <a:lvl9pPr marL="2971800" indent="0">
              <a:buNone/>
              <a:defRPr sz="81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8BF893-5287-469F-B159-2B23E4A0A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da-DK" altLang="ja-JP"/>
              <a:t>2022</a:t>
            </a:r>
            <a:r>
              <a:rPr kumimoji="1" lang="ja-JP" altLang="da-DK"/>
              <a:t>年</a:t>
            </a:r>
            <a:r>
              <a:rPr kumimoji="1" lang="da-DK" altLang="ja-JP"/>
              <a:t>1</a:t>
            </a:r>
            <a:r>
              <a:rPr kumimoji="1" lang="ja-JP" altLang="da-DK"/>
              <a:t>月</a:t>
            </a:r>
            <a:r>
              <a:rPr kumimoji="1" lang="da-DK" altLang="ja-JP"/>
              <a:t>ver</a:t>
            </a:r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E37B6C-5607-4A7D-AF5D-03DC0EA54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zh-TW" altLang="en-US"/>
              <a:t>資金分配団体</a:t>
            </a:r>
            <a:r>
              <a:rPr kumimoji="1" lang="en-US" altLang="zh-TW"/>
              <a:t>【PO1</a:t>
            </a:r>
            <a:r>
              <a:rPr kumimoji="1" lang="zh-TW" altLang="en-US"/>
              <a:t>年目研修</a:t>
            </a:r>
            <a:r>
              <a:rPr kumimoji="1" lang="en-US" altLang="zh-TW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71FA466-3CCB-42E8-887F-52FE97857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902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D886AA8-DBD8-4C24-B185-9D1B06AFE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8897291-8677-4AF1-B806-E052812EA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796E6B-7E64-45E4-AA61-B052D3CECA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a-DK" altLang="ja-JP"/>
              <a:t>2022</a:t>
            </a:r>
            <a:r>
              <a:rPr lang="ja-JP" altLang="da-DK"/>
              <a:t>年</a:t>
            </a:r>
            <a:r>
              <a:rPr lang="da-DK" altLang="ja-JP"/>
              <a:t>1</a:t>
            </a:r>
            <a:r>
              <a:rPr lang="ja-JP" altLang="da-DK"/>
              <a:t>月</a:t>
            </a:r>
            <a:r>
              <a:rPr lang="da-DK" altLang="ja-JP"/>
              <a:t>ver</a:t>
            </a:r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E8FF66-77B1-4DFB-8B72-E8C5170382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E32B3E3-91DE-44B7-A3F9-0FDB623737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CC3A8B-FD5A-42F6-A67C-4E83DD5BC0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114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742950" rtl="0" eaLnBrk="1" latinLnBrk="0" hangingPunct="1">
        <a:lnSpc>
          <a:spcPct val="90000"/>
        </a:lnSpc>
        <a:spcBef>
          <a:spcPct val="0"/>
        </a:spcBef>
        <a:buNone/>
        <a:defRPr kumimoji="1"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8" indent="-185738" algn="l" defTabSz="742950" rtl="0" eaLnBrk="1" latinLnBrk="0" hangingPunct="1">
        <a:lnSpc>
          <a:spcPct val="90000"/>
        </a:lnSpc>
        <a:spcBef>
          <a:spcPts val="813"/>
        </a:spcBef>
        <a:buFont typeface="Arial" panose="020B0604020202020204" pitchFamily="34" charset="0"/>
        <a:buChar char="•"/>
        <a:defRPr kumimoji="1"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6716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204311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41458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786063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3157538" indent="-185738" algn="l" defTabSz="742950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1pPr>
      <a:lvl2pPr marL="3714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2pPr>
      <a:lvl3pPr marL="7429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3pPr>
      <a:lvl4pPr marL="11144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4pPr>
      <a:lvl5pPr marL="14859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5pPr>
      <a:lvl6pPr marL="185737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7pPr>
      <a:lvl8pPr marL="2600325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8pPr>
      <a:lvl9pPr marL="2971800" algn="l" defTabSz="742950" rtl="0" eaLnBrk="1" latinLnBrk="0" hangingPunct="1">
        <a:defRPr kumimoji="1" sz="146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7730" y="578567"/>
            <a:ext cx="8932984" cy="1875245"/>
          </a:xfrm>
        </p:spPr>
        <p:txBody>
          <a:bodyPr>
            <a:normAutofit/>
          </a:bodyPr>
          <a:lstStyle/>
          <a:p>
            <a:r>
              <a:rPr lang="en-US" altLang="ja-JP" sz="2400" dirty="0"/>
              <a:t>2023</a:t>
            </a:r>
            <a:r>
              <a:rPr lang="ja-JP" altLang="en-US" sz="2400" dirty="0"/>
              <a:t>年度 コロナ・物価高騰支援枠 </a:t>
            </a:r>
            <a:r>
              <a:rPr lang="ja-JP" altLang="en-US" sz="2000" dirty="0"/>
              <a:t>（第</a:t>
            </a:r>
            <a:r>
              <a:rPr lang="en-US" altLang="ja-JP" sz="2000" dirty="0"/>
              <a:t>1</a:t>
            </a:r>
            <a:r>
              <a:rPr lang="ja-JP" altLang="en-US" sz="2000" dirty="0"/>
              <a:t>次）</a:t>
            </a:r>
            <a:r>
              <a:rPr lang="ja-JP" altLang="en-US" sz="2400" dirty="0"/>
              <a:t>資金分配団体</a:t>
            </a:r>
            <a:br>
              <a:rPr lang="en-US" altLang="ja-JP" sz="4000" dirty="0"/>
            </a:br>
            <a:r>
              <a:rPr lang="en-US" altLang="ja-JP" sz="3200" dirty="0"/>
              <a:t>【PO</a:t>
            </a:r>
            <a:r>
              <a:rPr lang="ja-JP" altLang="en-US" sz="3200" dirty="0"/>
              <a:t>（公募前）研修</a:t>
            </a:r>
            <a:r>
              <a:rPr lang="en-US" altLang="ja-JP" sz="3200" dirty="0"/>
              <a:t>】</a:t>
            </a:r>
            <a:br>
              <a:rPr lang="en-US" altLang="ja-JP" sz="3200" dirty="0"/>
            </a:br>
            <a:r>
              <a:rPr lang="ja-JP" altLang="en-US" sz="3200" dirty="0"/>
              <a:t>ビデオ学習用課題</a:t>
            </a:r>
            <a:endParaRPr kumimoji="1" lang="ja-JP" altLang="en-US" sz="3200" dirty="0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BF03F9FD-AFF1-4480-9435-C4E5EB624E9F}"/>
              </a:ext>
            </a:extLst>
          </p:cNvPr>
          <p:cNvSpPr txBox="1">
            <a:spLocks/>
          </p:cNvSpPr>
          <p:nvPr/>
        </p:nvSpPr>
        <p:spPr>
          <a:xfrm>
            <a:off x="1238250" y="4129961"/>
            <a:ext cx="7429500" cy="749337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ctr" defTabSz="74295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8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480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959231" y="2915202"/>
            <a:ext cx="5987537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u="sng" dirty="0"/>
              <a:t>資金分配団体名：　　　　　　　　　　　　　　　　　</a:t>
            </a:r>
            <a:endParaRPr kumimoji="1" lang="en-US" altLang="ja-JP" u="sng" dirty="0"/>
          </a:p>
          <a:p>
            <a:endParaRPr kumimoji="1" lang="en-US" altLang="ja-JP" dirty="0"/>
          </a:p>
          <a:p>
            <a:r>
              <a:rPr lang="ja-JP" altLang="en-US" u="sng" dirty="0"/>
              <a:t>名前　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en-US" altLang="ja-JP" u="sng" dirty="0"/>
              <a:t>E-mail</a:t>
            </a:r>
            <a:r>
              <a:rPr lang="ja-JP" altLang="en-US" u="sng" dirty="0"/>
              <a:t>　　　　：　　　　　　　　　　　　　　　　　</a:t>
            </a:r>
            <a:endParaRPr lang="en-US" altLang="ja-JP" u="sng" dirty="0"/>
          </a:p>
          <a:p>
            <a:endParaRPr lang="en-US" altLang="ja-JP" u="sng" dirty="0"/>
          </a:p>
          <a:p>
            <a:r>
              <a:rPr lang="ja-JP" altLang="en-US" sz="1400" u="sng" dirty="0"/>
              <a:t>確認者</a:t>
            </a:r>
            <a:r>
              <a:rPr lang="en-US" altLang="ja-JP" sz="1400" u="sng" dirty="0"/>
              <a:t>(JANPIA</a:t>
            </a:r>
            <a:r>
              <a:rPr lang="ja-JP" altLang="en-US" sz="1400" u="sng" dirty="0"/>
              <a:t>担当</a:t>
            </a:r>
            <a:r>
              <a:rPr lang="en-US" altLang="ja-JP" sz="1400" u="sng" dirty="0"/>
              <a:t>)</a:t>
            </a:r>
            <a:r>
              <a:rPr lang="ja-JP" altLang="en-US" u="sng" dirty="0"/>
              <a:t>：　　　　　　　　　　　　　　　　　</a:t>
            </a:r>
            <a:endParaRPr kumimoji="1" lang="ja-JP" altLang="en-US" u="sng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 dirty="0"/>
              <a:t>資金分配団体</a:t>
            </a:r>
            <a:r>
              <a:rPr lang="en-US" altLang="zh-TW" dirty="0"/>
              <a:t>【PO1</a:t>
            </a:r>
            <a:r>
              <a:rPr lang="zh-TW" altLang="en-US" dirty="0"/>
              <a:t>年目研修</a:t>
            </a:r>
            <a:r>
              <a:rPr lang="en-US" altLang="zh-TW" dirty="0"/>
              <a:t>】</a:t>
            </a:r>
            <a:endParaRPr lang="ja-JP" altLang="en-US" dirty="0"/>
          </a:p>
        </p:txBody>
      </p:sp>
      <p:sp>
        <p:nvSpPr>
          <p:cNvPr id="6" name="日付プレースホルダー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530229" y="5216581"/>
            <a:ext cx="7138556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 dirty="0"/>
              <a:t>【</a:t>
            </a:r>
            <a:r>
              <a:rPr lang="ja-JP" altLang="en-US" sz="1400" dirty="0"/>
              <a:t>はじめに</a:t>
            </a:r>
            <a:r>
              <a:rPr lang="en-US" altLang="ja-JP" sz="1400" dirty="0"/>
              <a:t>】</a:t>
            </a:r>
          </a:p>
          <a:p>
            <a:r>
              <a:rPr lang="ja-JP" sz="1400">
                <a:solidFill>
                  <a:srgbClr val="000000"/>
                </a:solidFill>
                <a:ea typeface="游ゴシック"/>
              </a:rPr>
              <a:t>一部の講義のみ受講される方は、「受講済みに」チェックを入れ該当箇所のみのレポート作成をお願いします。</a:t>
            </a:r>
            <a:r>
              <a:rPr lang="ja-JP" altLang="en-US" sz="1400" b="1">
                <a:solidFill>
                  <a:srgbClr val="FF0000"/>
                </a:solidFill>
                <a:ea typeface="游ゴシック"/>
              </a:rPr>
              <a:t>　</a:t>
            </a:r>
            <a:endParaRPr lang="en-US" altLang="ja-JP" sz="1400" b="1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b="1">
                <a:solidFill>
                  <a:srgbClr val="FF0000"/>
                </a:solidFill>
                <a:ea typeface="游ゴシック"/>
              </a:rPr>
              <a:t>一部の講義のみ受講される方も、最終ページ「まとめ」の記載をお願いします。</a:t>
            </a:r>
            <a:endParaRPr lang="en-US" altLang="ja-JP" sz="1400" b="1">
              <a:solidFill>
                <a:srgbClr val="FF0000"/>
              </a:solidFill>
              <a:ea typeface="游ゴシック"/>
            </a:endParaRPr>
          </a:p>
          <a:p>
            <a:r>
              <a:rPr lang="ja-JP" altLang="en-US" sz="1400" dirty="0"/>
              <a:t>　レポートの記載が終わりましたら、</a:t>
            </a:r>
            <a:r>
              <a:rPr lang="en-US" altLang="ja-JP" sz="1400" dirty="0"/>
              <a:t>JANPIA</a:t>
            </a:r>
            <a:r>
              <a:rPr lang="ja-JP" altLang="en-US" sz="1400" dirty="0"/>
              <a:t>の担当</a:t>
            </a:r>
            <a:r>
              <a:rPr lang="en-US" altLang="ja-JP" sz="1400" dirty="0"/>
              <a:t>PO</a:t>
            </a:r>
            <a:r>
              <a:rPr lang="ja-JP" altLang="en-US" sz="1400" dirty="0"/>
              <a:t>に送付をお願いいたします。</a:t>
            </a:r>
            <a:endParaRPr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831237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24695"/>
            <a:ext cx="8543925" cy="782954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公募・審査の事例に関して</a:t>
            </a:r>
            <a:br>
              <a:rPr lang="en-US" altLang="ja-JP" sz="1800" b="1" dirty="0"/>
            </a:br>
            <a:r>
              <a:rPr kumimoji="1" lang="ja-JP" altLang="en-US" sz="1800" b="1" dirty="0"/>
              <a:t>講師：</a:t>
            </a:r>
            <a:r>
              <a:rPr lang="en-US" altLang="ja-JP" sz="1800" b="1" dirty="0"/>
              <a:t>JANPIA</a:t>
            </a:r>
            <a:r>
              <a:rPr lang="ja-JP" altLang="ja-JP" sz="1800" b="1" dirty="0"/>
              <a:t>　</a:t>
            </a:r>
            <a:r>
              <a:rPr lang="ja-JP" altLang="en-US" sz="1800" b="1" dirty="0"/>
              <a:t>上野、</a:t>
            </a:r>
            <a:r>
              <a:rPr lang="ja-JP" altLang="ja-JP" sz="1800" b="1" dirty="0"/>
              <a:t>大川</a:t>
            </a:r>
            <a:endParaRPr kumimoji="1" lang="ja-JP" altLang="en-US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312455"/>
            <a:ext cx="9580880" cy="13424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727144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 </a:t>
            </a:r>
            <a:r>
              <a:rPr lang="ja-JP" altLang="en-US" sz="1400" dirty="0"/>
              <a:t>本講義の学びを踏まえ、実行団体や関係者に対して公募・審査時にどのように心がけると良いと考えますか。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 休眠預金事業の公募・審査の概要を聞き、どのようなことに配慮して審査をしていこうと考えられましたか。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3107195"/>
            <a:ext cx="9580880" cy="291380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390726" y="375612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4" name="フッター プレースホルダー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6947AA77-9E02-FFA7-E8B3-11E729F4B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1357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2"/>
            <a:ext cx="8543925" cy="838134"/>
          </a:xfrm>
        </p:spPr>
        <p:txBody>
          <a:bodyPr>
            <a:normAutofit fontScale="90000"/>
          </a:bodyPr>
          <a:lstStyle/>
          <a:p>
            <a:r>
              <a:rPr lang="ja-JP" altLang="ja-JP" sz="1800" b="1" dirty="0"/>
              <a:t>公募</a:t>
            </a:r>
            <a:r>
              <a:rPr lang="ja-JP" altLang="en-US" sz="1800" b="1" dirty="0"/>
              <a:t>・審査</a:t>
            </a:r>
            <a:r>
              <a:rPr lang="ja-JP" altLang="ja-JP" sz="1800" b="1" dirty="0"/>
              <a:t>事例</a:t>
            </a:r>
            <a:br>
              <a:rPr lang="en-US" altLang="ja-JP" sz="1800" b="1" dirty="0"/>
            </a:br>
            <a:r>
              <a:rPr lang="ja-JP" altLang="en-US" sz="1800" b="1" dirty="0"/>
              <a:t>講師：むすびえ　渋谷様</a:t>
            </a:r>
            <a:r>
              <a:rPr lang="en-US" altLang="ja-JP" sz="1800" b="1" dirty="0"/>
              <a:t> </a:t>
            </a:r>
            <a:br>
              <a:rPr lang="en-US" altLang="ja-JP" sz="1800" b="1" dirty="0"/>
            </a:br>
            <a:r>
              <a:rPr lang="ja-JP" altLang="en-US" sz="1800" b="1" dirty="0"/>
              <a:t>　　　</a:t>
            </a:r>
            <a:r>
              <a:rPr lang="ja-JP" altLang="en-US" sz="1800" b="0" i="0" u="none" strike="noStrike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びわ湖三方よしローカルコモンズ　西村様・村上様</a:t>
            </a:r>
            <a:r>
              <a:rPr lang="ja-JP" altLang="en-US" sz="18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​</a:t>
            </a:r>
            <a:br>
              <a:rPr lang="en-US" altLang="ja-JP" sz="18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sz="18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        </a:t>
            </a:r>
            <a:r>
              <a:rPr lang="ja-JP" altLang="en-US" sz="1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社会変革推進財団</a:t>
            </a:r>
            <a:r>
              <a:rPr lang="ja-JP" altLang="en-US" sz="18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zh-TW" altLang="en-US" sz="1800" b="0" i="0" u="none" strike="noStrike" dirty="0">
                <a:solidFill>
                  <a:srgbClr val="000000"/>
                </a:solidFill>
                <a:effectLst/>
                <a:ea typeface="Meiryo UI" panose="020B0604030504040204" pitchFamily="50" charset="-128"/>
              </a:rPr>
              <a:t>小笠原様</a:t>
            </a:r>
            <a:r>
              <a:rPr lang="zh-TW" altLang="en-US" sz="1800" b="0" i="0" dirty="0">
                <a:solidFill>
                  <a:srgbClr val="000000"/>
                </a:solidFill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​</a:t>
            </a:r>
            <a:endParaRPr lang="en-US" altLang="ja-JP" sz="1800" b="1" dirty="0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386531"/>
            <a:ext cx="9580880" cy="259671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21920" y="4103427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2.</a:t>
            </a:r>
            <a:r>
              <a:rPr lang="ja-JP" altLang="en-US" sz="1400" dirty="0"/>
              <a:t> 想定していたい自団体の公募</a:t>
            </a:r>
            <a:r>
              <a:rPr lang="en-US" altLang="ja-JP" sz="1400" dirty="0"/>
              <a:t>/</a:t>
            </a:r>
            <a:r>
              <a:rPr lang="ja-JP" altLang="en-US" sz="1400" dirty="0"/>
              <a:t>審査会を、どのように改善や配慮をして取り組んだらよいと考えますか？</a:t>
            </a:r>
            <a:endParaRPr lang="en-US" altLang="ja-JP" sz="140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01576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本講義の学びで特に参考になったのは何ですか？参考になったキーワードや該当部分を具体的に記載してください。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4479635"/>
            <a:ext cx="9580880" cy="18767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5" name="日付プレースホルダー 6">
            <a:extLst>
              <a:ext uri="{FF2B5EF4-FFF2-40B4-BE49-F238E27FC236}">
                <a16:creationId xmlns:a16="http://schemas.microsoft.com/office/drawing/2014/main" id="{8F70A844-81AC-7C93-01F5-CCACAA7A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1159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1"/>
            <a:ext cx="8543925" cy="989791"/>
          </a:xfrm>
        </p:spPr>
        <p:txBody>
          <a:bodyPr>
            <a:normAutofit/>
          </a:bodyPr>
          <a:lstStyle/>
          <a:p>
            <a:pPr fontAlgn="base"/>
            <a:r>
              <a:rPr lang="ja-JP" altLang="ja-JP" sz="1800" b="1">
                <a:latin typeface="游ゴシック Light 見出し"/>
              </a:rPr>
              <a:t>助成</a:t>
            </a:r>
            <a:r>
              <a:rPr lang="en-US" altLang="ja-JP" sz="1800" b="1">
                <a:latin typeface="游ゴシック Light 見出し"/>
              </a:rPr>
              <a:t>PO</a:t>
            </a:r>
            <a:r>
              <a:rPr lang="ja-JP" altLang="ja-JP" sz="1800" b="1">
                <a:latin typeface="游ゴシック Light 見出し"/>
              </a:rPr>
              <a:t>という支援者に求められる</a:t>
            </a:r>
            <a:r>
              <a:rPr lang="en-US" altLang="ja-JP" sz="1800" b="1">
                <a:latin typeface="游ゴシック Light 見出し"/>
              </a:rPr>
              <a:t>​</a:t>
            </a:r>
            <a:r>
              <a:rPr lang="ja-JP" altLang="ja-JP" sz="1800" b="1">
                <a:latin typeface="游ゴシック Light 見出し"/>
              </a:rPr>
              <a:t>視野・姿勢・技能</a:t>
            </a:r>
            <a:br>
              <a:rPr lang="en-US" altLang="ja-JP" sz="1800" b="1">
                <a:latin typeface="游ゴシック Light 見出し"/>
              </a:rPr>
            </a:br>
            <a:r>
              <a:rPr lang="ja-JP" altLang="en-US" sz="1800" b="1">
                <a:latin typeface="+mj-ea"/>
              </a:rPr>
              <a:t>講師：</a:t>
            </a:r>
            <a:r>
              <a:rPr lang="zh-CN" altLang="ja-JP" sz="1800" b="1">
                <a:latin typeface="+mj-ea"/>
              </a:rPr>
              <a:t>深尾昌峰</a:t>
            </a:r>
            <a:r>
              <a:rPr lang="ja-JP" altLang="ja-JP" sz="1800" b="1">
                <a:latin typeface="+mj-ea"/>
              </a:rPr>
              <a:t>様（</a:t>
            </a:r>
            <a:r>
              <a:rPr lang="zh-CN" altLang="ja-JP" sz="1800" b="1">
                <a:latin typeface="+mj-ea"/>
              </a:rPr>
              <a:t>龍谷大学 政策学部 </a:t>
            </a:r>
            <a:r>
              <a:rPr lang="ja-JP" altLang="ja-JP" sz="1800" b="1">
                <a:latin typeface="+mj-ea"/>
              </a:rPr>
              <a:t>教授）</a:t>
            </a:r>
            <a:endParaRPr kumimoji="1" lang="ja-JP" altLang="en-US" sz="1800" b="1">
              <a:latin typeface="+mj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62560" y="1569665"/>
            <a:ext cx="9580880" cy="447890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130503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/>
              <a:t>1. </a:t>
            </a:r>
            <a:r>
              <a:rPr lang="ja-JP" altLang="en-US" sz="1400"/>
              <a:t>講義内容を聞いた上で、</a:t>
            </a:r>
            <a:r>
              <a:rPr lang="en-US" altLang="ja-JP" sz="1400"/>
              <a:t>PO</a:t>
            </a:r>
            <a:r>
              <a:rPr lang="ja-JP" altLang="en-US" sz="1400"/>
              <a:t>の姿勢はどうあるべきか、ご自身の考えを</a:t>
            </a:r>
            <a:r>
              <a:rPr lang="en-US" altLang="ja-JP" sz="1400"/>
              <a:t>200</a:t>
            </a:r>
            <a:r>
              <a:rPr lang="ja-JP" altLang="en-US" sz="1400"/>
              <a:t>文字以上記載してください。</a:t>
            </a:r>
            <a:endParaRPr lang="en-US" altLang="ja-JP" sz="1400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5" name="日付プレースホルダー 6">
            <a:extLst>
              <a:ext uri="{FF2B5EF4-FFF2-40B4-BE49-F238E27FC236}">
                <a16:creationId xmlns:a16="http://schemas.microsoft.com/office/drawing/2014/main" id="{B8AFE5F8-07A2-8CBA-1364-76422E46DA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811916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140711"/>
            <a:ext cx="8543925" cy="989791"/>
          </a:xfrm>
        </p:spPr>
        <p:txBody>
          <a:bodyPr>
            <a:normAutofit/>
          </a:bodyPr>
          <a:lstStyle/>
          <a:p>
            <a:r>
              <a:rPr kumimoji="1" lang="ja-JP" altLang="en-US" sz="1800" b="1" dirty="0">
                <a:ea typeface="游ゴシック Light"/>
              </a:rPr>
              <a:t>ビジョンワーク　</a:t>
            </a:r>
            <a:br>
              <a:rPr kumimoji="1" lang="en-US" altLang="ja-JP" sz="1800" b="1" dirty="0"/>
            </a:br>
            <a:r>
              <a:rPr lang="ja-JP" altLang="en-US" sz="1800" b="1" dirty="0">
                <a:ea typeface="游ゴシック Light"/>
              </a:rPr>
              <a:t>講師：</a:t>
            </a:r>
            <a:r>
              <a:rPr lang="en-US" altLang="ja-JP" sz="1800" b="1" dirty="0">
                <a:ea typeface="游ゴシック Light"/>
              </a:rPr>
              <a:t>JANPIA </a:t>
            </a:r>
            <a:r>
              <a:rPr lang="ja-JP" altLang="en-US" sz="1800" b="1" dirty="0">
                <a:ea typeface="游ゴシック Light"/>
              </a:rPr>
              <a:t>理事 鵜尾雅隆様</a:t>
            </a:r>
            <a:endParaRPr kumimoji="1" lang="ja-JP" altLang="en-US" sz="1800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1046095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1.</a:t>
            </a:r>
            <a:r>
              <a:rPr lang="ja-JP" altLang="en-US" sz="1400" dirty="0"/>
              <a:t>本講義の学びを踏まえ、自分自身がどんな</a:t>
            </a:r>
            <a:r>
              <a:rPr lang="en-US" altLang="ja-JP" sz="1400" dirty="0"/>
              <a:t>PO</a:t>
            </a:r>
            <a:r>
              <a:rPr lang="ja-JP" altLang="en-US" sz="1400" dirty="0"/>
              <a:t>になっていきたいですか？自分のどんな特性や強みを活かして、何にこだわって、何を大切にして</a:t>
            </a:r>
            <a:r>
              <a:rPr lang="en-US" altLang="ja-JP" sz="1400" dirty="0"/>
              <a:t>PO</a:t>
            </a:r>
            <a:r>
              <a:rPr lang="ja-JP" altLang="en-US" sz="1400" dirty="0"/>
              <a:t>の役割を担っていきたいですか。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1569664"/>
            <a:ext cx="9580880" cy="190643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フッター プレースホルダー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8507116" y="383563"/>
            <a:ext cx="184127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u="sng"/>
              <a:t>受講済み　□　</a:t>
            </a:r>
            <a:endParaRPr lang="en-US" altLang="ja-JP" sz="1400" u="sng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3592618"/>
            <a:ext cx="949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２．</a:t>
            </a:r>
            <a:r>
              <a:rPr lang="en-US" altLang="ja-JP" sz="1400" dirty="0"/>
              <a:t>1</a:t>
            </a:r>
            <a:r>
              <a:rPr lang="ja-JP" altLang="en-US" sz="1400" dirty="0"/>
              <a:t>年間の中で、自分が「主導者」として何を行動し、仕掛けて、どんな変化を生み出したいと考えますか？　（対象は自分自身、組織、実行団体、パートナー、人や社会のいずれでも可）</a:t>
            </a:r>
            <a:endParaRPr lang="en-US" altLang="ja-JP" sz="1400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4163464"/>
            <a:ext cx="9580880" cy="21928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4" name="日付プレースホルダー 6">
            <a:extLst>
              <a:ext uri="{FF2B5EF4-FFF2-40B4-BE49-F238E27FC236}">
                <a16:creationId xmlns:a16="http://schemas.microsoft.com/office/drawing/2014/main" id="{2846B40E-EB5A-B815-38A0-8CA4E56040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25989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A64C43-AC66-4503-973E-5807B98F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560" y="-32377"/>
            <a:ext cx="9071429" cy="907020"/>
          </a:xfrm>
        </p:spPr>
        <p:txBody>
          <a:bodyPr>
            <a:normAutofit/>
          </a:bodyPr>
          <a:lstStyle/>
          <a:p>
            <a:r>
              <a:rPr lang="ja-JP" altLang="en-US" sz="1800" b="1" dirty="0"/>
              <a:t>まとめ</a:t>
            </a:r>
            <a:r>
              <a:rPr lang="ja-JP" altLang="en-US" sz="1600" b="1" dirty="0">
                <a:solidFill>
                  <a:srgbClr val="FF0000"/>
                </a:solidFill>
              </a:rPr>
              <a:t>（一部の講義のみ受講される方も、本ページのご提出をお願いします。 ）</a:t>
            </a:r>
            <a:endParaRPr kumimoji="1" lang="ja-JP" altLang="en-US" sz="1600" b="1" dirty="0">
              <a:solidFill>
                <a:srgbClr val="FF0000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6E9E24B-A1EC-4EC1-8097-1F293828FB49}"/>
              </a:ext>
            </a:extLst>
          </p:cNvPr>
          <p:cNvSpPr/>
          <p:nvPr/>
        </p:nvSpPr>
        <p:spPr>
          <a:xfrm>
            <a:off x="152400" y="1090684"/>
            <a:ext cx="9580880" cy="1083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5B37B58-C8FA-4E72-B3FC-02227D1B9398}"/>
              </a:ext>
            </a:extLst>
          </p:cNvPr>
          <p:cNvSpPr txBox="1"/>
          <p:nvPr/>
        </p:nvSpPr>
        <p:spPr>
          <a:xfrm>
            <a:off x="162560" y="2357359"/>
            <a:ext cx="95808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２．わからなかったこと、難しかったことがあれば記載してください　</a:t>
            </a:r>
            <a:r>
              <a:rPr lang="en-US" altLang="ja-JP" sz="1400" dirty="0"/>
              <a:t>(</a:t>
            </a:r>
            <a:r>
              <a:rPr lang="ja-JP" altLang="en-US" sz="1400" dirty="0"/>
              <a:t>なしの場合は空欄のままで結構です</a:t>
            </a:r>
            <a:r>
              <a:rPr lang="en-US" altLang="ja-JP" sz="1400" dirty="0"/>
              <a:t>)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19DBEB2-A0F3-4509-84D1-9766C0A29AA2}"/>
              </a:ext>
            </a:extLst>
          </p:cNvPr>
          <p:cNvSpPr txBox="1"/>
          <p:nvPr/>
        </p:nvSpPr>
        <p:spPr>
          <a:xfrm>
            <a:off x="121920" y="753761"/>
            <a:ext cx="949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１．すべての研修を通して、印象に残ったことや、今後に向けての決意や感想などを自由に記載ください</a:t>
            </a:r>
            <a:endParaRPr lang="en-US" altLang="ja-JP" sz="1400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76700D2-A8A4-40BE-AB36-42A89E369390}"/>
              </a:ext>
            </a:extLst>
          </p:cNvPr>
          <p:cNvSpPr/>
          <p:nvPr/>
        </p:nvSpPr>
        <p:spPr>
          <a:xfrm>
            <a:off x="162560" y="2679205"/>
            <a:ext cx="9580880" cy="156461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47E470C-117A-4DA4-997A-FE629AAEE652}"/>
              </a:ext>
            </a:extLst>
          </p:cNvPr>
          <p:cNvSpPr/>
          <p:nvPr/>
        </p:nvSpPr>
        <p:spPr>
          <a:xfrm>
            <a:off x="162560" y="4842163"/>
            <a:ext cx="9580880" cy="153591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BC8A6D4-E420-4D4B-B6C4-85E4B0A9BC82}"/>
              </a:ext>
            </a:extLst>
          </p:cNvPr>
          <p:cNvSpPr txBox="1"/>
          <p:nvPr/>
        </p:nvSpPr>
        <p:spPr>
          <a:xfrm>
            <a:off x="121920" y="4523456"/>
            <a:ext cx="958088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ja-JP" altLang="en-US" sz="1400" dirty="0"/>
              <a:t>３．その他、研修に関するご要望、今後に向けた改善点などございましたら遠慮なくご記載ください</a:t>
            </a:r>
            <a:endParaRPr lang="en-US" altLang="ja-JP" sz="1400" dirty="0">
              <a:ea typeface="游ゴシック"/>
            </a:endParaRPr>
          </a:p>
        </p:txBody>
      </p:sp>
      <p:sp>
        <p:nvSpPr>
          <p:cNvPr id="13" name="フッター プレースホルダー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zh-TW" altLang="en-US"/>
              <a:t>資金分配団体</a:t>
            </a:r>
            <a:r>
              <a:rPr lang="en-US" altLang="zh-TW"/>
              <a:t>【PO1</a:t>
            </a:r>
            <a:r>
              <a:rPr lang="zh-TW" altLang="en-US"/>
              <a:t>年目研修</a:t>
            </a:r>
            <a:r>
              <a:rPr lang="en-US" altLang="zh-TW"/>
              <a:t>】</a:t>
            </a:r>
            <a:endParaRPr lang="ja-JP" altLang="en-US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C3A8B-FD5A-42F6-A67C-4E83DD5BC04C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日付プレースホルダー 6">
            <a:extLst>
              <a:ext uri="{FF2B5EF4-FFF2-40B4-BE49-F238E27FC236}">
                <a16:creationId xmlns:a16="http://schemas.microsoft.com/office/drawing/2014/main" id="{992C08C7-8B3A-B038-E9C1-5B26BC64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81038" y="6356351"/>
            <a:ext cx="2228850" cy="365125"/>
          </a:xfrm>
        </p:spPr>
        <p:txBody>
          <a:bodyPr/>
          <a:lstStyle/>
          <a:p>
            <a:r>
              <a:rPr lang="da-DK" altLang="ja-JP" dirty="0"/>
              <a:t>2023</a:t>
            </a:r>
            <a:r>
              <a:rPr lang="ja-JP" altLang="da-DK" dirty="0"/>
              <a:t>年</a:t>
            </a:r>
            <a:r>
              <a:rPr lang="da-DK" altLang="ja-JP" dirty="0"/>
              <a:t>10</a:t>
            </a:r>
            <a:r>
              <a:rPr lang="ja-JP" altLang="da-DK" dirty="0"/>
              <a:t>月</a:t>
            </a:r>
            <a:r>
              <a:rPr lang="da-DK" altLang="ja-JP" dirty="0"/>
              <a:t>ver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36879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BCBB4D134F8EC4FA64734F7C385BA8C" ma:contentTypeVersion="14" ma:contentTypeDescription="新しいドキュメントを作成します。" ma:contentTypeScope="" ma:versionID="fea6e9b0e1d992361fe3093893ff2160">
  <xsd:schema xmlns:xsd="http://www.w3.org/2001/XMLSchema" xmlns:xs="http://www.w3.org/2001/XMLSchema" xmlns:p="http://schemas.microsoft.com/office/2006/metadata/properties" xmlns:ns2="a0e695d1-15ed-4698-a3fa-a0fe58b5b315" xmlns:ns3="ab025d10-8a00-402f-9bb6-29fc7e729e9b" targetNamespace="http://schemas.microsoft.com/office/2006/metadata/properties" ma:root="true" ma:fieldsID="e6dfa053ec5fd697e69d0e1474bf9c83" ns2:_="" ns3:_="">
    <xsd:import namespace="a0e695d1-15ed-4698-a3fa-a0fe58b5b315"/>
    <xsd:import namespace="ab025d10-8a00-402f-9bb6-29fc7e729e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e695d1-15ed-4698-a3fa-a0fe58b5b3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5" nillable="true" ma:taxonomy="true" ma:internalName="lcf76f155ced4ddcb4097134ff3c332f" ma:taxonomyFieldName="MediaServiceImageTags" ma:displayName="画像タグ" ma:readOnly="false" ma:fieldId="{5cf76f15-5ced-4ddc-b409-7134ff3c332f}" ma:taxonomyMulti="true" ma:sspId="544751c9-2799-4505-b004-9d29a52abe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025d10-8a00-402f-9bb6-29fc7e729e9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ff5d32c9-797c-4e5a-8219-2cf8e6e0286f}" ma:internalName="TaxCatchAll" ma:showField="CatchAllData" ma:web="ab025d10-8a00-402f-9bb6-29fc7e729e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b025d10-8a00-402f-9bb6-29fc7e729e9b" xsi:nil="true"/>
    <lcf76f155ced4ddcb4097134ff3c332f xmlns="a0e695d1-15ed-4698-a3fa-a0fe58b5b3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B956FEB-1E8D-401C-872C-43B740942C67}"/>
</file>

<file path=customXml/itemProps2.xml><?xml version="1.0" encoding="utf-8"?>
<ds:datastoreItem xmlns:ds="http://schemas.openxmlformats.org/officeDocument/2006/customXml" ds:itemID="{2085334E-58E1-4C0F-8082-4CCE6437FD61}"/>
</file>

<file path=customXml/itemProps3.xml><?xml version="1.0" encoding="utf-8"?>
<ds:datastoreItem xmlns:ds="http://schemas.openxmlformats.org/officeDocument/2006/customXml" ds:itemID="{64CA966C-398A-4FA9-A323-6E08F415A2A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615</Words>
  <Application>Microsoft Office PowerPoint</Application>
  <PresentationFormat>A4 210 x 297 mm</PresentationFormat>
  <Paragraphs>51</Paragraphs>
  <Slides>6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4" baseType="lpstr">
      <vt:lpstr>等线 Light</vt:lpstr>
      <vt:lpstr>Meiryo UI</vt:lpstr>
      <vt:lpstr>游ゴシック</vt:lpstr>
      <vt:lpstr>游ゴシック Light</vt:lpstr>
      <vt:lpstr>游ゴシック Light 見出し</vt:lpstr>
      <vt:lpstr>Arial</vt:lpstr>
      <vt:lpstr>Calibri</vt:lpstr>
      <vt:lpstr>Office テーマ</vt:lpstr>
      <vt:lpstr>2023年度 コロナ・物価高騰支援枠 （第1次）資金分配団体 【PO（公募前）研修】 ビデオ学習用課題</vt:lpstr>
      <vt:lpstr>公募・審査の事例に関して 講師：JANPIA　上野、大川</vt:lpstr>
      <vt:lpstr>公募・審査事例 講師：むすびえ　渋谷様  　　　びわ湖三方よしローカルコモンズ　西村様・村上様​          社会変革推進財団　小笠原様​</vt:lpstr>
      <vt:lpstr>助成POという支援者に求められる​視野・姿勢・技能 講師：深尾昌峰様（龍谷大学 政策学部 教授）</vt:lpstr>
      <vt:lpstr>ビジョンワーク　 講師：JANPIA 理事 鵜尾雅隆様</vt:lpstr>
      <vt:lpstr>まとめ（一部の講義のみ受講される方も、本ページのご提出をお願いします。 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2023-10-11T03:58:29Z</dcterms:created>
  <dcterms:modified xsi:type="dcterms:W3CDTF">2023-10-11T03:58:37Z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0x0101005BCBB4D134F8EC4FA64734F7C385BA8C</vt:lpwstr>
  </property>
</Properties>
</file>