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10"/>
  </p:notesMasterIdLst>
  <p:handoutMasterIdLst>
    <p:handoutMasterId r:id="rId11"/>
  </p:handoutMasterIdLst>
  <p:sldIdLst>
    <p:sldId id="256" r:id="rId2"/>
    <p:sldId id="272" r:id="rId3"/>
    <p:sldId id="271" r:id="rId4"/>
    <p:sldId id="279" r:id="rId5"/>
    <p:sldId id="280" r:id="rId6"/>
    <p:sldId id="259" r:id="rId7"/>
    <p:sldId id="281" r:id="rId8"/>
    <p:sldId id="282" r:id="rId9"/>
  </p:sldIdLst>
  <p:sldSz cx="9906000" cy="6858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2F7A3B-624D-CAE9-549D-682908232350}" v="4" dt="2023-10-05T00:56:21.760"/>
    <p1510:client id="{4E8CFDB4-2585-AA48-AE7E-21DB3CA43ADC}" v="17" dt="2023-10-05T01:49:41.809"/>
    <p1510:client id="{6522FFE4-812C-0B31-13C0-BE72574C7973}" v="8" dt="2023-10-05T05:50:40.884"/>
    <p1510:client id="{E87379FE-E6D8-4C10-AFD8-C6D3B2AFD777}" v="1" dt="2023-10-05T01:18:59.1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6" d="100"/>
          <a:sy n="56" d="100"/>
        </p:scale>
        <p:origin x="1288" y="5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1.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CD91C7E-FAD0-46FD-B8FF-60C374A56AF3}" type="datetimeFigureOut">
              <a:rPr kumimoji="1" lang="ja-JP" altLang="en-US" smtClean="0"/>
              <a:t>2023/10/11</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10A6EB-E397-4CB6-A0EF-6BBD6E1AE2D9}" type="slidenum">
              <a:rPr kumimoji="1" lang="ja-JP" altLang="en-US" smtClean="0"/>
              <a:t>‹#›</a:t>
            </a:fld>
            <a:endParaRPr kumimoji="1" lang="ja-JP" altLang="en-US"/>
          </a:p>
        </p:txBody>
      </p:sp>
    </p:spTree>
    <p:extLst>
      <p:ext uri="{BB962C8B-B14F-4D97-AF65-F5344CB8AC3E}">
        <p14:creationId xmlns:p14="http://schemas.microsoft.com/office/powerpoint/2010/main" val="39111774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FAA196-8F38-47D0-A5AF-9858AEE20EE4}" type="datetimeFigureOut">
              <a:rPr kumimoji="1" lang="ja-JP" altLang="en-US" smtClean="0"/>
              <a:t>2023/10/11</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515D5C-954E-4E6D-B2D7-4EC9A3D19106}" type="slidenum">
              <a:rPr kumimoji="1" lang="ja-JP" altLang="en-US" smtClean="0"/>
              <a:t>‹#›</a:t>
            </a:fld>
            <a:endParaRPr kumimoji="1" lang="ja-JP" altLang="en-US"/>
          </a:p>
        </p:txBody>
      </p:sp>
    </p:spTree>
    <p:extLst>
      <p:ext uri="{BB962C8B-B14F-4D97-AF65-F5344CB8AC3E}">
        <p14:creationId xmlns:p14="http://schemas.microsoft.com/office/powerpoint/2010/main" val="19033079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1</a:t>
            </a:fld>
            <a:endParaRPr kumimoji="1" lang="ja-JP" altLang="en-US"/>
          </a:p>
        </p:txBody>
      </p:sp>
    </p:spTree>
    <p:extLst>
      <p:ext uri="{BB962C8B-B14F-4D97-AF65-F5344CB8AC3E}">
        <p14:creationId xmlns:p14="http://schemas.microsoft.com/office/powerpoint/2010/main" val="939428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2</a:t>
            </a:fld>
            <a:endParaRPr kumimoji="1" lang="ja-JP" altLang="en-US"/>
          </a:p>
        </p:txBody>
      </p:sp>
    </p:spTree>
    <p:extLst>
      <p:ext uri="{BB962C8B-B14F-4D97-AF65-F5344CB8AC3E}">
        <p14:creationId xmlns:p14="http://schemas.microsoft.com/office/powerpoint/2010/main" val="123051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419D88-00E0-48C0-AFF7-465FEC180E8A}"/>
              </a:ext>
            </a:extLst>
          </p:cNvPr>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9FDA99B-115B-4830-918F-9E728FF5A62B}"/>
              </a:ext>
            </a:extLst>
          </p:cNvPr>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C898BFC-47A7-4A04-A746-F1A8B30D39A4}"/>
              </a:ext>
            </a:extLst>
          </p:cNvPr>
          <p:cNvSpPr>
            <a:spLocks noGrp="1"/>
          </p:cNvSpPr>
          <p:nvPr>
            <p:ph type="dt" sz="half" idx="10"/>
          </p:nvPr>
        </p:nvSpPr>
        <p:spPr/>
        <p:txBody>
          <a:bodyPr/>
          <a:lstStyle/>
          <a:p>
            <a:r>
              <a:rPr lang="da-DK" altLang="ja-JP" dirty="0"/>
              <a:t>2022</a:t>
            </a:r>
            <a:r>
              <a:rPr lang="ja-JP" altLang="da-DK" dirty="0"/>
              <a:t>年</a:t>
            </a:r>
            <a:r>
              <a:rPr lang="da-DK" altLang="ja-JP" dirty="0"/>
              <a:t>1</a:t>
            </a:r>
            <a:r>
              <a:rPr lang="ja-JP" altLang="da-DK" dirty="0"/>
              <a:t>月</a:t>
            </a:r>
            <a:r>
              <a:rPr lang="da-DK" altLang="ja-JP" dirty="0"/>
              <a:t>ver</a:t>
            </a:r>
            <a:endParaRPr lang="ja-JP" altLang="en-US" dirty="0"/>
          </a:p>
        </p:txBody>
      </p:sp>
      <p:sp>
        <p:nvSpPr>
          <p:cNvPr id="5" name="フッター プレースホルダー 4">
            <a:extLst>
              <a:ext uri="{FF2B5EF4-FFF2-40B4-BE49-F238E27FC236}">
                <a16:creationId xmlns:a16="http://schemas.microsoft.com/office/drawing/2014/main" id="{B9B6D881-F8B7-46F3-A24C-996225D95D6E}"/>
              </a:ext>
            </a:extLst>
          </p:cNvPr>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6" name="スライド番号プレースホルダー 5">
            <a:extLst>
              <a:ext uri="{FF2B5EF4-FFF2-40B4-BE49-F238E27FC236}">
                <a16:creationId xmlns:a16="http://schemas.microsoft.com/office/drawing/2014/main" id="{D829DADF-6544-4C64-8DD4-C2B849FB461E}"/>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4213012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F7F7E7-D2C7-43C5-9F9D-F677CBD8DBB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81FC33F-276D-4BD2-9DCF-B7C5A5D1EBF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7F22508-AC34-4A89-BCE3-9D6313C18592}"/>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5" name="フッター プレースホルダー 4">
            <a:extLst>
              <a:ext uri="{FF2B5EF4-FFF2-40B4-BE49-F238E27FC236}">
                <a16:creationId xmlns:a16="http://schemas.microsoft.com/office/drawing/2014/main" id="{4201A715-2312-4B9B-B54D-D40EE509A472}"/>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DD30EEBC-7C6F-454F-8012-389342044EAA}"/>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535643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0A685C50-7527-4409-9532-8C7E7AD437D5}"/>
              </a:ext>
            </a:extLst>
          </p:cNvPr>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8607C90-5731-4D22-B59A-64578BC337FE}"/>
              </a:ext>
            </a:extLst>
          </p:cNvPr>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16B1452-0455-4E57-99E6-CC696965B7EC}"/>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5" name="フッター プレースホルダー 4">
            <a:extLst>
              <a:ext uri="{FF2B5EF4-FFF2-40B4-BE49-F238E27FC236}">
                <a16:creationId xmlns:a16="http://schemas.microsoft.com/office/drawing/2014/main" id="{4CD090CC-E9AF-4FFD-9CF7-EF4FCDD38517}"/>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E7E5F648-BFD3-4352-882C-4FFC18CCA89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0325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A3DD13-0878-4B42-8E2D-55BF5657651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2DBBE91-B30C-4805-9442-AE41AFC0147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2AD66A3-0E91-4C38-8B07-45D65A5DB53C}"/>
              </a:ext>
            </a:extLst>
          </p:cNvPr>
          <p:cNvSpPr>
            <a:spLocks noGrp="1"/>
          </p:cNvSpPr>
          <p:nvPr>
            <p:ph type="dt" sz="half" idx="10"/>
          </p:nvPr>
        </p:nvSpPr>
        <p:spPr/>
        <p:txBody>
          <a:bodyPr/>
          <a:lstStyle/>
          <a:p>
            <a:r>
              <a:rPr lang="da-DK" altLang="ja-JP"/>
              <a:t>2022</a:t>
            </a:r>
            <a:r>
              <a:rPr lang="ja-JP" altLang="da-DK"/>
              <a:t>年</a:t>
            </a:r>
            <a:r>
              <a:rPr lang="da-DK" altLang="ja-JP"/>
              <a:t>1</a:t>
            </a:r>
            <a:r>
              <a:rPr lang="ja-JP" altLang="da-DK"/>
              <a:t>月</a:t>
            </a:r>
            <a:r>
              <a:rPr lang="da-DK" altLang="ja-JP"/>
              <a:t>ver</a:t>
            </a:r>
            <a:endParaRPr lang="ja-JP" altLang="en-US"/>
          </a:p>
        </p:txBody>
      </p:sp>
      <p:sp>
        <p:nvSpPr>
          <p:cNvPr id="5" name="フッター プレースホルダー 4">
            <a:extLst>
              <a:ext uri="{FF2B5EF4-FFF2-40B4-BE49-F238E27FC236}">
                <a16:creationId xmlns:a16="http://schemas.microsoft.com/office/drawing/2014/main" id="{0C5BAFD5-5377-4F80-8000-E9D6B6EC8248}"/>
              </a:ext>
            </a:extLst>
          </p:cNvPr>
          <p:cNvSpPr>
            <a:spLocks noGrp="1"/>
          </p:cNvSpPr>
          <p:nvPr>
            <p:ph type="ftr" sz="quarter" idx="11"/>
          </p:nvPr>
        </p:nvSpPr>
        <p:spPr/>
        <p:txBody>
          <a:bodyPr/>
          <a:lstStyle>
            <a:lvl1pPr>
              <a:defRPr sz="1000"/>
            </a:lvl1pPr>
          </a:lstStyle>
          <a:p>
            <a:r>
              <a:rPr lang="zh-TW" altLang="en-US"/>
              <a:t>資金分配団体</a:t>
            </a:r>
            <a:r>
              <a:rPr lang="en-US" altLang="zh-TW"/>
              <a:t>【PO1</a:t>
            </a:r>
            <a:r>
              <a:rPr lang="zh-TW" altLang="en-US"/>
              <a:t>年目研修</a:t>
            </a:r>
            <a:r>
              <a:rPr lang="en-US" altLang="zh-TW"/>
              <a:t>】</a:t>
            </a:r>
            <a:endParaRPr lang="ja-JP" altLang="en-US"/>
          </a:p>
        </p:txBody>
      </p:sp>
      <p:sp>
        <p:nvSpPr>
          <p:cNvPr id="6" name="スライド番号プレースホルダー 5">
            <a:extLst>
              <a:ext uri="{FF2B5EF4-FFF2-40B4-BE49-F238E27FC236}">
                <a16:creationId xmlns:a16="http://schemas.microsoft.com/office/drawing/2014/main" id="{3289E7BC-C345-43E0-8F16-FAB4C591CDDF}"/>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815615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9B58B2-B4BE-454D-916B-DD9EBE163B39}"/>
              </a:ext>
            </a:extLst>
          </p:cNvPr>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4BBE404-E770-4E98-9143-814DF3CAECD7}"/>
              </a:ext>
            </a:extLst>
          </p:cNvPr>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66DA90C-29FF-43B3-9F13-1DEC70082CC2}"/>
              </a:ext>
            </a:extLst>
          </p:cNvPr>
          <p:cNvSpPr>
            <a:spLocks noGrp="1"/>
          </p:cNvSpPr>
          <p:nvPr>
            <p:ph type="dt" sz="half" idx="10"/>
          </p:nvPr>
        </p:nvSpPr>
        <p:spPr/>
        <p:txBody>
          <a:bodyPr/>
          <a:lstStyle/>
          <a:p>
            <a:r>
              <a:rPr lang="da-DK" altLang="ja-JP" dirty="0"/>
              <a:t>2023</a:t>
            </a:r>
            <a:r>
              <a:rPr lang="ja-JP" altLang="da-DK" dirty="0"/>
              <a:t>年</a:t>
            </a:r>
            <a:r>
              <a:rPr lang="da-DK" altLang="ja-JP" dirty="0"/>
              <a:t>10</a:t>
            </a:r>
            <a:r>
              <a:rPr lang="ja-JP" altLang="da-DK" dirty="0"/>
              <a:t>月</a:t>
            </a:r>
            <a:r>
              <a:rPr lang="da-DK" altLang="ja-JP" dirty="0"/>
              <a:t>ver</a:t>
            </a:r>
            <a:endParaRPr kumimoji="1" lang="ja-JP" altLang="en-US" dirty="0"/>
          </a:p>
        </p:txBody>
      </p:sp>
      <p:sp>
        <p:nvSpPr>
          <p:cNvPr id="5" name="フッター プレースホルダー 4">
            <a:extLst>
              <a:ext uri="{FF2B5EF4-FFF2-40B4-BE49-F238E27FC236}">
                <a16:creationId xmlns:a16="http://schemas.microsoft.com/office/drawing/2014/main" id="{E4D9E306-6EAE-4E2B-9155-55DA37FE45CE}"/>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D4057A7F-D2A6-4BC6-BA30-F8ADB69E796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99868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D6C17C-B879-4F23-BA70-1551F40D597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F556FBD-77F2-4013-8532-911449273322}"/>
              </a:ext>
            </a:extLst>
          </p:cNvPr>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3CA6A93-4F25-40F0-A5AB-3CA767B6D2E2}"/>
              </a:ext>
            </a:extLst>
          </p:cNvPr>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8F74113-4B18-495A-9F46-8461A5D8A89E}"/>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6" name="フッター プレースホルダー 5">
            <a:extLst>
              <a:ext uri="{FF2B5EF4-FFF2-40B4-BE49-F238E27FC236}">
                <a16:creationId xmlns:a16="http://schemas.microsoft.com/office/drawing/2014/main" id="{E525F47F-C274-4387-8648-EFC15CE57EBA}"/>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AC2C5DC8-0BEE-4FB7-95FF-16DBB7EA4127}"/>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08716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F85403-2C57-4719-A0BA-AC48F8797475}"/>
              </a:ext>
            </a:extLst>
          </p:cNvPr>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2F65DBD-9104-481C-BFAB-06A9A65F4453}"/>
              </a:ext>
            </a:extLst>
          </p:cNvPr>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4603FAB-06C1-453D-A3F8-8B95E8DB6C80}"/>
              </a:ext>
            </a:extLst>
          </p:cNvPr>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65823AF-56F4-4826-80DE-0C9FF3B9AB5B}"/>
              </a:ext>
            </a:extLst>
          </p:cNvPr>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BD6FDA0-4F36-48DF-BAF9-7A0DD4F8A9FB}"/>
              </a:ext>
            </a:extLst>
          </p:cNvPr>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A8C48BA-06B2-4731-8093-853582673DD3}"/>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8" name="フッター プレースホルダー 7">
            <a:extLst>
              <a:ext uri="{FF2B5EF4-FFF2-40B4-BE49-F238E27FC236}">
                <a16:creationId xmlns:a16="http://schemas.microsoft.com/office/drawing/2014/main" id="{4DCCBC77-BB04-4141-9093-EEBC1C8B558A}"/>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9" name="スライド番号プレースホルダー 8">
            <a:extLst>
              <a:ext uri="{FF2B5EF4-FFF2-40B4-BE49-F238E27FC236}">
                <a16:creationId xmlns:a16="http://schemas.microsoft.com/office/drawing/2014/main" id="{B7A7A9B7-A6C7-4736-8C58-1F42EFEA81DD}"/>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161929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5613D9-3BBC-4CFC-B0C9-7467BA9BFF5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CBE999C-3AB4-4BA7-9391-1DEAC82B8CA9}"/>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4" name="フッター プレースホルダー 3">
            <a:extLst>
              <a:ext uri="{FF2B5EF4-FFF2-40B4-BE49-F238E27FC236}">
                <a16:creationId xmlns:a16="http://schemas.microsoft.com/office/drawing/2014/main" id="{9FE55A8E-7936-4D8D-9896-F871BC018C1B}"/>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5" name="スライド番号プレースホルダー 4">
            <a:extLst>
              <a:ext uri="{FF2B5EF4-FFF2-40B4-BE49-F238E27FC236}">
                <a16:creationId xmlns:a16="http://schemas.microsoft.com/office/drawing/2014/main" id="{570849EE-E323-4590-8109-F0F499A38B54}"/>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777288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81E5514-F180-40A0-A168-29B4E89A405A}"/>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3" name="フッター プレースホルダー 2">
            <a:extLst>
              <a:ext uri="{FF2B5EF4-FFF2-40B4-BE49-F238E27FC236}">
                <a16:creationId xmlns:a16="http://schemas.microsoft.com/office/drawing/2014/main" id="{4B6EEA5C-325F-42CD-8B54-29D9A4A2A13F}"/>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4" name="スライド番号プレースホルダー 3">
            <a:extLst>
              <a:ext uri="{FF2B5EF4-FFF2-40B4-BE49-F238E27FC236}">
                <a16:creationId xmlns:a16="http://schemas.microsoft.com/office/drawing/2014/main" id="{5A0E5C0B-752B-4C23-8268-998FA5AC3DD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917984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06E5F7B-D2E9-48CB-946B-D3B71C752195}"/>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DCAFDD3-76F2-42D6-A7D8-858EE214649F}"/>
              </a:ext>
            </a:extLst>
          </p:cNvPr>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542B02A-3A6D-4E41-BC7D-0C1BE74C1B5D}"/>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0280B70-BE52-4A92-B0A0-9E93A99C5B21}"/>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6" name="フッター プレースホルダー 5">
            <a:extLst>
              <a:ext uri="{FF2B5EF4-FFF2-40B4-BE49-F238E27FC236}">
                <a16:creationId xmlns:a16="http://schemas.microsoft.com/office/drawing/2014/main" id="{A1F5F7E8-9B8D-41D9-84BA-F3F40BA03F36}"/>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C7A63A2C-28C4-448C-B2C9-283357949101}"/>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400008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97D42-A5E5-42EE-9ACF-ABD260BC2B90}"/>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C3CC7C1-3708-4700-A350-DF2612E92349}"/>
              </a:ext>
            </a:extLst>
          </p:cNvPr>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a:extLst>
              <a:ext uri="{FF2B5EF4-FFF2-40B4-BE49-F238E27FC236}">
                <a16:creationId xmlns:a16="http://schemas.microsoft.com/office/drawing/2014/main" id="{FCB5F05E-FB58-4E68-8C2B-2B1623EDF5B9}"/>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E8BF893-5287-469F-B159-2B23E4A0AB3A}"/>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6" name="フッター プレースホルダー 5">
            <a:extLst>
              <a:ext uri="{FF2B5EF4-FFF2-40B4-BE49-F238E27FC236}">
                <a16:creationId xmlns:a16="http://schemas.microsoft.com/office/drawing/2014/main" id="{5BE37B6C-5607-4A7D-AF5D-03DC0EA54C59}"/>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171FA466-3CCB-42E8-887F-52FE978572F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2419029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D886AA8-DBD8-4C24-B185-9D1B06AFE700}"/>
              </a:ext>
            </a:extLst>
          </p:cNvPr>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8897291-8677-4AF1-B806-E052812EA103}"/>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B796E6B-7E64-45E4-AA61-B052D3CECAEC}"/>
              </a:ext>
            </a:extLst>
          </p:cNvPr>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r>
              <a:rPr lang="da-DK" altLang="ja-JP"/>
              <a:t>2022</a:t>
            </a:r>
            <a:r>
              <a:rPr lang="ja-JP" altLang="da-DK"/>
              <a:t>年</a:t>
            </a:r>
            <a:r>
              <a:rPr lang="da-DK" altLang="ja-JP"/>
              <a:t>1</a:t>
            </a:r>
            <a:r>
              <a:rPr lang="ja-JP" altLang="da-DK"/>
              <a:t>月</a:t>
            </a:r>
            <a:r>
              <a:rPr lang="da-DK" altLang="ja-JP"/>
              <a:t>ver</a:t>
            </a:r>
            <a:endParaRPr lang="ja-JP" altLang="en-US"/>
          </a:p>
        </p:txBody>
      </p:sp>
      <p:sp>
        <p:nvSpPr>
          <p:cNvPr id="5" name="フッター プレースホルダー 4">
            <a:extLst>
              <a:ext uri="{FF2B5EF4-FFF2-40B4-BE49-F238E27FC236}">
                <a16:creationId xmlns:a16="http://schemas.microsoft.com/office/drawing/2014/main" id="{8DE8FF66-77B1-4DFB-8B72-E8C51703827D}"/>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r>
              <a:rPr lang="zh-TW" altLang="en-US"/>
              <a:t>資金分配団体</a:t>
            </a:r>
            <a:r>
              <a:rPr lang="en-US" altLang="zh-TW"/>
              <a:t>【PO1</a:t>
            </a:r>
            <a:r>
              <a:rPr lang="zh-TW" altLang="en-US"/>
              <a:t>年目研修</a:t>
            </a:r>
            <a:r>
              <a:rPr lang="en-US" altLang="zh-TW"/>
              <a:t>】</a:t>
            </a:r>
            <a:endParaRPr lang="ja-JP" altLang="en-US"/>
          </a:p>
        </p:txBody>
      </p:sp>
      <p:sp>
        <p:nvSpPr>
          <p:cNvPr id="6" name="スライド番号プレースホルダー 5">
            <a:extLst>
              <a:ext uri="{FF2B5EF4-FFF2-40B4-BE49-F238E27FC236}">
                <a16:creationId xmlns:a16="http://schemas.microsoft.com/office/drawing/2014/main" id="{1E32B3E3-91DE-44B7-A3F9-0FDB623737AB}"/>
              </a:ext>
            </a:extLst>
          </p:cNvPr>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5591146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03F9FD-AFF1-4480-9435-C4E5EB624E9F}"/>
              </a:ext>
            </a:extLst>
          </p:cNvPr>
          <p:cNvSpPr>
            <a:spLocks noGrp="1"/>
          </p:cNvSpPr>
          <p:nvPr>
            <p:ph type="ctrTitle"/>
          </p:nvPr>
        </p:nvSpPr>
        <p:spPr>
          <a:xfrm>
            <a:off x="752181" y="771882"/>
            <a:ext cx="8618114" cy="1875245"/>
          </a:xfrm>
        </p:spPr>
        <p:txBody>
          <a:bodyPr>
            <a:normAutofit fontScale="90000"/>
          </a:bodyPr>
          <a:lstStyle/>
          <a:p>
            <a:r>
              <a:rPr lang="en-US" altLang="ja-JP" sz="4000" dirty="0">
                <a:ea typeface="游ゴシック Light"/>
              </a:rPr>
              <a:t>2023</a:t>
            </a:r>
            <a:r>
              <a:rPr lang="ja-JP" altLang="en-US" sz="4000" dirty="0">
                <a:ea typeface="游ゴシック Light"/>
              </a:rPr>
              <a:t>年度 通常枠（第1回）</a:t>
            </a:r>
            <a:r>
              <a:rPr lang="ja-JP" altLang="en-US" sz="3200" dirty="0">
                <a:ea typeface="游ゴシック Light"/>
              </a:rPr>
              <a:t> </a:t>
            </a:r>
            <a:r>
              <a:rPr lang="ja-JP" altLang="en-US" sz="4000" dirty="0">
                <a:ea typeface="游ゴシック Light"/>
              </a:rPr>
              <a:t>資金分配団体</a:t>
            </a:r>
            <a:br>
              <a:rPr lang="en-US" altLang="ja-JP" sz="4000" dirty="0"/>
            </a:br>
            <a:r>
              <a:rPr lang="en-US" altLang="ja-JP" sz="3200" dirty="0">
                <a:ea typeface="游ゴシック Light"/>
              </a:rPr>
              <a:t>【PO1</a:t>
            </a:r>
            <a:r>
              <a:rPr lang="ja-JP" altLang="en-US" sz="3200" dirty="0">
                <a:ea typeface="游ゴシック Light"/>
              </a:rPr>
              <a:t>年目（公募前）研修</a:t>
            </a:r>
            <a:r>
              <a:rPr lang="en-US" altLang="ja-JP" sz="3200" dirty="0">
                <a:ea typeface="游ゴシック Light"/>
              </a:rPr>
              <a:t>】</a:t>
            </a:r>
            <a:br>
              <a:rPr lang="en-US" altLang="ja-JP" sz="3200" dirty="0"/>
            </a:br>
            <a:r>
              <a:rPr lang="ja-JP" altLang="en-US" sz="3200" dirty="0">
                <a:ea typeface="游ゴシック Light"/>
              </a:rPr>
              <a:t>ビデオ学習用課題</a:t>
            </a:r>
            <a:endParaRPr kumimoji="1" lang="ja-JP" altLang="en-US" sz="3200" dirty="0">
              <a:ea typeface="游ゴシック Light"/>
            </a:endParaRPr>
          </a:p>
        </p:txBody>
      </p:sp>
      <p:sp>
        <p:nvSpPr>
          <p:cNvPr id="3" name="タイトル 1">
            <a:extLst>
              <a:ext uri="{FF2B5EF4-FFF2-40B4-BE49-F238E27FC236}">
                <a16:creationId xmlns:a16="http://schemas.microsoft.com/office/drawing/2014/main" id="{BF03F9FD-AFF1-4480-9435-C4E5EB624E9F}"/>
              </a:ext>
            </a:extLst>
          </p:cNvPr>
          <p:cNvSpPr txBox="1">
            <a:spLocks/>
          </p:cNvSpPr>
          <p:nvPr/>
        </p:nvSpPr>
        <p:spPr>
          <a:xfrm>
            <a:off x="1238250" y="4129961"/>
            <a:ext cx="7429500" cy="749337"/>
          </a:xfrm>
          <a:prstGeom prst="rect">
            <a:avLst/>
          </a:prstGeom>
        </p:spPr>
        <p:txBody>
          <a:bodyPr vert="horz" lIns="91440" tIns="45720" rIns="91440" bIns="45720" rtlCol="0" anchor="b">
            <a:normAutofit lnSpcReduction="10000"/>
          </a:bodyPr>
          <a:lstStyle>
            <a:lvl1pPr algn="ctr" defTabSz="742950" rtl="0" eaLnBrk="1" latinLnBrk="0" hangingPunct="1">
              <a:lnSpc>
                <a:spcPct val="90000"/>
              </a:lnSpc>
              <a:spcBef>
                <a:spcPct val="0"/>
              </a:spcBef>
              <a:buNone/>
              <a:defRPr kumimoji="1" sz="4875" kern="1200">
                <a:solidFill>
                  <a:schemeClr val="tx1"/>
                </a:solidFill>
                <a:latin typeface="+mj-lt"/>
                <a:ea typeface="+mj-ea"/>
                <a:cs typeface="+mj-cs"/>
              </a:defRPr>
            </a:lvl1pPr>
          </a:lstStyle>
          <a:p>
            <a:endParaRPr lang="ja-JP" altLang="en-US" sz="4800"/>
          </a:p>
        </p:txBody>
      </p:sp>
      <p:sp>
        <p:nvSpPr>
          <p:cNvPr id="4" name="テキスト ボックス 3"/>
          <p:cNvSpPr txBox="1"/>
          <p:nvPr/>
        </p:nvSpPr>
        <p:spPr>
          <a:xfrm>
            <a:off x="1959231" y="3024370"/>
            <a:ext cx="5987537" cy="2031325"/>
          </a:xfrm>
          <a:prstGeom prst="rect">
            <a:avLst/>
          </a:prstGeom>
          <a:noFill/>
        </p:spPr>
        <p:txBody>
          <a:bodyPr wrap="none" rtlCol="0">
            <a:spAutoFit/>
          </a:bodyPr>
          <a:lstStyle/>
          <a:p>
            <a:r>
              <a:rPr kumimoji="1" lang="ja-JP" altLang="en-US" u="sng" dirty="0"/>
              <a:t>資金分配団体名：　　　　　　　　　　　　　　　　　</a:t>
            </a:r>
            <a:endParaRPr kumimoji="1" lang="en-US" altLang="ja-JP" u="sng" dirty="0"/>
          </a:p>
          <a:p>
            <a:endParaRPr kumimoji="1" lang="en-US" altLang="ja-JP" dirty="0"/>
          </a:p>
          <a:p>
            <a:r>
              <a:rPr lang="ja-JP" altLang="en-US" u="sng" dirty="0"/>
              <a:t>名前　　　　　：　　　　　　　　　　　　　　　　　</a:t>
            </a:r>
            <a:endParaRPr lang="en-US" altLang="ja-JP" u="sng" dirty="0"/>
          </a:p>
          <a:p>
            <a:endParaRPr lang="en-US" altLang="ja-JP" u="sng" dirty="0"/>
          </a:p>
          <a:p>
            <a:r>
              <a:rPr lang="en-US" altLang="ja-JP" u="sng" dirty="0"/>
              <a:t>E-mail</a:t>
            </a:r>
            <a:r>
              <a:rPr lang="ja-JP" altLang="en-US" u="sng" dirty="0"/>
              <a:t>　　　　：　　　　　　　　　　　　　　　　　</a:t>
            </a:r>
            <a:endParaRPr lang="en-US" altLang="ja-JP" u="sng" dirty="0"/>
          </a:p>
          <a:p>
            <a:endParaRPr lang="en-US" altLang="ja-JP" u="sng" dirty="0"/>
          </a:p>
          <a:p>
            <a:r>
              <a:rPr lang="ja-JP" altLang="en-US" sz="1400" u="sng" dirty="0"/>
              <a:t>確認者</a:t>
            </a:r>
            <a:r>
              <a:rPr lang="en-US" altLang="ja-JP" sz="1400" u="sng" dirty="0"/>
              <a:t>(JANPIA</a:t>
            </a:r>
            <a:r>
              <a:rPr lang="ja-JP" altLang="en-US" sz="1400" u="sng" dirty="0"/>
              <a:t>担当</a:t>
            </a:r>
            <a:r>
              <a:rPr lang="en-US" altLang="ja-JP" sz="1400" u="sng" dirty="0"/>
              <a:t>)</a:t>
            </a:r>
            <a:r>
              <a:rPr lang="ja-JP" altLang="en-US" u="sng" dirty="0"/>
              <a:t>：　　　　　　　　　　　　　　　　　</a:t>
            </a:r>
            <a:endParaRPr kumimoji="1" lang="ja-JP" altLang="en-US" u="sng" dirty="0"/>
          </a:p>
        </p:txBody>
      </p:sp>
      <p:sp>
        <p:nvSpPr>
          <p:cNvPr id="5" name="フッター プレースホルダー 4"/>
          <p:cNvSpPr>
            <a:spLocks noGrp="1"/>
          </p:cNvSpPr>
          <p:nvPr>
            <p:ph type="ftr" sz="quarter" idx="11"/>
          </p:nvPr>
        </p:nvSpPr>
        <p:spPr/>
        <p:txBody>
          <a:bodyPr/>
          <a:lstStyle/>
          <a:p>
            <a:r>
              <a:rPr lang="zh-TW" altLang="en-US" dirty="0"/>
              <a:t>資金分配団体</a:t>
            </a:r>
            <a:r>
              <a:rPr lang="en-US" altLang="zh-TW" dirty="0"/>
              <a:t>【PO1</a:t>
            </a:r>
            <a:r>
              <a:rPr lang="zh-TW" altLang="en-US" dirty="0"/>
              <a:t>年目研修</a:t>
            </a:r>
            <a:r>
              <a:rPr lang="en-US" altLang="zh-TW" dirty="0"/>
              <a:t>】</a:t>
            </a:r>
            <a:endParaRPr lang="ja-JP" altLang="en-US" dirty="0"/>
          </a:p>
        </p:txBody>
      </p:sp>
      <p:sp>
        <p:nvSpPr>
          <p:cNvPr id="6" name="日付プレースホルダー 5"/>
          <p:cNvSpPr>
            <a:spLocks noGrp="1"/>
          </p:cNvSpPr>
          <p:nvPr>
            <p:ph type="dt" sz="half" idx="10"/>
          </p:nvPr>
        </p:nvSpPr>
        <p:spPr/>
        <p:txBody>
          <a:bodyPr/>
          <a:lstStyle/>
          <a:p>
            <a:r>
              <a:rPr lang="da-DK" altLang="ja-JP" dirty="0"/>
              <a:t>2023</a:t>
            </a:r>
            <a:r>
              <a:rPr lang="ja-JP" altLang="da-DK" dirty="0"/>
              <a:t>年</a:t>
            </a:r>
            <a:r>
              <a:rPr lang="da-DK" altLang="ja-JP" dirty="0"/>
              <a:t>10</a:t>
            </a:r>
            <a:r>
              <a:rPr lang="ja-JP" altLang="da-DK" dirty="0"/>
              <a:t>月</a:t>
            </a:r>
            <a:r>
              <a:rPr lang="da-DK" altLang="ja-JP" dirty="0"/>
              <a:t>ver</a:t>
            </a:r>
            <a:endParaRPr lang="ja-JP" altLang="en-US" dirty="0"/>
          </a:p>
        </p:txBody>
      </p:sp>
      <p:sp>
        <p:nvSpPr>
          <p:cNvPr id="7" name="スライド番号プレースホルダー 6"/>
          <p:cNvSpPr>
            <a:spLocks noGrp="1"/>
          </p:cNvSpPr>
          <p:nvPr>
            <p:ph type="sldNum" sz="quarter" idx="12"/>
          </p:nvPr>
        </p:nvSpPr>
        <p:spPr/>
        <p:txBody>
          <a:bodyPr/>
          <a:lstStyle/>
          <a:p>
            <a:fld id="{70CC3A8B-FD5A-42F6-A67C-4E83DD5BC04C}" type="slidenum">
              <a:rPr kumimoji="1" lang="ja-JP" altLang="en-US" smtClean="0"/>
              <a:t>1</a:t>
            </a:fld>
            <a:endParaRPr kumimoji="1" lang="ja-JP" altLang="en-US"/>
          </a:p>
        </p:txBody>
      </p:sp>
      <p:sp>
        <p:nvSpPr>
          <p:cNvPr id="8" name="テキスト ボックス 7">
            <a:extLst>
              <a:ext uri="{FF2B5EF4-FFF2-40B4-BE49-F238E27FC236}">
                <a16:creationId xmlns:a16="http://schemas.microsoft.com/office/drawing/2014/main" id="{D19DBEB2-A0F3-4509-84D1-9766C0A29AA2}"/>
              </a:ext>
            </a:extLst>
          </p:cNvPr>
          <p:cNvSpPr txBox="1"/>
          <p:nvPr/>
        </p:nvSpPr>
        <p:spPr>
          <a:xfrm>
            <a:off x="1496265" y="5193947"/>
            <a:ext cx="7138556" cy="1169551"/>
          </a:xfrm>
          <a:prstGeom prst="rect">
            <a:avLst/>
          </a:prstGeom>
          <a:noFill/>
        </p:spPr>
        <p:txBody>
          <a:bodyPr wrap="square" lIns="91440" tIns="45720" rIns="91440" bIns="45720" rtlCol="0" anchor="t">
            <a:spAutoFit/>
          </a:bodyPr>
          <a:lstStyle/>
          <a:p>
            <a:r>
              <a:rPr lang="en-US" altLang="ja-JP" sz="1400" dirty="0"/>
              <a:t>【</a:t>
            </a:r>
            <a:r>
              <a:rPr lang="ja-JP" altLang="en-US" sz="1400" dirty="0"/>
              <a:t>はじめに</a:t>
            </a:r>
            <a:r>
              <a:rPr lang="en-US" altLang="ja-JP" sz="1400" dirty="0"/>
              <a:t>】</a:t>
            </a:r>
          </a:p>
          <a:p>
            <a:r>
              <a:rPr lang="ja-JP" sz="1400">
                <a:solidFill>
                  <a:srgbClr val="000000"/>
                </a:solidFill>
                <a:ea typeface="游ゴシック"/>
              </a:rPr>
              <a:t>一部の講義のみ受講される方は、「受講済みに」チェックを入れ該当箇所のみのレポート作成をお願いします。</a:t>
            </a:r>
            <a:r>
              <a:rPr lang="ja-JP" altLang="en-US" sz="1400" b="1">
                <a:solidFill>
                  <a:srgbClr val="FF0000"/>
                </a:solidFill>
                <a:ea typeface="游ゴシック"/>
              </a:rPr>
              <a:t>　</a:t>
            </a:r>
            <a:endParaRPr lang="en-US" altLang="ja-JP" sz="1400" b="1">
              <a:solidFill>
                <a:srgbClr val="FF0000"/>
              </a:solidFill>
              <a:ea typeface="游ゴシック"/>
            </a:endParaRPr>
          </a:p>
          <a:p>
            <a:r>
              <a:rPr lang="ja-JP" altLang="en-US" sz="1400" b="1">
                <a:solidFill>
                  <a:srgbClr val="FF0000"/>
                </a:solidFill>
                <a:ea typeface="游ゴシック"/>
              </a:rPr>
              <a:t>一部の講義のみ受講される方も、最終ページ「まとめ」の記載をお願いします。</a:t>
            </a:r>
            <a:endParaRPr lang="en-US" altLang="ja-JP" sz="1400" b="1">
              <a:solidFill>
                <a:srgbClr val="FF0000"/>
              </a:solidFill>
              <a:ea typeface="游ゴシック"/>
            </a:endParaRPr>
          </a:p>
          <a:p>
            <a:r>
              <a:rPr lang="ja-JP" altLang="en-US" sz="1400" dirty="0"/>
              <a:t>　レポートの記載が終わりましたら、</a:t>
            </a:r>
            <a:r>
              <a:rPr lang="en-US" altLang="ja-JP" sz="1400" dirty="0"/>
              <a:t>JANPIA</a:t>
            </a:r>
            <a:r>
              <a:rPr lang="ja-JP" altLang="en-US" sz="1400" dirty="0"/>
              <a:t>の担当</a:t>
            </a:r>
            <a:r>
              <a:rPr lang="en-US" altLang="ja-JP" sz="1400" dirty="0"/>
              <a:t>PO</a:t>
            </a:r>
            <a:r>
              <a:rPr lang="ja-JP" altLang="en-US" sz="1400" dirty="0"/>
              <a:t>に送付をお願いいたします。</a:t>
            </a:r>
            <a:endParaRPr lang="en-US" altLang="ja-JP" sz="1400" dirty="0"/>
          </a:p>
        </p:txBody>
      </p:sp>
    </p:spTree>
    <p:extLst>
      <p:ext uri="{BB962C8B-B14F-4D97-AF65-F5344CB8AC3E}">
        <p14:creationId xmlns:p14="http://schemas.microsoft.com/office/powerpoint/2010/main" val="3831237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24695"/>
            <a:ext cx="8543925" cy="782954"/>
          </a:xfrm>
        </p:spPr>
        <p:txBody>
          <a:bodyPr>
            <a:normAutofit/>
          </a:bodyPr>
          <a:lstStyle/>
          <a:p>
            <a:r>
              <a:rPr lang="ja-JP" altLang="en-US" sz="1800" b="1" dirty="0"/>
              <a:t>公募・審査の事例に関して</a:t>
            </a:r>
            <a:br>
              <a:rPr lang="en-US" altLang="ja-JP" sz="1800" b="1" dirty="0"/>
            </a:br>
            <a:r>
              <a:rPr kumimoji="1" lang="ja-JP" altLang="en-US" sz="1800" b="1" dirty="0"/>
              <a:t>講師：</a:t>
            </a:r>
            <a:r>
              <a:rPr lang="en-US" altLang="ja-JP" sz="1800" b="1" dirty="0"/>
              <a:t>JANPIA</a:t>
            </a:r>
            <a:r>
              <a:rPr lang="ja-JP" altLang="ja-JP" sz="1800" b="1" dirty="0"/>
              <a:t>　</a:t>
            </a:r>
            <a:r>
              <a:rPr lang="ja-JP" altLang="en-US" sz="1800" b="1" dirty="0"/>
              <a:t>上野、</a:t>
            </a:r>
            <a:r>
              <a:rPr lang="ja-JP" altLang="ja-JP" sz="1800" b="1" dirty="0"/>
              <a:t>大川</a:t>
            </a:r>
            <a:endParaRPr kumimoji="1" lang="ja-JP" altLang="en-US" sz="18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312455"/>
            <a:ext cx="9580880" cy="13424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solidFill>
                <a:schemeClr val="tx1"/>
              </a:solidFill>
            </a:endParaRPr>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727144"/>
            <a:ext cx="9580880" cy="307777"/>
          </a:xfrm>
          <a:prstGeom prst="rect">
            <a:avLst/>
          </a:prstGeom>
          <a:noFill/>
        </p:spPr>
        <p:txBody>
          <a:bodyPr wrap="square" rtlCol="0">
            <a:spAutoFit/>
          </a:bodyPr>
          <a:lstStyle/>
          <a:p>
            <a:r>
              <a:rPr lang="en-US" altLang="ja-JP" sz="1400" dirty="0"/>
              <a:t>2. </a:t>
            </a:r>
            <a:r>
              <a:rPr lang="ja-JP" altLang="en-US" sz="1400" dirty="0"/>
              <a:t>本講義の学びを踏まえ、実行団体や関係者に対して公募・審査時にどのように心がけると良いと考えますか。</a:t>
            </a:r>
            <a:endParaRPr lang="en-US" altLang="ja-JP" sz="1400"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dirty="0"/>
              <a:t>1.</a:t>
            </a:r>
            <a:r>
              <a:rPr lang="ja-JP" altLang="en-US" sz="1400" dirty="0"/>
              <a:t> 休眠預金事業の公募・審査の概要を聞き、どのようなことに配慮して審査をしていこうと考えられましたか。</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3107195"/>
            <a:ext cx="9580880" cy="291380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solidFill>
                <a:schemeClr val="tx1"/>
              </a:solidFill>
            </a:endParaRPr>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390726" y="375612"/>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7" name="日付プレースホルダー 6"/>
          <p:cNvSpPr>
            <a:spLocks noGrp="1"/>
          </p:cNvSpPr>
          <p:nvPr>
            <p:ph type="dt" sz="half" idx="10"/>
          </p:nvPr>
        </p:nvSpPr>
        <p:spPr/>
        <p:txBody>
          <a:bodyPr/>
          <a:lstStyle/>
          <a:p>
            <a:r>
              <a:rPr lang="da-DK" altLang="ja-JP" dirty="0"/>
              <a:t>2023</a:t>
            </a:r>
            <a:r>
              <a:rPr lang="ja-JP" altLang="da-DK" dirty="0"/>
              <a:t>年</a:t>
            </a:r>
            <a:r>
              <a:rPr lang="da-DK" altLang="ja-JP" dirty="0"/>
              <a:t>10</a:t>
            </a:r>
            <a:r>
              <a:rPr lang="ja-JP" altLang="da-DK" dirty="0"/>
              <a:t>月</a:t>
            </a:r>
            <a:r>
              <a:rPr lang="da-DK" altLang="ja-JP" dirty="0"/>
              <a:t>ver</a:t>
            </a:r>
            <a:endParaRPr lang="ja-JP" altLang="en-US" dirty="0"/>
          </a:p>
        </p:txBody>
      </p:sp>
      <p:sp>
        <p:nvSpPr>
          <p:cNvPr id="14" name="フッター プレースホルダー 13"/>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5" name="スライド番号プレースホルダー 14"/>
          <p:cNvSpPr>
            <a:spLocks noGrp="1"/>
          </p:cNvSpPr>
          <p:nvPr>
            <p:ph type="sldNum" sz="quarter" idx="12"/>
          </p:nvPr>
        </p:nvSpPr>
        <p:spPr/>
        <p:txBody>
          <a:bodyPr/>
          <a:lstStyle/>
          <a:p>
            <a:fld id="{70CC3A8B-FD5A-42F6-A67C-4E83DD5BC04C}" type="slidenum">
              <a:rPr kumimoji="1" lang="ja-JP" altLang="en-US" smtClean="0"/>
              <a:t>2</a:t>
            </a:fld>
            <a:endParaRPr kumimoji="1" lang="ja-JP" altLang="en-US"/>
          </a:p>
        </p:txBody>
      </p:sp>
    </p:spTree>
    <p:extLst>
      <p:ext uri="{BB962C8B-B14F-4D97-AF65-F5344CB8AC3E}">
        <p14:creationId xmlns:p14="http://schemas.microsoft.com/office/powerpoint/2010/main" val="3713577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40712"/>
            <a:ext cx="8543925" cy="838134"/>
          </a:xfrm>
        </p:spPr>
        <p:txBody>
          <a:bodyPr>
            <a:normAutofit fontScale="90000"/>
          </a:bodyPr>
          <a:lstStyle/>
          <a:p>
            <a:r>
              <a:rPr lang="ja-JP" altLang="ja-JP" sz="1800" b="1" dirty="0"/>
              <a:t>公募</a:t>
            </a:r>
            <a:r>
              <a:rPr lang="ja-JP" altLang="en-US" sz="1800" b="1" dirty="0"/>
              <a:t>・審査</a:t>
            </a:r>
            <a:r>
              <a:rPr lang="ja-JP" altLang="ja-JP" sz="1800" b="1" dirty="0"/>
              <a:t>事例</a:t>
            </a:r>
            <a:br>
              <a:rPr lang="en-US" altLang="ja-JP" sz="1800" b="1" dirty="0"/>
            </a:br>
            <a:r>
              <a:rPr lang="ja-JP" altLang="en-US" sz="1800" b="1" dirty="0"/>
              <a:t>講師：むすびえ　渋谷様</a:t>
            </a:r>
            <a:r>
              <a:rPr lang="en-US" altLang="ja-JP" sz="1800" b="1" dirty="0"/>
              <a:t> </a:t>
            </a:r>
            <a:br>
              <a:rPr lang="en-US" altLang="ja-JP" sz="1800" b="1" dirty="0"/>
            </a:br>
            <a:r>
              <a:rPr lang="ja-JP" altLang="en-US" sz="1800" b="1" dirty="0"/>
              <a:t>　　　</a:t>
            </a:r>
            <a:r>
              <a:rPr lang="ja-JP" altLang="en-US" sz="1800" b="0" i="0" u="none" strike="noStrike" dirty="0">
                <a:solidFill>
                  <a:srgbClr val="000000"/>
                </a:solidFill>
                <a:effectLst/>
                <a:ea typeface="Meiryo UI" panose="020B0604030504040204" pitchFamily="50" charset="-128"/>
              </a:rPr>
              <a:t>びわ湖三方よしローカルコモンズ　西村様・村上様</a:t>
            </a:r>
            <a:r>
              <a:rPr lang="ja-JP" altLang="en-US" sz="1800" b="0" i="0" dirty="0">
                <a:solidFill>
                  <a:srgbClr val="000000"/>
                </a:solidFill>
                <a:effectLst/>
                <a:latin typeface="Meiryo UI" panose="020B0604030504040204" pitchFamily="50" charset="-128"/>
                <a:ea typeface="Meiryo UI" panose="020B0604030504040204" pitchFamily="50" charset="-128"/>
              </a:rPr>
              <a:t>​</a:t>
            </a:r>
            <a:br>
              <a:rPr lang="en-US" altLang="ja-JP" sz="1800" b="0" i="0" dirty="0">
                <a:solidFill>
                  <a:srgbClr val="000000"/>
                </a:solidFill>
                <a:effectLst/>
                <a:latin typeface="Meiryo UI" panose="020B0604030504040204" pitchFamily="50" charset="-128"/>
                <a:ea typeface="Meiryo UI" panose="020B0604030504040204" pitchFamily="50" charset="-128"/>
              </a:rPr>
            </a:br>
            <a:r>
              <a:rPr lang="en-US" altLang="ja-JP" sz="1800" b="0" i="0" dirty="0">
                <a:solidFill>
                  <a:srgbClr val="000000"/>
                </a:solidFill>
                <a:effectLst/>
                <a:latin typeface="Meiryo UI" panose="020B0604030504040204" pitchFamily="50" charset="-128"/>
                <a:ea typeface="Meiryo UI" panose="020B0604030504040204" pitchFamily="50" charset="-128"/>
              </a:rPr>
              <a:t>        </a:t>
            </a:r>
            <a:r>
              <a:rPr lang="ja-JP" altLang="en-US" sz="1800" dirty="0">
                <a:solidFill>
                  <a:srgbClr val="000000"/>
                </a:solidFill>
                <a:latin typeface="Meiryo UI" panose="020B0604030504040204" pitchFamily="50" charset="-128"/>
                <a:ea typeface="Meiryo UI" panose="020B0604030504040204" pitchFamily="50" charset="-128"/>
              </a:rPr>
              <a:t> </a:t>
            </a:r>
            <a:r>
              <a:rPr lang="zh-TW" altLang="en-US" sz="1800" b="0" i="0" u="none" strike="noStrike" dirty="0">
                <a:solidFill>
                  <a:srgbClr val="000000"/>
                </a:solidFill>
                <a:effectLst/>
                <a:ea typeface="Meiryo UI" panose="020B0604030504040204" pitchFamily="50" charset="-128"/>
              </a:rPr>
              <a:t>社会変革推進財団</a:t>
            </a:r>
            <a:r>
              <a:rPr lang="ja-JP" altLang="en-US" sz="1800" dirty="0">
                <a:solidFill>
                  <a:srgbClr val="000000"/>
                </a:solidFill>
                <a:latin typeface="Meiryo UI" panose="020B0604030504040204" pitchFamily="50" charset="-128"/>
                <a:ea typeface="Meiryo UI" panose="020B0604030504040204" pitchFamily="50" charset="-128"/>
              </a:rPr>
              <a:t>　</a:t>
            </a:r>
            <a:r>
              <a:rPr lang="zh-TW" altLang="en-US" sz="1800" b="0" i="0" u="none" strike="noStrike" dirty="0">
                <a:solidFill>
                  <a:srgbClr val="000000"/>
                </a:solidFill>
                <a:effectLst/>
                <a:ea typeface="Meiryo UI" panose="020B0604030504040204" pitchFamily="50" charset="-128"/>
              </a:rPr>
              <a:t>小笠原様</a:t>
            </a:r>
            <a:r>
              <a:rPr lang="zh-TW" altLang="en-US" sz="1800" b="0" i="0" dirty="0">
                <a:solidFill>
                  <a:srgbClr val="000000"/>
                </a:solidFill>
                <a:effectLst/>
                <a:latin typeface="Meiryo UI" panose="020B0604030504040204" pitchFamily="50" charset="-128"/>
                <a:ea typeface="Meiryo UI" panose="020B0604030504040204" pitchFamily="50" charset="-128"/>
              </a:rPr>
              <a:t>​</a:t>
            </a:r>
            <a:endParaRPr lang="en-US" altLang="ja-JP" sz="18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62560" y="1386531"/>
            <a:ext cx="9580880" cy="259671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21920" y="4103427"/>
            <a:ext cx="9580880" cy="307777"/>
          </a:xfrm>
          <a:prstGeom prst="rect">
            <a:avLst/>
          </a:prstGeom>
          <a:noFill/>
        </p:spPr>
        <p:txBody>
          <a:bodyPr wrap="square" rtlCol="0">
            <a:spAutoFit/>
          </a:bodyPr>
          <a:lstStyle/>
          <a:p>
            <a:r>
              <a:rPr lang="en-US" altLang="ja-JP" sz="1400" dirty="0"/>
              <a:t>2.</a:t>
            </a:r>
            <a:r>
              <a:rPr lang="ja-JP" altLang="en-US" sz="1400" dirty="0"/>
              <a:t> 想定していたい自団体の公募</a:t>
            </a:r>
            <a:r>
              <a:rPr lang="en-US" altLang="ja-JP" sz="1400" dirty="0"/>
              <a:t>/</a:t>
            </a:r>
            <a:r>
              <a:rPr lang="ja-JP" altLang="en-US" sz="1400" dirty="0"/>
              <a:t>審査会を、どのように改善や配慮をして取り組んだらよいと考えますか？</a:t>
            </a:r>
            <a:endParaRPr lang="en-US" altLang="ja-JP" sz="1400"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1001576"/>
            <a:ext cx="9499600" cy="307777"/>
          </a:xfrm>
          <a:prstGeom prst="rect">
            <a:avLst/>
          </a:prstGeom>
          <a:noFill/>
        </p:spPr>
        <p:txBody>
          <a:bodyPr wrap="square" rtlCol="0">
            <a:spAutoFit/>
          </a:bodyPr>
          <a:lstStyle/>
          <a:p>
            <a:r>
              <a:rPr lang="en-US" altLang="ja-JP" sz="1400" dirty="0"/>
              <a:t>1.</a:t>
            </a:r>
            <a:r>
              <a:rPr lang="ja-JP" altLang="en-US" sz="1400" dirty="0"/>
              <a:t>本講義の学びで特に参考になったのは何ですか？参考になったキーワードや該当部分を具体的に記載してください。</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4479635"/>
            <a:ext cx="9580880" cy="18767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1" name="フッター プレースホルダー 10"/>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2" name="スライド番号プレースホルダー 11"/>
          <p:cNvSpPr>
            <a:spLocks noGrp="1"/>
          </p:cNvSpPr>
          <p:nvPr>
            <p:ph type="sldNum" sz="quarter" idx="12"/>
          </p:nvPr>
        </p:nvSpPr>
        <p:spPr/>
        <p:txBody>
          <a:bodyPr/>
          <a:lstStyle/>
          <a:p>
            <a:fld id="{70CC3A8B-FD5A-42F6-A67C-4E83DD5BC04C}" type="slidenum">
              <a:rPr kumimoji="1" lang="ja-JP" altLang="en-US" smtClean="0"/>
              <a:t>3</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3" name="日付プレースホルダー 6">
            <a:extLst>
              <a:ext uri="{FF2B5EF4-FFF2-40B4-BE49-F238E27FC236}">
                <a16:creationId xmlns:a16="http://schemas.microsoft.com/office/drawing/2014/main" id="{A747643B-AC14-17A7-0DEE-789D0C364315}"/>
              </a:ext>
            </a:extLst>
          </p:cNvPr>
          <p:cNvSpPr>
            <a:spLocks noGrp="1"/>
          </p:cNvSpPr>
          <p:nvPr>
            <p:ph type="dt" sz="half" idx="10"/>
          </p:nvPr>
        </p:nvSpPr>
        <p:spPr>
          <a:xfrm>
            <a:off x="681038" y="6356351"/>
            <a:ext cx="2228850" cy="365125"/>
          </a:xfrm>
        </p:spPr>
        <p:txBody>
          <a:bodyPr/>
          <a:lstStyle/>
          <a:p>
            <a:r>
              <a:rPr lang="da-DK" altLang="ja-JP" dirty="0"/>
              <a:t>2023</a:t>
            </a:r>
            <a:r>
              <a:rPr lang="ja-JP" altLang="da-DK" dirty="0"/>
              <a:t>年</a:t>
            </a:r>
            <a:r>
              <a:rPr lang="da-DK" altLang="ja-JP" dirty="0"/>
              <a:t>10</a:t>
            </a:r>
            <a:r>
              <a:rPr lang="ja-JP" altLang="da-DK" dirty="0"/>
              <a:t>月</a:t>
            </a:r>
            <a:r>
              <a:rPr lang="da-DK" altLang="ja-JP" dirty="0"/>
              <a:t>ver</a:t>
            </a:r>
            <a:endParaRPr lang="ja-JP" altLang="en-US" dirty="0"/>
          </a:p>
        </p:txBody>
      </p:sp>
    </p:spTree>
    <p:extLst>
      <p:ext uri="{BB962C8B-B14F-4D97-AF65-F5344CB8AC3E}">
        <p14:creationId xmlns:p14="http://schemas.microsoft.com/office/powerpoint/2010/main" val="4271159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40711"/>
            <a:ext cx="8543925" cy="989791"/>
          </a:xfrm>
        </p:spPr>
        <p:txBody>
          <a:bodyPr>
            <a:normAutofit/>
          </a:bodyPr>
          <a:lstStyle/>
          <a:p>
            <a:pPr fontAlgn="base"/>
            <a:r>
              <a:rPr lang="ja-JP" altLang="ja-JP" sz="1800" b="1">
                <a:latin typeface="游ゴシック Light 見出し"/>
              </a:rPr>
              <a:t>助成</a:t>
            </a:r>
            <a:r>
              <a:rPr lang="en-US" altLang="ja-JP" sz="1800" b="1">
                <a:latin typeface="游ゴシック Light 見出し"/>
              </a:rPr>
              <a:t>PO</a:t>
            </a:r>
            <a:r>
              <a:rPr lang="ja-JP" altLang="ja-JP" sz="1800" b="1">
                <a:latin typeface="游ゴシック Light 見出し"/>
              </a:rPr>
              <a:t>という支援者に求められる</a:t>
            </a:r>
            <a:r>
              <a:rPr lang="en-US" altLang="ja-JP" sz="1800" b="1">
                <a:latin typeface="游ゴシック Light 見出し"/>
              </a:rPr>
              <a:t>​</a:t>
            </a:r>
            <a:r>
              <a:rPr lang="ja-JP" altLang="ja-JP" sz="1800" b="1">
                <a:latin typeface="游ゴシック Light 見出し"/>
              </a:rPr>
              <a:t>視野・姿勢・技能</a:t>
            </a:r>
            <a:br>
              <a:rPr lang="en-US" altLang="ja-JP" sz="1800" b="1">
                <a:latin typeface="游ゴシック Light 見出し"/>
              </a:rPr>
            </a:br>
            <a:r>
              <a:rPr lang="ja-JP" altLang="en-US" sz="1800" b="1">
                <a:latin typeface="+mj-ea"/>
              </a:rPr>
              <a:t>講師：</a:t>
            </a:r>
            <a:r>
              <a:rPr lang="zh-CN" altLang="ja-JP" sz="1800" b="1">
                <a:latin typeface="+mj-ea"/>
              </a:rPr>
              <a:t>深尾昌峰</a:t>
            </a:r>
            <a:r>
              <a:rPr lang="ja-JP" altLang="ja-JP" sz="1800" b="1">
                <a:latin typeface="+mj-ea"/>
              </a:rPr>
              <a:t>様（</a:t>
            </a:r>
            <a:r>
              <a:rPr lang="zh-CN" altLang="ja-JP" sz="1800" b="1">
                <a:latin typeface="+mj-ea"/>
              </a:rPr>
              <a:t>龍谷大学 政策学部 </a:t>
            </a:r>
            <a:r>
              <a:rPr lang="ja-JP" altLang="ja-JP" sz="1800" b="1">
                <a:latin typeface="+mj-ea"/>
              </a:rPr>
              <a:t>教授）</a:t>
            </a:r>
            <a:endParaRPr kumimoji="1" lang="ja-JP" altLang="en-US" sz="1800" b="1">
              <a:latin typeface="+mj-ea"/>
            </a:endParaRPr>
          </a:p>
        </p:txBody>
      </p:sp>
      <p:sp>
        <p:nvSpPr>
          <p:cNvPr id="4" name="正方形/長方形 3">
            <a:extLst>
              <a:ext uri="{FF2B5EF4-FFF2-40B4-BE49-F238E27FC236}">
                <a16:creationId xmlns:a16="http://schemas.microsoft.com/office/drawing/2014/main" id="{E6E9E24B-A1EC-4EC1-8097-1F293828FB49}"/>
              </a:ext>
            </a:extLst>
          </p:cNvPr>
          <p:cNvSpPr/>
          <p:nvPr/>
        </p:nvSpPr>
        <p:spPr>
          <a:xfrm>
            <a:off x="162560" y="1569665"/>
            <a:ext cx="9580880" cy="447890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1130503"/>
            <a:ext cx="9499600" cy="307777"/>
          </a:xfrm>
          <a:prstGeom prst="rect">
            <a:avLst/>
          </a:prstGeom>
          <a:noFill/>
        </p:spPr>
        <p:txBody>
          <a:bodyPr wrap="square" rtlCol="0">
            <a:spAutoFit/>
          </a:bodyPr>
          <a:lstStyle/>
          <a:p>
            <a:r>
              <a:rPr lang="en-US" altLang="ja-JP" sz="1400"/>
              <a:t>1. </a:t>
            </a:r>
            <a:r>
              <a:rPr lang="ja-JP" altLang="en-US" sz="1400"/>
              <a:t>講義内容を聞いた上で、</a:t>
            </a:r>
            <a:r>
              <a:rPr lang="en-US" altLang="ja-JP" sz="1400"/>
              <a:t>PO</a:t>
            </a:r>
            <a:r>
              <a:rPr lang="ja-JP" altLang="en-US" sz="1400"/>
              <a:t>の姿勢はどうあるべきか、ご自身の考えを</a:t>
            </a:r>
            <a:r>
              <a:rPr lang="en-US" altLang="ja-JP" sz="1400"/>
              <a:t>200</a:t>
            </a:r>
            <a:r>
              <a:rPr lang="ja-JP" altLang="en-US" sz="1400"/>
              <a:t>文字以上記載してください。</a:t>
            </a:r>
            <a:endParaRPr lang="en-US" altLang="ja-JP" sz="1400"/>
          </a:p>
        </p:txBody>
      </p:sp>
      <p:sp>
        <p:nvSpPr>
          <p:cNvPr id="11" name="フッター プレースホルダー 10"/>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2" name="スライド番号プレースホルダー 11"/>
          <p:cNvSpPr>
            <a:spLocks noGrp="1"/>
          </p:cNvSpPr>
          <p:nvPr>
            <p:ph type="sldNum" sz="quarter" idx="12"/>
          </p:nvPr>
        </p:nvSpPr>
        <p:spPr/>
        <p:txBody>
          <a:bodyPr/>
          <a:lstStyle/>
          <a:p>
            <a:fld id="{70CC3A8B-FD5A-42F6-A67C-4E83DD5BC04C}" type="slidenum">
              <a:rPr kumimoji="1" lang="ja-JP" altLang="en-US" smtClean="0"/>
              <a:t>4</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3" name="日付プレースホルダー 6">
            <a:extLst>
              <a:ext uri="{FF2B5EF4-FFF2-40B4-BE49-F238E27FC236}">
                <a16:creationId xmlns:a16="http://schemas.microsoft.com/office/drawing/2014/main" id="{FBE5912A-EEFE-31BE-6679-1378A2C3888C}"/>
              </a:ext>
            </a:extLst>
          </p:cNvPr>
          <p:cNvSpPr>
            <a:spLocks noGrp="1"/>
          </p:cNvSpPr>
          <p:nvPr>
            <p:ph type="dt" sz="half" idx="10"/>
          </p:nvPr>
        </p:nvSpPr>
        <p:spPr>
          <a:xfrm>
            <a:off x="681038" y="6356351"/>
            <a:ext cx="2228850" cy="365125"/>
          </a:xfrm>
        </p:spPr>
        <p:txBody>
          <a:bodyPr/>
          <a:lstStyle/>
          <a:p>
            <a:r>
              <a:rPr lang="da-DK" altLang="ja-JP" dirty="0"/>
              <a:t>2023</a:t>
            </a:r>
            <a:r>
              <a:rPr lang="ja-JP" altLang="da-DK" dirty="0"/>
              <a:t>年</a:t>
            </a:r>
            <a:r>
              <a:rPr lang="da-DK" altLang="ja-JP" dirty="0"/>
              <a:t>10</a:t>
            </a:r>
            <a:r>
              <a:rPr lang="ja-JP" altLang="da-DK" dirty="0"/>
              <a:t>月</a:t>
            </a:r>
            <a:r>
              <a:rPr lang="da-DK" altLang="ja-JP" dirty="0"/>
              <a:t>ver</a:t>
            </a:r>
            <a:endParaRPr lang="ja-JP" altLang="en-US" dirty="0"/>
          </a:p>
        </p:txBody>
      </p:sp>
    </p:spTree>
    <p:extLst>
      <p:ext uri="{BB962C8B-B14F-4D97-AF65-F5344CB8AC3E}">
        <p14:creationId xmlns:p14="http://schemas.microsoft.com/office/powerpoint/2010/main" val="3581191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40711"/>
            <a:ext cx="8543925" cy="989791"/>
          </a:xfrm>
        </p:spPr>
        <p:txBody>
          <a:bodyPr>
            <a:normAutofit/>
          </a:bodyPr>
          <a:lstStyle/>
          <a:p>
            <a:r>
              <a:rPr kumimoji="1" lang="ja-JP" altLang="en-US" sz="1800" b="1" dirty="0">
                <a:ea typeface="游ゴシック Light"/>
              </a:rPr>
              <a:t>ビジョンワーク　</a:t>
            </a:r>
            <a:br>
              <a:rPr kumimoji="1" lang="en-US" altLang="ja-JP" sz="1800" b="1" dirty="0"/>
            </a:br>
            <a:r>
              <a:rPr lang="ja-JP" altLang="en-US" sz="1800" b="1" dirty="0">
                <a:ea typeface="游ゴシック Light"/>
              </a:rPr>
              <a:t>講師：</a:t>
            </a:r>
            <a:r>
              <a:rPr lang="en-US" altLang="ja-JP" sz="1800" b="1" dirty="0">
                <a:ea typeface="游ゴシック Light"/>
              </a:rPr>
              <a:t>JANPIA </a:t>
            </a:r>
            <a:r>
              <a:rPr lang="ja-JP" altLang="en-US" sz="1800" b="1" dirty="0">
                <a:ea typeface="游ゴシック Light"/>
              </a:rPr>
              <a:t>理事 鵜尾雅隆様</a:t>
            </a:r>
            <a:endParaRPr kumimoji="1" lang="ja-JP" altLang="en-US" sz="1800" b="1"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1046095"/>
            <a:ext cx="9499600" cy="523220"/>
          </a:xfrm>
          <a:prstGeom prst="rect">
            <a:avLst/>
          </a:prstGeom>
          <a:noFill/>
        </p:spPr>
        <p:txBody>
          <a:bodyPr wrap="square" rtlCol="0">
            <a:spAutoFit/>
          </a:bodyPr>
          <a:lstStyle/>
          <a:p>
            <a:r>
              <a:rPr lang="en-US" altLang="ja-JP" sz="1400" dirty="0"/>
              <a:t>1.</a:t>
            </a:r>
            <a:r>
              <a:rPr lang="ja-JP" altLang="en-US" sz="1400" dirty="0"/>
              <a:t>本講義の学びを踏まえ、自分自身がどんな</a:t>
            </a:r>
            <a:r>
              <a:rPr lang="en-US" altLang="ja-JP" sz="1400" dirty="0"/>
              <a:t>PO</a:t>
            </a:r>
            <a:r>
              <a:rPr lang="ja-JP" altLang="en-US" sz="1400" dirty="0"/>
              <a:t>になっていきたいですか？自分のどんな特性や強みを活かして、何にこだわって、何を大切にして</a:t>
            </a:r>
            <a:r>
              <a:rPr lang="en-US" altLang="ja-JP" sz="1400" dirty="0"/>
              <a:t>PO</a:t>
            </a:r>
            <a:r>
              <a:rPr lang="ja-JP" altLang="en-US" sz="1400" dirty="0"/>
              <a:t>の役割を担っていきたいですか。</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1569664"/>
            <a:ext cx="9580880" cy="190643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1" name="フッター プレースホルダー 10"/>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2" name="スライド番号プレースホルダー 11"/>
          <p:cNvSpPr>
            <a:spLocks noGrp="1"/>
          </p:cNvSpPr>
          <p:nvPr>
            <p:ph type="sldNum" sz="quarter" idx="12"/>
          </p:nvPr>
        </p:nvSpPr>
        <p:spPr/>
        <p:txBody>
          <a:bodyPr/>
          <a:lstStyle/>
          <a:p>
            <a:fld id="{70CC3A8B-FD5A-42F6-A67C-4E83DD5BC04C}" type="slidenum">
              <a:rPr kumimoji="1" lang="ja-JP" altLang="en-US" smtClean="0"/>
              <a:t>5</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3" name="日付プレースホルダー 6">
            <a:extLst>
              <a:ext uri="{FF2B5EF4-FFF2-40B4-BE49-F238E27FC236}">
                <a16:creationId xmlns:a16="http://schemas.microsoft.com/office/drawing/2014/main" id="{10939B77-8E7D-D250-72BD-8050CFC30DAB}"/>
              </a:ext>
            </a:extLst>
          </p:cNvPr>
          <p:cNvSpPr>
            <a:spLocks noGrp="1"/>
          </p:cNvSpPr>
          <p:nvPr>
            <p:ph type="dt" sz="half" idx="10"/>
          </p:nvPr>
        </p:nvSpPr>
        <p:spPr>
          <a:xfrm>
            <a:off x="681038" y="6356351"/>
            <a:ext cx="2228850" cy="365125"/>
          </a:xfrm>
        </p:spPr>
        <p:txBody>
          <a:bodyPr/>
          <a:lstStyle/>
          <a:p>
            <a:r>
              <a:rPr lang="da-DK" altLang="ja-JP" dirty="0"/>
              <a:t>2023</a:t>
            </a:r>
            <a:r>
              <a:rPr lang="ja-JP" altLang="da-DK" dirty="0"/>
              <a:t>年</a:t>
            </a:r>
            <a:r>
              <a:rPr lang="da-DK" altLang="ja-JP" dirty="0"/>
              <a:t>10</a:t>
            </a:r>
            <a:r>
              <a:rPr lang="ja-JP" altLang="da-DK" dirty="0"/>
              <a:t>月</a:t>
            </a:r>
            <a:r>
              <a:rPr lang="da-DK" altLang="ja-JP" dirty="0"/>
              <a:t>ver</a:t>
            </a:r>
            <a:endParaRPr lang="ja-JP" altLang="en-US" dirty="0"/>
          </a:p>
        </p:txBody>
      </p:sp>
      <p:sp>
        <p:nvSpPr>
          <p:cNvPr id="14" name="テキスト ボックス 13">
            <a:extLst>
              <a:ext uri="{FF2B5EF4-FFF2-40B4-BE49-F238E27FC236}">
                <a16:creationId xmlns:a16="http://schemas.microsoft.com/office/drawing/2014/main" id="{D19DBEB2-A0F3-4509-84D1-9766C0A29AA2}"/>
              </a:ext>
            </a:extLst>
          </p:cNvPr>
          <p:cNvSpPr txBox="1"/>
          <p:nvPr/>
        </p:nvSpPr>
        <p:spPr>
          <a:xfrm>
            <a:off x="121920" y="3592618"/>
            <a:ext cx="9499600" cy="523220"/>
          </a:xfrm>
          <a:prstGeom prst="rect">
            <a:avLst/>
          </a:prstGeom>
          <a:noFill/>
        </p:spPr>
        <p:txBody>
          <a:bodyPr wrap="square" rtlCol="0">
            <a:spAutoFit/>
          </a:bodyPr>
          <a:lstStyle/>
          <a:p>
            <a:r>
              <a:rPr lang="ja-JP" altLang="en-US" sz="1400" dirty="0"/>
              <a:t>２．３年間の中で、自分が「主導者」として何を行動し、仕掛けて、どんな変化を生み出したいと考えますか？　（対象は自分自身、組織、実行団体、パートナー、人や社会のいずれでも可）</a:t>
            </a:r>
            <a:endParaRPr lang="en-US" altLang="ja-JP" sz="1400" dirty="0"/>
          </a:p>
        </p:txBody>
      </p:sp>
      <p:sp>
        <p:nvSpPr>
          <p:cNvPr id="15" name="正方形/長方形 14">
            <a:extLst>
              <a:ext uri="{FF2B5EF4-FFF2-40B4-BE49-F238E27FC236}">
                <a16:creationId xmlns:a16="http://schemas.microsoft.com/office/drawing/2014/main" id="{076700D2-A8A4-40BE-AB36-42A89E369390}"/>
              </a:ext>
            </a:extLst>
          </p:cNvPr>
          <p:cNvSpPr/>
          <p:nvPr/>
        </p:nvSpPr>
        <p:spPr>
          <a:xfrm>
            <a:off x="162560" y="4163464"/>
            <a:ext cx="9580880" cy="21928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Tree>
    <p:extLst>
      <p:ext uri="{BB962C8B-B14F-4D97-AF65-F5344CB8AC3E}">
        <p14:creationId xmlns:p14="http://schemas.microsoft.com/office/powerpoint/2010/main" val="1014062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60670" y="-77645"/>
            <a:ext cx="9252567" cy="907020"/>
          </a:xfrm>
        </p:spPr>
        <p:txBody>
          <a:bodyPr>
            <a:normAutofit/>
          </a:bodyPr>
          <a:lstStyle/>
          <a:p>
            <a:pPr>
              <a:lnSpc>
                <a:spcPct val="100000"/>
              </a:lnSpc>
              <a:spcBef>
                <a:spcPts val="0"/>
              </a:spcBef>
            </a:pPr>
            <a:r>
              <a:rPr lang="ja-JP" sz="1800">
                <a:latin typeface="Meiryo UI"/>
                <a:ea typeface="Meiryo UI"/>
                <a:cs typeface="+mj-lt"/>
              </a:rPr>
              <a:t>休眠預金等活用事業における事前評価実施の要諦</a:t>
            </a:r>
            <a:r>
              <a:rPr lang="en-US" altLang="ja-JP" sz="1800" dirty="0">
                <a:latin typeface="Meiryo UI"/>
                <a:ea typeface="Meiryo UI"/>
                <a:cs typeface="+mj-lt"/>
              </a:rPr>
              <a:t>/</a:t>
            </a:r>
            <a:r>
              <a:rPr lang="ja-JP" sz="1800">
                <a:latin typeface="Meiryo UI"/>
                <a:ea typeface="Meiryo UI"/>
                <a:cs typeface="+mj-lt"/>
              </a:rPr>
              <a:t>事前</a:t>
            </a:r>
            <a:r>
              <a:rPr lang="ja-JP" sz="1800">
                <a:solidFill>
                  <a:srgbClr val="000000"/>
                </a:solidFill>
                <a:latin typeface="Meiryo UI"/>
                <a:ea typeface="Meiryo UI"/>
                <a:cs typeface="+mj-lt"/>
              </a:rPr>
              <a:t>評価・点検検証の実施に関する</a:t>
            </a:r>
            <a:r>
              <a:rPr lang="ja-JP" sz="1800">
                <a:latin typeface="Meiryo UI"/>
                <a:ea typeface="Meiryo UI"/>
                <a:cs typeface="+mj-lt"/>
              </a:rPr>
              <a:t>ご案内</a:t>
            </a:r>
            <a:br>
              <a:rPr lang="en-US" altLang="ja-JP" sz="1800" b="1" dirty="0"/>
            </a:br>
            <a:r>
              <a:rPr lang="ja-JP" altLang="en-US" sz="1600">
                <a:ea typeface="游ゴシック Light"/>
              </a:rPr>
              <a:t>講師：</a:t>
            </a:r>
            <a:r>
              <a:rPr lang="en-US" altLang="ja-JP" sz="1600" dirty="0">
                <a:ea typeface="游ゴシック Light"/>
              </a:rPr>
              <a:t> JANPIA</a:t>
            </a:r>
            <a:r>
              <a:rPr lang="ja-JP" altLang="en-US" sz="1600">
                <a:ea typeface="游ゴシック Light"/>
              </a:rPr>
              <a:t>　竹之下</a:t>
            </a:r>
            <a:r>
              <a:rPr lang="en-US" altLang="ja-JP" sz="1600" dirty="0">
                <a:ea typeface="游ゴシック Light"/>
              </a:rPr>
              <a:t>/</a:t>
            </a:r>
            <a:r>
              <a:rPr lang="ja-JP" altLang="en-US" sz="1600">
                <a:ea typeface="游ゴシック Light"/>
              </a:rPr>
              <a:t>後藤 </a:t>
            </a:r>
            <a:endParaRPr lang="en-US" altLang="ja-JP" sz="1600">
              <a:ea typeface="游ゴシック Light"/>
            </a:endParaRPr>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090684"/>
            <a:ext cx="9580880" cy="108369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258884"/>
            <a:ext cx="9580880" cy="307777"/>
          </a:xfrm>
          <a:prstGeom prst="rect">
            <a:avLst/>
          </a:prstGeom>
          <a:noFill/>
        </p:spPr>
        <p:txBody>
          <a:bodyPr wrap="square" rtlCol="0">
            <a:spAutoFit/>
          </a:bodyPr>
          <a:lstStyle/>
          <a:p>
            <a:r>
              <a:rPr lang="en-US" altLang="ja-JP" sz="1400"/>
              <a:t>2.</a:t>
            </a:r>
            <a:r>
              <a:rPr lang="ja-JP" altLang="en-US" sz="1400"/>
              <a:t>講義を聞いた上で、評価の活用を、自団体、あるいは実行団体に対してどのように改善したいと思いますか。  </a:t>
            </a:r>
            <a:endParaRPr lang="en-US" altLang="ja-JP" sz="140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a:t>1. </a:t>
            </a:r>
            <a:r>
              <a:rPr lang="ja-JP" altLang="en-US" sz="1400"/>
              <a:t>評価について、本講義から学んだことを教えて下さい。</a:t>
            </a:r>
            <a:endParaRPr lang="en-US" altLang="ja-JP" sz="140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2566661"/>
            <a:ext cx="9580880" cy="15646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1" name="正方形/長方形 10">
            <a:extLst>
              <a:ext uri="{FF2B5EF4-FFF2-40B4-BE49-F238E27FC236}">
                <a16:creationId xmlns:a16="http://schemas.microsoft.com/office/drawing/2014/main" id="{947E470C-117A-4DA4-997A-FE629AAEE652}"/>
              </a:ext>
            </a:extLst>
          </p:cNvPr>
          <p:cNvSpPr/>
          <p:nvPr/>
        </p:nvSpPr>
        <p:spPr>
          <a:xfrm>
            <a:off x="162560" y="4833655"/>
            <a:ext cx="9580880" cy="15444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2" name="テキスト ボックス 11">
            <a:extLst>
              <a:ext uri="{FF2B5EF4-FFF2-40B4-BE49-F238E27FC236}">
                <a16:creationId xmlns:a16="http://schemas.microsoft.com/office/drawing/2014/main" id="{7BC8A6D4-E420-4D4B-B6C4-85E4B0A9BC82}"/>
              </a:ext>
            </a:extLst>
          </p:cNvPr>
          <p:cNvSpPr txBox="1"/>
          <p:nvPr/>
        </p:nvSpPr>
        <p:spPr>
          <a:xfrm>
            <a:off x="121920" y="4220853"/>
            <a:ext cx="9580880" cy="523220"/>
          </a:xfrm>
          <a:prstGeom prst="rect">
            <a:avLst/>
          </a:prstGeom>
          <a:noFill/>
        </p:spPr>
        <p:txBody>
          <a:bodyPr wrap="square" lIns="91440" tIns="45720" rIns="91440" bIns="45720" rtlCol="0" anchor="t">
            <a:spAutoFit/>
          </a:bodyPr>
          <a:lstStyle/>
          <a:p>
            <a:r>
              <a:rPr lang="en-US" altLang="ja-JP" sz="1400">
                <a:ea typeface="游ゴシック"/>
              </a:rPr>
              <a:t>3.</a:t>
            </a:r>
            <a:r>
              <a:rPr lang="ja-JP" altLang="en-US" sz="1400">
                <a:ea typeface="游ゴシック"/>
              </a:rPr>
              <a:t> 本講義を聞いた上で、休眠預金の資金分配団体として、あるいは実行団体の自己評価を監督する立場として、評価の設計・デザインするときに配慮することや懸念となることがあれば記載して下さい。</a:t>
            </a:r>
            <a:endParaRPr lang="en-US" altLang="ja-JP" sz="1400">
              <a:ea typeface="游ゴシック"/>
            </a:endParaRPr>
          </a:p>
        </p:txBody>
      </p:sp>
      <p:sp>
        <p:nvSpPr>
          <p:cNvPr id="13" name="フッター プレースホルダー 12"/>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6</a:t>
            </a:fld>
            <a:endParaRPr kumimoji="1" lang="ja-JP" altLang="en-US"/>
          </a:p>
        </p:txBody>
      </p:sp>
      <p:sp>
        <p:nvSpPr>
          <p:cNvPr id="15" name="テキスト ボックス 14">
            <a:extLst>
              <a:ext uri="{FF2B5EF4-FFF2-40B4-BE49-F238E27FC236}">
                <a16:creationId xmlns:a16="http://schemas.microsoft.com/office/drawing/2014/main"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3" name="日付プレースホルダー 6">
            <a:extLst>
              <a:ext uri="{FF2B5EF4-FFF2-40B4-BE49-F238E27FC236}">
                <a16:creationId xmlns:a16="http://schemas.microsoft.com/office/drawing/2014/main" id="{DB7AE8A2-EFBA-A9E5-848E-139E394CCC0B}"/>
              </a:ext>
            </a:extLst>
          </p:cNvPr>
          <p:cNvSpPr>
            <a:spLocks noGrp="1"/>
          </p:cNvSpPr>
          <p:nvPr>
            <p:ph type="dt" sz="half" idx="10"/>
          </p:nvPr>
        </p:nvSpPr>
        <p:spPr>
          <a:xfrm>
            <a:off x="681038" y="6356351"/>
            <a:ext cx="2228850" cy="365125"/>
          </a:xfrm>
        </p:spPr>
        <p:txBody>
          <a:bodyPr/>
          <a:lstStyle/>
          <a:p>
            <a:r>
              <a:rPr lang="da-DK" altLang="ja-JP" dirty="0"/>
              <a:t>2023</a:t>
            </a:r>
            <a:r>
              <a:rPr lang="ja-JP" altLang="da-DK" dirty="0"/>
              <a:t>年</a:t>
            </a:r>
            <a:r>
              <a:rPr lang="da-DK" altLang="ja-JP" dirty="0"/>
              <a:t>10</a:t>
            </a:r>
            <a:r>
              <a:rPr lang="ja-JP" altLang="da-DK" dirty="0"/>
              <a:t>月</a:t>
            </a:r>
            <a:r>
              <a:rPr lang="da-DK" altLang="ja-JP" dirty="0"/>
              <a:t>ver</a:t>
            </a:r>
            <a:endParaRPr lang="ja-JP" altLang="en-US" dirty="0"/>
          </a:p>
        </p:txBody>
      </p:sp>
    </p:spTree>
    <p:extLst>
      <p:ext uri="{BB962C8B-B14F-4D97-AF65-F5344CB8AC3E}">
        <p14:creationId xmlns:p14="http://schemas.microsoft.com/office/powerpoint/2010/main" val="1483257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4241"/>
            <a:ext cx="9071429" cy="907020"/>
          </a:xfrm>
        </p:spPr>
        <p:txBody>
          <a:bodyPr>
            <a:normAutofit/>
          </a:bodyPr>
          <a:lstStyle/>
          <a:p>
            <a:r>
              <a:rPr lang="ja-JP" altLang="en-US" sz="1800" b="1" dirty="0">
                <a:ea typeface="游ゴシック Light"/>
              </a:rPr>
              <a:t>資金分配団体の評価活用事例</a:t>
            </a:r>
            <a:br>
              <a:rPr lang="en-US" altLang="ja-JP" sz="1800" b="1" dirty="0"/>
            </a:br>
            <a:r>
              <a:rPr lang="ja-JP" altLang="en-US" sz="1800" b="1" dirty="0">
                <a:ea typeface="游ゴシック Light"/>
              </a:rPr>
              <a:t>講師：</a:t>
            </a:r>
            <a:r>
              <a:rPr lang="ja-JP" altLang="en-US" sz="1800" b="0" i="0" u="none" strike="noStrike" dirty="0">
                <a:solidFill>
                  <a:srgbClr val="000000"/>
                </a:solidFill>
                <a:effectLst/>
                <a:ea typeface="Meiryo UI" panose="020B0604030504040204" pitchFamily="50" charset="-128"/>
              </a:rPr>
              <a:t>トラストバンク　元岡様</a:t>
            </a:r>
            <a:r>
              <a:rPr lang="ja-JP" altLang="en-US" sz="1800" b="0" i="0">
                <a:solidFill>
                  <a:srgbClr val="000000"/>
                </a:solidFill>
                <a:effectLst/>
                <a:latin typeface="Meiryo UI" panose="020B0604030504040204" pitchFamily="50" charset="-128"/>
                <a:ea typeface="Meiryo UI" panose="020B0604030504040204" pitchFamily="50" charset="-128"/>
              </a:rPr>
              <a:t>​</a:t>
            </a:r>
            <a:r>
              <a:rPr lang="ja-JP" altLang="en-US" sz="1800" b="1">
                <a:ea typeface="游ゴシック Light"/>
              </a:rPr>
              <a:t>、</a:t>
            </a:r>
            <a:r>
              <a:rPr lang="ja-JP" altLang="ja-JP" sz="1800" b="0" i="0" u="none" strike="noStrike">
                <a:solidFill>
                  <a:srgbClr val="000000"/>
                </a:solidFill>
                <a:effectLst/>
                <a:ea typeface="Meiryo UI" panose="020B0604030504040204" pitchFamily="50" charset="-128"/>
              </a:rPr>
              <a:t>長野県みらい基金　高橋様</a:t>
            </a:r>
            <a:endParaRPr kumimoji="1" lang="ja-JP" altLang="en-US" sz="1800" b="1" dirty="0">
              <a:ea typeface="游ゴシック Light"/>
            </a:endParaRPr>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161024"/>
            <a:ext cx="9580880" cy="108369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315156"/>
            <a:ext cx="9580880" cy="307777"/>
          </a:xfrm>
          <a:prstGeom prst="rect">
            <a:avLst/>
          </a:prstGeom>
          <a:noFill/>
        </p:spPr>
        <p:txBody>
          <a:bodyPr wrap="square" rtlCol="0">
            <a:spAutoFit/>
          </a:bodyPr>
          <a:lstStyle/>
          <a:p>
            <a:r>
              <a:rPr lang="en-US" altLang="ja-JP" sz="1400" dirty="0"/>
              <a:t>2.</a:t>
            </a:r>
            <a:r>
              <a:rPr lang="ja-JP" altLang="en-US" sz="1400" dirty="0"/>
              <a:t>講義を聞いた上で、評価の活用を、自団体、あるいは実行団体に対してどのように改善したいと思いますか。  </a:t>
            </a:r>
            <a:endParaRPr lang="en-US" altLang="ja-JP" sz="1400"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852237"/>
            <a:ext cx="9499600" cy="307777"/>
          </a:xfrm>
          <a:prstGeom prst="rect">
            <a:avLst/>
          </a:prstGeom>
          <a:noFill/>
        </p:spPr>
        <p:txBody>
          <a:bodyPr wrap="square" rtlCol="0">
            <a:spAutoFit/>
          </a:bodyPr>
          <a:lstStyle/>
          <a:p>
            <a:r>
              <a:rPr lang="en-US" altLang="ja-JP" sz="1400" dirty="0"/>
              <a:t>1. </a:t>
            </a:r>
            <a:r>
              <a:rPr lang="ja-JP" altLang="en-US" sz="1400" dirty="0"/>
              <a:t>上記事例から学んだことや重要と思ったことを記載してください。</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2622933"/>
            <a:ext cx="9580880" cy="15646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1" name="正方形/長方形 10">
            <a:extLst>
              <a:ext uri="{FF2B5EF4-FFF2-40B4-BE49-F238E27FC236}">
                <a16:creationId xmlns:a16="http://schemas.microsoft.com/office/drawing/2014/main" id="{947E470C-117A-4DA4-997A-FE629AAEE652}"/>
              </a:ext>
            </a:extLst>
          </p:cNvPr>
          <p:cNvSpPr/>
          <p:nvPr/>
        </p:nvSpPr>
        <p:spPr>
          <a:xfrm>
            <a:off x="162560" y="4842163"/>
            <a:ext cx="9580880" cy="153591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2" name="テキスト ボックス 11">
            <a:extLst>
              <a:ext uri="{FF2B5EF4-FFF2-40B4-BE49-F238E27FC236}">
                <a16:creationId xmlns:a16="http://schemas.microsoft.com/office/drawing/2014/main" id="{7BC8A6D4-E420-4D4B-B6C4-85E4B0A9BC82}"/>
              </a:ext>
            </a:extLst>
          </p:cNvPr>
          <p:cNvSpPr txBox="1"/>
          <p:nvPr/>
        </p:nvSpPr>
        <p:spPr>
          <a:xfrm>
            <a:off x="121920" y="4305261"/>
            <a:ext cx="9580880" cy="523220"/>
          </a:xfrm>
          <a:prstGeom prst="rect">
            <a:avLst/>
          </a:prstGeom>
          <a:noFill/>
        </p:spPr>
        <p:txBody>
          <a:bodyPr wrap="square" lIns="91440" tIns="45720" rIns="91440" bIns="45720" rtlCol="0" anchor="t">
            <a:spAutoFit/>
          </a:bodyPr>
          <a:lstStyle/>
          <a:p>
            <a:r>
              <a:rPr lang="en-US" altLang="ja-JP" sz="1400" dirty="0">
                <a:ea typeface="游ゴシック"/>
              </a:rPr>
              <a:t>3.</a:t>
            </a:r>
            <a:r>
              <a:rPr lang="ja-JP" altLang="en-US" sz="1400" dirty="0">
                <a:ea typeface="游ゴシック"/>
              </a:rPr>
              <a:t> 本講義を聞いた上で、休眠預金の資金分配団体として、あるいは実行団体の自己評価を監督する立場として、評価の設計・デザインするときに配慮することや懸念となることがあれば記載して下さい。</a:t>
            </a:r>
            <a:endParaRPr lang="en-US" altLang="ja-JP" sz="1400" dirty="0">
              <a:ea typeface="游ゴシック"/>
            </a:endParaRPr>
          </a:p>
        </p:txBody>
      </p:sp>
      <p:sp>
        <p:nvSpPr>
          <p:cNvPr id="13" name="フッター プレースホルダー 12"/>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7</a:t>
            </a:fld>
            <a:endParaRPr kumimoji="1" lang="ja-JP" altLang="en-US"/>
          </a:p>
        </p:txBody>
      </p:sp>
      <p:sp>
        <p:nvSpPr>
          <p:cNvPr id="15" name="テキスト ボックス 14">
            <a:extLst>
              <a:ext uri="{FF2B5EF4-FFF2-40B4-BE49-F238E27FC236}">
                <a16:creationId xmlns:a16="http://schemas.microsoft.com/office/drawing/2014/main"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3" name="日付プレースホルダー 6">
            <a:extLst>
              <a:ext uri="{FF2B5EF4-FFF2-40B4-BE49-F238E27FC236}">
                <a16:creationId xmlns:a16="http://schemas.microsoft.com/office/drawing/2014/main" id="{73E88003-56AD-86BA-B797-0CC03433574B}"/>
              </a:ext>
            </a:extLst>
          </p:cNvPr>
          <p:cNvSpPr>
            <a:spLocks noGrp="1"/>
          </p:cNvSpPr>
          <p:nvPr>
            <p:ph type="dt" sz="half" idx="10"/>
          </p:nvPr>
        </p:nvSpPr>
        <p:spPr>
          <a:xfrm>
            <a:off x="681038" y="6356351"/>
            <a:ext cx="2228850" cy="365125"/>
          </a:xfrm>
        </p:spPr>
        <p:txBody>
          <a:bodyPr/>
          <a:lstStyle/>
          <a:p>
            <a:r>
              <a:rPr lang="da-DK" altLang="ja-JP" dirty="0"/>
              <a:t>2023</a:t>
            </a:r>
            <a:r>
              <a:rPr lang="ja-JP" altLang="da-DK" dirty="0"/>
              <a:t>年</a:t>
            </a:r>
            <a:r>
              <a:rPr lang="da-DK" altLang="ja-JP" dirty="0"/>
              <a:t>10</a:t>
            </a:r>
            <a:r>
              <a:rPr lang="ja-JP" altLang="da-DK" dirty="0"/>
              <a:t>月</a:t>
            </a:r>
            <a:r>
              <a:rPr lang="da-DK" altLang="ja-JP" dirty="0"/>
              <a:t>ver</a:t>
            </a:r>
            <a:endParaRPr lang="ja-JP" altLang="en-US" dirty="0"/>
          </a:p>
        </p:txBody>
      </p:sp>
    </p:spTree>
    <p:extLst>
      <p:ext uri="{BB962C8B-B14F-4D97-AF65-F5344CB8AC3E}">
        <p14:creationId xmlns:p14="http://schemas.microsoft.com/office/powerpoint/2010/main" val="2734795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32377"/>
            <a:ext cx="9071429" cy="907020"/>
          </a:xfrm>
        </p:spPr>
        <p:txBody>
          <a:bodyPr>
            <a:normAutofit/>
          </a:bodyPr>
          <a:lstStyle/>
          <a:p>
            <a:r>
              <a:rPr lang="ja-JP" altLang="en-US" sz="1800" b="1" dirty="0"/>
              <a:t>まとめ</a:t>
            </a:r>
            <a:r>
              <a:rPr lang="ja-JP" altLang="en-US" sz="1600" b="1" dirty="0">
                <a:solidFill>
                  <a:srgbClr val="FF0000"/>
                </a:solidFill>
              </a:rPr>
              <a:t>（一部の講義のみ受講される方も、本ページのご提出をお願いします。 ）</a:t>
            </a:r>
            <a:endParaRPr kumimoji="1" lang="ja-JP" altLang="en-US" sz="1600" b="1" dirty="0">
              <a:solidFill>
                <a:srgbClr val="FF0000"/>
              </a:solidFill>
            </a:endParaRPr>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090684"/>
            <a:ext cx="9580880" cy="108369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357359"/>
            <a:ext cx="9580880" cy="307777"/>
          </a:xfrm>
          <a:prstGeom prst="rect">
            <a:avLst/>
          </a:prstGeom>
          <a:noFill/>
        </p:spPr>
        <p:txBody>
          <a:bodyPr wrap="square" rtlCol="0">
            <a:spAutoFit/>
          </a:bodyPr>
          <a:lstStyle/>
          <a:p>
            <a:r>
              <a:rPr lang="ja-JP" altLang="en-US" sz="1400" dirty="0"/>
              <a:t>２．わからなかったこと、難しかったことがあれば記載してください　</a:t>
            </a:r>
            <a:r>
              <a:rPr lang="en-US" altLang="ja-JP" sz="1400" dirty="0"/>
              <a:t>(</a:t>
            </a:r>
            <a:r>
              <a:rPr lang="ja-JP" altLang="en-US" sz="1400" dirty="0"/>
              <a:t>なしの場合は空欄のままで結構です</a:t>
            </a:r>
            <a:r>
              <a:rPr lang="en-US" altLang="ja-JP" sz="1400" dirty="0"/>
              <a:t>)</a:t>
            </a:r>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ja-JP" altLang="en-US" sz="1400" dirty="0"/>
              <a:t>１．すべての研修を通して、印象に残ったことや、今後に向けての決意や感想などを自由に記載ください</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2679205"/>
            <a:ext cx="9580880" cy="15646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1" name="正方形/長方形 10">
            <a:extLst>
              <a:ext uri="{FF2B5EF4-FFF2-40B4-BE49-F238E27FC236}">
                <a16:creationId xmlns:a16="http://schemas.microsoft.com/office/drawing/2014/main" id="{947E470C-117A-4DA4-997A-FE629AAEE652}"/>
              </a:ext>
            </a:extLst>
          </p:cNvPr>
          <p:cNvSpPr/>
          <p:nvPr/>
        </p:nvSpPr>
        <p:spPr>
          <a:xfrm>
            <a:off x="162560" y="4842163"/>
            <a:ext cx="9580880" cy="153591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2" name="テキスト ボックス 11">
            <a:extLst>
              <a:ext uri="{FF2B5EF4-FFF2-40B4-BE49-F238E27FC236}">
                <a16:creationId xmlns:a16="http://schemas.microsoft.com/office/drawing/2014/main" id="{7BC8A6D4-E420-4D4B-B6C4-85E4B0A9BC82}"/>
              </a:ext>
            </a:extLst>
          </p:cNvPr>
          <p:cNvSpPr txBox="1"/>
          <p:nvPr/>
        </p:nvSpPr>
        <p:spPr>
          <a:xfrm>
            <a:off x="121920" y="4523456"/>
            <a:ext cx="9580880" cy="307777"/>
          </a:xfrm>
          <a:prstGeom prst="rect">
            <a:avLst/>
          </a:prstGeom>
          <a:noFill/>
        </p:spPr>
        <p:txBody>
          <a:bodyPr wrap="square" lIns="91440" tIns="45720" rIns="91440" bIns="45720" rtlCol="0" anchor="t">
            <a:spAutoFit/>
          </a:bodyPr>
          <a:lstStyle/>
          <a:p>
            <a:r>
              <a:rPr lang="ja-JP" altLang="en-US" sz="1400" dirty="0"/>
              <a:t>３．その他、研修に関するご要望、今後に向けた改善点などございましたら遠慮なくご記載ください</a:t>
            </a:r>
            <a:endParaRPr lang="en-US" altLang="ja-JP" sz="1400" dirty="0">
              <a:ea typeface="游ゴシック"/>
            </a:endParaRPr>
          </a:p>
        </p:txBody>
      </p:sp>
      <p:sp>
        <p:nvSpPr>
          <p:cNvPr id="13" name="フッター プレースホルダー 12"/>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8</a:t>
            </a:fld>
            <a:endParaRPr kumimoji="1" lang="ja-JP" altLang="en-US"/>
          </a:p>
        </p:txBody>
      </p:sp>
      <p:sp>
        <p:nvSpPr>
          <p:cNvPr id="3" name="日付プレースホルダー 6">
            <a:extLst>
              <a:ext uri="{FF2B5EF4-FFF2-40B4-BE49-F238E27FC236}">
                <a16:creationId xmlns:a16="http://schemas.microsoft.com/office/drawing/2014/main" id="{992C08C7-8B3A-B038-E9C1-5B26BC6465C1}"/>
              </a:ext>
            </a:extLst>
          </p:cNvPr>
          <p:cNvSpPr>
            <a:spLocks noGrp="1"/>
          </p:cNvSpPr>
          <p:nvPr>
            <p:ph type="dt" sz="half" idx="10"/>
          </p:nvPr>
        </p:nvSpPr>
        <p:spPr>
          <a:xfrm>
            <a:off x="681038" y="6356351"/>
            <a:ext cx="2228850" cy="365125"/>
          </a:xfrm>
        </p:spPr>
        <p:txBody>
          <a:bodyPr/>
          <a:lstStyle/>
          <a:p>
            <a:r>
              <a:rPr lang="da-DK" altLang="ja-JP" dirty="0"/>
              <a:t>2023</a:t>
            </a:r>
            <a:r>
              <a:rPr lang="ja-JP" altLang="da-DK" dirty="0"/>
              <a:t>年</a:t>
            </a:r>
            <a:r>
              <a:rPr lang="da-DK" altLang="ja-JP" dirty="0"/>
              <a:t>10</a:t>
            </a:r>
            <a:r>
              <a:rPr lang="ja-JP" altLang="da-DK" dirty="0"/>
              <a:t>月</a:t>
            </a:r>
            <a:r>
              <a:rPr lang="da-DK" altLang="ja-JP" dirty="0"/>
              <a:t>ver</a:t>
            </a:r>
            <a:endParaRPr lang="ja-JP" altLang="en-US" dirty="0"/>
          </a:p>
        </p:txBody>
      </p:sp>
    </p:spTree>
    <p:extLst>
      <p:ext uri="{BB962C8B-B14F-4D97-AF65-F5344CB8AC3E}">
        <p14:creationId xmlns:p14="http://schemas.microsoft.com/office/powerpoint/2010/main" val="153687915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5BCBB4D134F8EC4FA64734F7C385BA8C" ma:contentTypeVersion="14" ma:contentTypeDescription="新しいドキュメントを作成します。" ma:contentTypeScope="" ma:versionID="fea6e9b0e1d992361fe3093893ff2160">
  <xsd:schema xmlns:xsd="http://www.w3.org/2001/XMLSchema" xmlns:xs="http://www.w3.org/2001/XMLSchema" xmlns:p="http://schemas.microsoft.com/office/2006/metadata/properties" xmlns:ns2="a0e695d1-15ed-4698-a3fa-a0fe58b5b315" xmlns:ns3="ab025d10-8a00-402f-9bb6-29fc7e729e9b" targetNamespace="http://schemas.microsoft.com/office/2006/metadata/properties" ma:root="true" ma:fieldsID="e6dfa053ec5fd697e69d0e1474bf9c83" ns2:_="" ns3:_="">
    <xsd:import namespace="a0e695d1-15ed-4698-a3fa-a0fe58b5b315"/>
    <xsd:import namespace="ab025d10-8a00-402f-9bb6-29fc7e729e9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e695d1-15ed-4698-a3fa-a0fe58b5b3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544751c9-2799-4505-b004-9d29a52abe04"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b025d10-8a00-402f-9bb6-29fc7e729e9b"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ff5d32c9-797c-4e5a-8219-2cf8e6e0286f}" ma:internalName="TaxCatchAll" ma:showField="CatchAllData" ma:web="ab025d10-8a00-402f-9bb6-29fc7e729e9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ab025d10-8a00-402f-9bb6-29fc7e729e9b" xsi:nil="true"/>
    <lcf76f155ced4ddcb4097134ff3c332f xmlns="a0e695d1-15ed-4698-a3fa-a0fe58b5b31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70198FF-B95A-42C2-975B-A78AE8868D00}"/>
</file>

<file path=customXml/itemProps2.xml><?xml version="1.0" encoding="utf-8"?>
<ds:datastoreItem xmlns:ds="http://schemas.openxmlformats.org/officeDocument/2006/customXml" ds:itemID="{977B9F52-7739-4E06-A814-1075949DCEB2}"/>
</file>

<file path=customXml/itemProps3.xml><?xml version="1.0" encoding="utf-8"?>
<ds:datastoreItem xmlns:ds="http://schemas.openxmlformats.org/officeDocument/2006/customXml" ds:itemID="{E6FE1085-8EFF-4820-B3BE-9A3B85CD9C0E}"/>
</file>

<file path=docProps/app.xml><?xml version="1.0" encoding="utf-8"?>
<Properties xmlns="http://schemas.openxmlformats.org/officeDocument/2006/extended-properties" xmlns:vt="http://schemas.openxmlformats.org/officeDocument/2006/docPropsVTypes">
  <Template/>
  <TotalTime>0</TotalTime>
  <Words>883</Words>
  <Application>Microsoft Office PowerPoint</Application>
  <PresentationFormat>A4 210 x 297 mm</PresentationFormat>
  <Paragraphs>67</Paragraphs>
  <Slides>8</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8</vt:i4>
      </vt:variant>
    </vt:vector>
  </HeadingPairs>
  <TitlesOfParts>
    <vt:vector size="16" baseType="lpstr">
      <vt:lpstr>等线 Light</vt:lpstr>
      <vt:lpstr>Meiryo UI</vt:lpstr>
      <vt:lpstr>游ゴシック</vt:lpstr>
      <vt:lpstr>游ゴシック Light</vt:lpstr>
      <vt:lpstr>游ゴシック Light 見出し</vt:lpstr>
      <vt:lpstr>Arial</vt:lpstr>
      <vt:lpstr>Calibri</vt:lpstr>
      <vt:lpstr>Office テーマ</vt:lpstr>
      <vt:lpstr>2023年度 通常枠（第1回） 資金分配団体 【PO1年目（公募前）研修】 ビデオ学習用課題</vt:lpstr>
      <vt:lpstr>公募・審査の事例に関して 講師：JANPIA　上野、大川</vt:lpstr>
      <vt:lpstr>公募・審査事例 講師：むすびえ　渋谷様  　　　びわ湖三方よしローカルコモンズ　西村様・村上様​          社会変革推進財団　小笠原様​</vt:lpstr>
      <vt:lpstr>助成POという支援者に求められる​視野・姿勢・技能 講師：深尾昌峰様（龍谷大学 政策学部 教授）</vt:lpstr>
      <vt:lpstr>ビジョンワーク　 講師：JANPIA 理事 鵜尾雅隆様</vt:lpstr>
      <vt:lpstr>休眠預金等活用事業における事前評価実施の要諦/事前評価・点検検証の実施に関するご案内 講師： JANPIA　竹之下/後藤 </vt:lpstr>
      <vt:lpstr>資金分配団体の評価活用事例 講師：トラストバンク　元岡様​、長野県みらい基金　高橋様</vt:lpstr>
      <vt:lpstr>まとめ（一部の講義のみ受講される方も、本ページのご提出をお願いします。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2023-10-11T03:55:48Z</dcterms:created>
  <dcterms:modified xsi:type="dcterms:W3CDTF">2023-10-11T03:55:53Z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0x0101005BCBB4D134F8EC4FA64734F7C385BA8C</vt:lpwstr>
  </property>
</Properties>
</file>