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 id="2147483684" r:id="rId5"/>
  </p:sldMasterIdLst>
  <p:notesMasterIdLst>
    <p:notesMasterId r:id="rId12"/>
  </p:notesMasterIdLst>
  <p:handoutMasterIdLst>
    <p:handoutMasterId r:id="rId13"/>
  </p:handoutMasterIdLst>
  <p:sldIdLst>
    <p:sldId id="256" r:id="rId6"/>
    <p:sldId id="272" r:id="rId7"/>
    <p:sldId id="283" r:id="rId8"/>
    <p:sldId id="271" r:id="rId9"/>
    <p:sldId id="280" r:id="rId10"/>
    <p:sldId id="282" r:id="rId11"/>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58A3DD-CC4C-C684-1346-E058436C3359}" v="124" dt="2024-04-30T07:49:24.6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360" y="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2024/4/30</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2024/4/30</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3</a:t>
            </a:fld>
            <a:endParaRPr kumimoji="1" lang="ja-JP" altLang="en-US"/>
          </a:p>
        </p:txBody>
      </p:sp>
    </p:spTree>
    <p:extLst>
      <p:ext uri="{BB962C8B-B14F-4D97-AF65-F5344CB8AC3E}">
        <p14:creationId xmlns:p14="http://schemas.microsoft.com/office/powerpoint/2010/main" val="2095798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612442-2A2B-9348-B90D-932844912BCB}"/>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D434761-6A15-CB57-1CF8-49F6E803B743}"/>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238DB18-3C1D-3D80-71D7-5B2F53C3CB00}"/>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5" name="フッター プレースホルダー 4">
            <a:extLst>
              <a:ext uri="{FF2B5EF4-FFF2-40B4-BE49-F238E27FC236}">
                <a16:creationId xmlns:a16="http://schemas.microsoft.com/office/drawing/2014/main" id="{8126F4F5-33ED-EA5A-3DBC-27C8970A39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17F6CFF-681E-D754-5E17-61B474AB82F7}"/>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56870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57FF5-AED1-29F5-9C44-DB95C42A7C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862A80-87CE-8DC6-5208-A34D16CD91F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5A3D98-A794-C0AB-F1EB-1455747C3E42}"/>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5" name="フッター プレースホルダー 4">
            <a:extLst>
              <a:ext uri="{FF2B5EF4-FFF2-40B4-BE49-F238E27FC236}">
                <a16:creationId xmlns:a16="http://schemas.microsoft.com/office/drawing/2014/main" id="{DF95870F-50F9-FF6A-9005-27581A15658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1D2CA60-3777-7B97-C1C5-0A1E413FB480}"/>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3120197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647206-6081-B6C1-CE56-C4BE43CE6755}"/>
              </a:ext>
            </a:extLst>
          </p:cNvPr>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1B38FC8-ACFC-1B71-8266-57B2CFA3DB12}"/>
              </a:ext>
            </a:extLst>
          </p:cNvPr>
          <p:cNvSpPr>
            <a:spLocks noGrp="1"/>
          </p:cNvSpPr>
          <p:nvPr>
            <p:ph type="body" idx="1"/>
          </p:nvPr>
        </p:nvSpPr>
        <p:spPr>
          <a:xfrm>
            <a:off x="676275" y="4589463"/>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83B47BF-7EFF-2BB9-82F1-E513432F2329}"/>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5" name="フッター プレースホルダー 4">
            <a:extLst>
              <a:ext uri="{FF2B5EF4-FFF2-40B4-BE49-F238E27FC236}">
                <a16:creationId xmlns:a16="http://schemas.microsoft.com/office/drawing/2014/main" id="{99E60238-A76F-02BE-3795-1C249D03B8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26467C9-CF07-330E-F889-7CD1E2FB9E11}"/>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3513471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842AF8-4B1B-DE69-A5B8-1B5C232D17D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378C8E-34E9-163D-6F86-CC7A07D6920A}"/>
              </a:ext>
            </a:extLst>
          </p:cNvPr>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E4A73FE-B805-7EB8-689B-88A502671665}"/>
              </a:ext>
            </a:extLst>
          </p:cNvPr>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E688FA7-7A0A-DA4F-CE85-3274B9F62256}"/>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6" name="フッター プレースホルダー 5">
            <a:extLst>
              <a:ext uri="{FF2B5EF4-FFF2-40B4-BE49-F238E27FC236}">
                <a16:creationId xmlns:a16="http://schemas.microsoft.com/office/drawing/2014/main" id="{DD7963DA-B861-9B07-712B-C3378EC73B7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13F0931-5947-7E88-A5C8-2499263221C1}"/>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1109576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2B2B22-8106-A85B-72AB-C3D5F9AB5E2D}"/>
              </a:ext>
            </a:extLst>
          </p:cNvPr>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045B014-0957-B4E2-7C1A-5DFCE2651C66}"/>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77AE71A-8F49-4E43-8A1C-EA51045EF116}"/>
              </a:ext>
            </a:extLst>
          </p:cNvPr>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A25FC51-A203-6BFE-99CB-35F083DC3AF5}"/>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6150F88-4280-7757-7C8F-9A1F5C269AB0}"/>
              </a:ext>
            </a:extLst>
          </p:cNvPr>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9D58B88-1ECD-AD78-E7CC-9B3D8E5AD6DF}"/>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8" name="フッター プレースホルダー 7">
            <a:extLst>
              <a:ext uri="{FF2B5EF4-FFF2-40B4-BE49-F238E27FC236}">
                <a16:creationId xmlns:a16="http://schemas.microsoft.com/office/drawing/2014/main" id="{DEC04332-C9FC-84FF-5BD5-0B0A1FAE3AE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21B39A3-182B-E02D-BA57-6DC35BB267BB}"/>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13115664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A4D809-4B62-A2D1-6A5C-1DECC652DC7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C3C11C2-40C3-0EDB-8702-4DDECB2E9112}"/>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4" name="フッター プレースホルダー 3">
            <a:extLst>
              <a:ext uri="{FF2B5EF4-FFF2-40B4-BE49-F238E27FC236}">
                <a16:creationId xmlns:a16="http://schemas.microsoft.com/office/drawing/2014/main" id="{E07004AD-B813-6BA7-7E2E-4F3026D52A4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89443AE-ADC4-BB6A-57D9-A63DE00E30F7}"/>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11629677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75EFCE5-3FDA-FFF0-85C6-C1B09F0E744A}"/>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3" name="フッター プレースホルダー 2">
            <a:extLst>
              <a:ext uri="{FF2B5EF4-FFF2-40B4-BE49-F238E27FC236}">
                <a16:creationId xmlns:a16="http://schemas.microsoft.com/office/drawing/2014/main" id="{8C9F3812-8230-EE6F-BF2D-0029B5F2D0A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B22951D-F556-FE4A-28EE-E888453768D6}"/>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453425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D8B6E-34DC-9894-05DF-464A44DF4230}"/>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B4D323-EEAA-0BA6-50B7-921ABC7D9CCB}"/>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9B3FFE5-FC50-801C-5B03-748213DCD49D}"/>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CCE5C40-E389-D539-35C0-2C6CD2F41FB5}"/>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6" name="フッター プレースホルダー 5">
            <a:extLst>
              <a:ext uri="{FF2B5EF4-FFF2-40B4-BE49-F238E27FC236}">
                <a16:creationId xmlns:a16="http://schemas.microsoft.com/office/drawing/2014/main" id="{48615CDB-30EE-ABB4-E21F-6A3538BFDF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B05D2A0-A0F6-85F1-B7E4-2C8A89006B6B}"/>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1896667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AD4EFE-F144-9911-2D56-C7835182C1D9}"/>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B03D536-3247-C16F-39B7-D2A82FCB0528}"/>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ABE128A-F19C-208E-FE48-3705E574A4B9}"/>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90F9AA7-52AC-7F0A-3F76-6DEF0E9481A5}"/>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6" name="フッター プレースホルダー 5">
            <a:extLst>
              <a:ext uri="{FF2B5EF4-FFF2-40B4-BE49-F238E27FC236}">
                <a16:creationId xmlns:a16="http://schemas.microsoft.com/office/drawing/2014/main" id="{16A25974-A155-B09C-A957-E9A3F477BD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789E55-7B69-7D9A-D40D-450096BCD04D}"/>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12044226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51038E-5C7C-6CE2-E360-6A9C233EC93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389532-F238-D150-5D66-F77C5AF19F3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16BFDF4-4B87-EBBD-2095-ECF0BFD685E0}"/>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5" name="フッター プレースホルダー 4">
            <a:extLst>
              <a:ext uri="{FF2B5EF4-FFF2-40B4-BE49-F238E27FC236}">
                <a16:creationId xmlns:a16="http://schemas.microsoft.com/office/drawing/2014/main" id="{F42BFE1F-92E0-3414-5194-99455A7A96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9A73C6-5200-C93E-4470-EE4B122DB43F}"/>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4944140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3514AE1-447C-BD37-F19C-5A555D5F85B4}"/>
              </a:ext>
            </a:extLst>
          </p:cNvPr>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ED47208-0100-7EA9-F861-82388E939E7B}"/>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666314-1C11-CFD2-FFE8-26809BED1A4D}"/>
              </a:ext>
            </a:extLst>
          </p:cNvPr>
          <p:cNvSpPr>
            <a:spLocks noGrp="1"/>
          </p:cNvSpPr>
          <p:nvPr>
            <p:ph type="dt" sz="half" idx="10"/>
          </p:nvPr>
        </p:nvSpPr>
        <p:spPr/>
        <p:txBody>
          <a:bodyPr/>
          <a:lstStyle/>
          <a:p>
            <a:fld id="{2A25BDD5-96DA-484B-9DAF-3E105EC49D37}" type="datetimeFigureOut">
              <a:rPr kumimoji="1" lang="ja-JP" altLang="en-US" smtClean="0"/>
              <a:t>2024/4/30</a:t>
            </a:fld>
            <a:endParaRPr kumimoji="1" lang="ja-JP" altLang="en-US"/>
          </a:p>
        </p:txBody>
      </p:sp>
      <p:sp>
        <p:nvSpPr>
          <p:cNvPr id="5" name="フッター プレースホルダー 4">
            <a:extLst>
              <a:ext uri="{FF2B5EF4-FFF2-40B4-BE49-F238E27FC236}">
                <a16:creationId xmlns:a16="http://schemas.microsoft.com/office/drawing/2014/main" id="{2C40B0A2-E0C4-402F-FBB1-7C491169CF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62A9C5-3498-24A4-3579-58A19AF68872}"/>
              </a:ext>
            </a:extLst>
          </p:cNvPr>
          <p:cNvSpPr>
            <a:spLocks noGrp="1"/>
          </p:cNvSpPr>
          <p:nvPr>
            <p:ph type="sldNum" sz="quarter" idx="12"/>
          </p:nvPr>
        </p:nvSpPr>
        <p:spPr/>
        <p:txBody>
          <a:body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2682695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lang="da-DK" altLang="ja-JP" dirty="0"/>
              <a:t>2024</a:t>
            </a:r>
            <a:r>
              <a:rPr lang="ja-JP" altLang="da-DK" dirty="0"/>
              <a:t>年</a:t>
            </a:r>
            <a:r>
              <a:rPr lang="da-DK" altLang="ja-JP" dirty="0"/>
              <a:t>4</a:t>
            </a:r>
            <a:r>
              <a:rPr lang="ja-JP" altLang="da-DK" dirty="0"/>
              <a:t>月</a:t>
            </a:r>
            <a:r>
              <a:rPr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8DABB01-10EE-3FF5-9B2E-91C39075704C}"/>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1286BF3-4378-71C8-B57D-05FE6298234A}"/>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FE7760-C15D-08A6-D010-6EF26519EF05}"/>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25BDD5-96DA-484B-9DAF-3E105EC49D37}" type="datetimeFigureOut">
              <a:rPr kumimoji="1" lang="ja-JP" altLang="en-US" smtClean="0"/>
              <a:t>2024/4/30</a:t>
            </a:fld>
            <a:endParaRPr kumimoji="1" lang="ja-JP" altLang="en-US"/>
          </a:p>
        </p:txBody>
      </p:sp>
      <p:sp>
        <p:nvSpPr>
          <p:cNvPr id="5" name="フッター プレースホルダー 4">
            <a:extLst>
              <a:ext uri="{FF2B5EF4-FFF2-40B4-BE49-F238E27FC236}">
                <a16:creationId xmlns:a16="http://schemas.microsoft.com/office/drawing/2014/main" id="{DAD9E805-0C99-99E5-02CC-6E20C783F25E}"/>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D3FED79-5C8A-969F-2381-546A9CD3C1BE}"/>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CB45B7-5E43-4F27-A870-B0ADB5E57F5B}" type="slidenum">
              <a:rPr kumimoji="1" lang="ja-JP" altLang="en-US" smtClean="0"/>
              <a:t>‹#›</a:t>
            </a:fld>
            <a:endParaRPr kumimoji="1" lang="ja-JP" altLang="en-US"/>
          </a:p>
        </p:txBody>
      </p:sp>
    </p:spTree>
    <p:extLst>
      <p:ext uri="{BB962C8B-B14F-4D97-AF65-F5344CB8AC3E}">
        <p14:creationId xmlns:p14="http://schemas.microsoft.com/office/powerpoint/2010/main" val="216991300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752181" y="771882"/>
            <a:ext cx="8618114" cy="1875245"/>
          </a:xfrm>
        </p:spPr>
        <p:txBody>
          <a:bodyPr>
            <a:normAutofit fontScale="90000"/>
          </a:bodyPr>
          <a:lstStyle/>
          <a:p>
            <a:r>
              <a:rPr lang="en-US" altLang="ja-JP" sz="4000" dirty="0">
                <a:ea typeface="游ゴシック Light"/>
              </a:rPr>
              <a:t>2023</a:t>
            </a:r>
            <a:r>
              <a:rPr lang="ja-JP" altLang="en-US" sz="4000">
                <a:ea typeface="游ゴシック Light"/>
              </a:rPr>
              <a:t>年度 通常枠（第2回）</a:t>
            </a:r>
            <a:r>
              <a:rPr lang="ja-JP" altLang="en-US" sz="3200">
                <a:ea typeface="游ゴシック Light"/>
              </a:rPr>
              <a:t> </a:t>
            </a:r>
            <a:r>
              <a:rPr lang="ja-JP" altLang="en-US" sz="4000">
                <a:ea typeface="游ゴシック Light"/>
              </a:rPr>
              <a:t>資金分配団体</a:t>
            </a:r>
            <a:br>
              <a:rPr lang="en-US" altLang="ja-JP" sz="4000" dirty="0"/>
            </a:br>
            <a:r>
              <a:rPr lang="en-US" altLang="ja-JP" sz="3200" dirty="0">
                <a:ea typeface="游ゴシック Light"/>
              </a:rPr>
              <a:t>【PO1</a:t>
            </a:r>
            <a:r>
              <a:rPr lang="ja-JP" altLang="en-US" sz="3200" dirty="0">
                <a:ea typeface="游ゴシック Light"/>
              </a:rPr>
              <a:t>年目（公募前）研修</a:t>
            </a:r>
            <a:r>
              <a:rPr lang="en-US" altLang="ja-JP" sz="3200" dirty="0">
                <a:ea typeface="游ゴシック Light"/>
              </a:rPr>
              <a:t>】</a:t>
            </a:r>
            <a:br>
              <a:rPr lang="en-US" altLang="ja-JP" sz="3200" dirty="0"/>
            </a:br>
            <a:r>
              <a:rPr lang="ja-JP" altLang="en-US" sz="3200" dirty="0">
                <a:ea typeface="游ゴシック Light"/>
              </a:rPr>
              <a:t>ビデオ学習用課題</a:t>
            </a:r>
            <a:endParaRPr kumimoji="1" lang="ja-JP" altLang="en-US" sz="3200" dirty="0">
              <a:ea typeface="游ゴシック Light"/>
            </a:endParaRPr>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1959231" y="3024370"/>
            <a:ext cx="5987537" cy="2031325"/>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【PO1</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da-DK" altLang="ja-JP" dirty="0"/>
              <a:t>2024</a:t>
            </a:r>
            <a:r>
              <a:rPr lang="ja-JP" altLang="da-DK" dirty="0"/>
              <a:t>年</a:t>
            </a:r>
            <a:r>
              <a:rPr lang="da-DK" altLang="ja-JP" dirty="0"/>
              <a:t>4</a:t>
            </a:r>
            <a:r>
              <a:rPr lang="ja-JP" altLang="da-DK" dirty="0"/>
              <a:t>月</a:t>
            </a:r>
            <a:r>
              <a:rPr lang="da-DK" altLang="ja-JP" dirty="0"/>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
        <p:nvSpPr>
          <p:cNvPr id="8" name="テキスト ボックス 7">
            <a:extLst>
              <a:ext uri="{FF2B5EF4-FFF2-40B4-BE49-F238E27FC236}">
                <a16:creationId xmlns:a16="http://schemas.microsoft.com/office/drawing/2014/main" id="{D19DBEB2-A0F3-4509-84D1-9766C0A29AA2}"/>
              </a:ext>
            </a:extLst>
          </p:cNvPr>
          <p:cNvSpPr txBox="1"/>
          <p:nvPr/>
        </p:nvSpPr>
        <p:spPr>
          <a:xfrm>
            <a:off x="1496265" y="5193947"/>
            <a:ext cx="7138556" cy="1169551"/>
          </a:xfrm>
          <a:prstGeom prst="rect">
            <a:avLst/>
          </a:prstGeom>
          <a:noFill/>
        </p:spPr>
        <p:txBody>
          <a:bodyPr wrap="square" lIns="91440" tIns="45720" rIns="91440" bIns="45720" rtlCol="0" anchor="t">
            <a:spAutoFit/>
          </a:bodyPr>
          <a:lstStyle/>
          <a:p>
            <a:r>
              <a:rPr lang="en-US" altLang="ja-JP" sz="1400" dirty="0"/>
              <a:t>【</a:t>
            </a:r>
            <a:r>
              <a:rPr lang="ja-JP" altLang="en-US" sz="1400" dirty="0"/>
              <a:t>はじめに</a:t>
            </a:r>
            <a:r>
              <a:rPr lang="en-US" altLang="ja-JP" sz="1400" dirty="0"/>
              <a:t>】</a:t>
            </a:r>
          </a:p>
          <a:p>
            <a:r>
              <a:rPr lang="ja-JP" sz="1400">
                <a:solidFill>
                  <a:srgbClr val="000000"/>
                </a:solidFill>
                <a:ea typeface="游ゴシック"/>
              </a:rPr>
              <a:t>一部の講義のみ受講される方は、「受講済みに」チェックを入れ該当箇所のみのレポート作成をお願いします。</a:t>
            </a:r>
            <a:r>
              <a:rPr lang="ja-JP" altLang="en-US" sz="1400" b="1">
                <a:solidFill>
                  <a:srgbClr val="FF0000"/>
                </a:solidFill>
                <a:ea typeface="游ゴシック"/>
              </a:rPr>
              <a:t>　</a:t>
            </a:r>
            <a:endParaRPr lang="en-US" altLang="ja-JP" sz="1400" b="1">
              <a:solidFill>
                <a:srgbClr val="FF0000"/>
              </a:solidFill>
              <a:ea typeface="游ゴシック"/>
            </a:endParaRPr>
          </a:p>
          <a:p>
            <a:r>
              <a:rPr lang="ja-JP" altLang="en-US" sz="1400" b="1">
                <a:solidFill>
                  <a:srgbClr val="FF0000"/>
                </a:solidFill>
                <a:ea typeface="游ゴシック"/>
              </a:rPr>
              <a:t>一部の講義のみ受講される方も、最終ページ「まとめ」の記載をお願いします。</a:t>
            </a:r>
            <a:endParaRPr lang="en-US" altLang="ja-JP" sz="1400" b="1">
              <a:solidFill>
                <a:srgbClr val="FF0000"/>
              </a:solidFill>
              <a:ea typeface="游ゴシック"/>
            </a:endParaRPr>
          </a:p>
          <a:p>
            <a:r>
              <a:rPr lang="ja-JP" altLang="en-US" sz="1400" dirty="0"/>
              <a:t>　レポートの記載が終わりましたら、</a:t>
            </a:r>
            <a:r>
              <a:rPr lang="en-US" altLang="ja-JP" sz="1400" dirty="0"/>
              <a:t>JANPIA</a:t>
            </a:r>
            <a:r>
              <a:rPr lang="ja-JP" altLang="en-US" sz="1400" dirty="0"/>
              <a:t>の担当</a:t>
            </a:r>
            <a:r>
              <a:rPr lang="en-US" altLang="ja-JP" sz="1400" dirty="0"/>
              <a:t>PO</a:t>
            </a:r>
            <a:r>
              <a:rPr lang="ja-JP" altLang="en-US" sz="1400" dirty="0"/>
              <a:t>に送付をお願いいたします。</a:t>
            </a:r>
            <a:endParaRPr lang="en-US" altLang="ja-JP" sz="1400" dirty="0"/>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sz="1800" b="1">
                <a:ea typeface="+mj-lt"/>
                <a:cs typeface="+mj-lt"/>
              </a:rPr>
              <a:t>公募・審査について</a:t>
            </a:r>
            <a:br>
              <a:rPr lang="ja-JP" sz="1800" dirty="0">
                <a:ea typeface="游ゴシック Light"/>
              </a:rPr>
            </a:br>
            <a:r>
              <a:rPr kumimoji="1" lang="ja-JP" altLang="en-US" sz="1800" b="1">
                <a:ea typeface="游ゴシック Light"/>
              </a:rPr>
              <a:t>講師：</a:t>
            </a:r>
            <a:r>
              <a:rPr lang="en-US" altLang="ja-JP" sz="1800" b="1" dirty="0">
                <a:ea typeface="游ゴシック Light"/>
              </a:rPr>
              <a:t>JANPIA</a:t>
            </a:r>
            <a:r>
              <a:rPr lang="ja-JP" altLang="ja-JP" sz="1800" b="1" dirty="0">
                <a:ea typeface="游ゴシック Light"/>
              </a:rPr>
              <a:t>　</a:t>
            </a:r>
            <a:r>
              <a:rPr lang="ja-JP" altLang="en-US" sz="1800" b="1">
                <a:ea typeface="游ゴシック Light"/>
              </a:rPr>
              <a:t>阪上、</a:t>
            </a:r>
            <a:r>
              <a:rPr lang="ja-JP" altLang="ja-JP" sz="1800" b="1">
                <a:ea typeface="游ゴシック Light"/>
              </a:rPr>
              <a:t>大川</a:t>
            </a:r>
            <a:endParaRPr lang="ja-JP" altLang="en-US" sz="1800" b="1">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123703"/>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307777"/>
          </a:xfrm>
          <a:prstGeom prst="rect">
            <a:avLst/>
          </a:prstGeom>
          <a:noFill/>
        </p:spPr>
        <p:txBody>
          <a:bodyPr wrap="square" rtlCol="0">
            <a:spAutoFit/>
          </a:bodyPr>
          <a:lstStyle/>
          <a:p>
            <a:r>
              <a:rPr lang="en-US" altLang="ja-JP" sz="1400" dirty="0"/>
              <a:t>2. </a:t>
            </a:r>
            <a:r>
              <a:rPr lang="ja-JP" altLang="en-US" sz="1400" dirty="0"/>
              <a:t>本講義の学びを踏まえ、実行団体や関係者に対して公募・審査時にどのように心がけると良いと考えますか。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ja-JP" altLang="en-US" sz="1400" dirty="0"/>
              <a:t> 休眠預金事業の公募・審査の概要を聞き、どのようなことに配慮して審査をしていこうと考えられましたか。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107195"/>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dirty="0"/>
              <a:t>2024</a:t>
            </a:r>
            <a:r>
              <a:rPr lang="ja-JP" altLang="da-DK" dirty="0"/>
              <a:t>年</a:t>
            </a:r>
            <a:r>
              <a:rPr lang="da-DK" altLang="ja-JP" dirty="0"/>
              <a:t>4</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Tree>
    <p:extLst>
      <p:ext uri="{BB962C8B-B14F-4D97-AF65-F5344CB8AC3E}">
        <p14:creationId xmlns:p14="http://schemas.microsoft.com/office/powerpoint/2010/main" val="3713577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sz="1800" b="1">
                <a:ea typeface="+mj-lt"/>
                <a:cs typeface="+mj-lt"/>
              </a:rPr>
              <a:t>公募前の事前評価の概要</a:t>
            </a:r>
            <a:br>
              <a:rPr lang="ja-JP" sz="1800" dirty="0">
                <a:ea typeface="游ゴシック Light"/>
              </a:rPr>
            </a:br>
            <a:r>
              <a:rPr kumimoji="1" lang="ja-JP" altLang="en-US" sz="1800" b="1">
                <a:ea typeface="游ゴシック Light"/>
              </a:rPr>
              <a:t>講師：</a:t>
            </a:r>
            <a:r>
              <a:rPr lang="en-US" altLang="ja-JP" sz="1800" b="1" dirty="0">
                <a:ea typeface="游ゴシック Light"/>
              </a:rPr>
              <a:t>JANPIA</a:t>
            </a:r>
            <a:r>
              <a:rPr lang="ja-JP" altLang="ja-JP" sz="1800" b="1">
                <a:ea typeface="游ゴシック Light"/>
              </a:rPr>
              <a:t>　</a:t>
            </a:r>
            <a:r>
              <a:rPr lang="ja-JP" altLang="en-US" sz="1800" b="1">
                <a:ea typeface="游ゴシック Light"/>
              </a:rPr>
              <a:t>安藤</a:t>
            </a:r>
            <a:endParaRPr lang="en-US"/>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12455"/>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523220"/>
          </a:xfrm>
          <a:prstGeom prst="rect">
            <a:avLst/>
          </a:prstGeom>
          <a:noFill/>
        </p:spPr>
        <p:txBody>
          <a:bodyPr wrap="square" lIns="91440" tIns="45720" rIns="91440" bIns="45720" rtlCol="0" anchor="t">
            <a:spAutoFit/>
          </a:bodyPr>
          <a:lstStyle/>
          <a:p>
            <a:r>
              <a:rPr lang="en-US" altLang="ja-JP" sz="1400" dirty="0">
                <a:ea typeface="游ゴシック"/>
              </a:rPr>
              <a:t>2. </a:t>
            </a:r>
            <a:r>
              <a:rPr lang="en-US" sz="1400" dirty="0" err="1">
                <a:ea typeface="+mn-lt"/>
                <a:cs typeface="+mn-lt"/>
              </a:rPr>
              <a:t>本講義を聞いた上で、休眠預金の資金分配団体として、あるいは実行団体の自己評価を監督する立場として、評価の設計</a:t>
            </a:r>
            <a:r>
              <a:rPr lang="en-US" sz="1400" dirty="0">
                <a:ea typeface="+mn-lt"/>
                <a:cs typeface="+mn-lt"/>
              </a:rPr>
              <a:t>・</a:t>
            </a:r>
            <a:r>
              <a:rPr lang="ja-JP" altLang="en-US" sz="1400">
                <a:ea typeface="+mn-lt"/>
                <a:cs typeface="+mn-lt"/>
              </a:rPr>
              <a:t>デザインをする際に取組みたいポイント等があれば記載してください。</a:t>
            </a:r>
            <a:endParaRPr lang="en-US" sz="1400">
              <a:ea typeface="+mn-lt"/>
              <a:cs typeface="+mn-lt"/>
            </a:endParaRP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59681" y="904763"/>
            <a:ext cx="9499600" cy="307777"/>
          </a:xfrm>
          <a:prstGeom prst="rect">
            <a:avLst/>
          </a:prstGeom>
          <a:noFill/>
        </p:spPr>
        <p:txBody>
          <a:bodyPr wrap="square" lIns="91440" tIns="45720" rIns="91440" bIns="45720" rtlCol="0" anchor="t">
            <a:spAutoFit/>
          </a:bodyPr>
          <a:lstStyle/>
          <a:p>
            <a:r>
              <a:rPr lang="en-US" altLang="ja-JP" sz="1400" dirty="0">
                <a:ea typeface="游ゴシック"/>
              </a:rPr>
              <a:t>1.</a:t>
            </a:r>
            <a:r>
              <a:rPr lang="ja-JP" altLang="en-US" sz="1400">
                <a:ea typeface="游ゴシック"/>
              </a:rPr>
              <a:t> </a:t>
            </a:r>
            <a:r>
              <a:rPr lang="ja-JP" sz="1400">
                <a:ea typeface="+mn-lt"/>
                <a:cs typeface="+mn-lt"/>
              </a:rPr>
              <a:t>評価について、本講義から学んだことを教えて下さい。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245613"/>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dirty="0"/>
              <a:t>2024</a:t>
            </a:r>
            <a:r>
              <a:rPr lang="ja-JP" altLang="da-DK" dirty="0"/>
              <a:t>年</a:t>
            </a:r>
            <a:r>
              <a:rPr lang="da-DK" altLang="ja-JP" dirty="0"/>
              <a:t>4</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Tree>
    <p:extLst>
      <p:ext uri="{BB962C8B-B14F-4D97-AF65-F5344CB8AC3E}">
        <p14:creationId xmlns:p14="http://schemas.microsoft.com/office/powerpoint/2010/main" val="145467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r>
              <a:rPr lang="ja-JP" sz="1800" b="1">
                <a:ea typeface="+mj-lt"/>
                <a:cs typeface="+mj-lt"/>
              </a:rPr>
              <a:t>公募・審査について（事例共有）</a:t>
            </a:r>
            <a:r>
              <a:rPr lang="ja-JP" sz="1800">
                <a:ea typeface="+mj-lt"/>
                <a:cs typeface="+mj-lt"/>
              </a:rPr>
              <a:t> </a:t>
            </a:r>
            <a:br>
              <a:rPr lang="ja-JP" sz="1800" dirty="0">
                <a:ea typeface="游ゴシック Light"/>
              </a:rPr>
            </a:br>
            <a:r>
              <a:rPr lang="ja-JP" altLang="en-US" sz="1800" b="1">
                <a:ea typeface="游ゴシック Light"/>
              </a:rPr>
              <a:t>講師：クロスエイジ　藤野様</a:t>
            </a:r>
            <a:r>
              <a:rPr lang="en-US" altLang="ja-JP" sz="1800" b="1" dirty="0">
                <a:ea typeface="游ゴシック Light"/>
              </a:rPr>
              <a:t> / </a:t>
            </a:r>
            <a:r>
              <a:rPr lang="en-US" altLang="ja-JP" sz="1800" b="1" dirty="0" err="1">
                <a:ea typeface="游ゴシック Light"/>
              </a:rPr>
              <a:t>カタリバ</a:t>
            </a:r>
            <a:r>
              <a:rPr lang="en-US" altLang="ja-JP" sz="1800" b="1" dirty="0">
                <a:ea typeface="游ゴシック Light"/>
              </a:rPr>
              <a:t>　</a:t>
            </a:r>
            <a:r>
              <a:rPr lang="en-US" altLang="ja-JP" sz="1800" b="1" dirty="0" err="1">
                <a:ea typeface="游ゴシック Light"/>
              </a:rPr>
              <a:t>吉田様</a:t>
            </a:r>
            <a:endParaRPr lang="en-US" altLang="ja-JP" sz="1800" b="1">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474615"/>
            <a:ext cx="9580880" cy="25967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4103427"/>
            <a:ext cx="9580880" cy="307777"/>
          </a:xfrm>
          <a:prstGeom prst="rect">
            <a:avLst/>
          </a:prstGeom>
          <a:noFill/>
        </p:spPr>
        <p:txBody>
          <a:bodyPr wrap="square" rtlCol="0">
            <a:spAutoFit/>
          </a:bodyPr>
          <a:lstStyle/>
          <a:p>
            <a:r>
              <a:rPr lang="en-US" altLang="ja-JP" sz="1400" dirty="0"/>
              <a:t>2.</a:t>
            </a:r>
            <a:r>
              <a:rPr lang="ja-JP" altLang="en-US" sz="1400" dirty="0"/>
              <a:t> 想定していたい自団体の公募</a:t>
            </a:r>
            <a:r>
              <a:rPr lang="en-US" altLang="ja-JP" sz="1400" dirty="0"/>
              <a:t>/</a:t>
            </a:r>
            <a:r>
              <a:rPr lang="ja-JP" altLang="en-US" sz="1400" dirty="0"/>
              <a:t>審査会を、どのように改善や配慮をして取り組んだらよいと考えますか？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01576"/>
            <a:ext cx="9499600" cy="307777"/>
          </a:xfrm>
          <a:prstGeom prst="rect">
            <a:avLst/>
          </a:prstGeom>
          <a:noFill/>
        </p:spPr>
        <p:txBody>
          <a:bodyPr wrap="square" rtlCol="0">
            <a:spAutoFit/>
          </a:bodyPr>
          <a:lstStyle/>
          <a:p>
            <a:r>
              <a:rPr lang="en-US" altLang="ja-JP" sz="1400" dirty="0"/>
              <a:t>1.</a:t>
            </a:r>
            <a:r>
              <a:rPr lang="ja-JP" altLang="en-US" sz="1400" dirty="0"/>
              <a:t>本講義の学びで特に参考になったのは何ですか？参考になったキーワードや該当部分を具体的に記載してください。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A747643B-AC14-17A7-0DEE-789D0C364315}"/>
              </a:ext>
            </a:extLst>
          </p:cNvPr>
          <p:cNvSpPr>
            <a:spLocks noGrp="1"/>
          </p:cNvSpPr>
          <p:nvPr>
            <p:ph type="dt" sz="half" idx="10"/>
          </p:nvPr>
        </p:nvSpPr>
        <p:spPr>
          <a:xfrm>
            <a:off x="681038" y="6356351"/>
            <a:ext cx="2228850" cy="365125"/>
          </a:xfrm>
        </p:spPr>
        <p:txBody>
          <a:bodyPr/>
          <a:lstStyle/>
          <a:p>
            <a:r>
              <a:rPr lang="da-DK" altLang="ja-JP" dirty="0"/>
              <a:t>2024</a:t>
            </a:r>
            <a:r>
              <a:rPr lang="ja-JP" altLang="da-DK" dirty="0"/>
              <a:t>年</a:t>
            </a:r>
            <a:r>
              <a:rPr lang="da-DK" altLang="ja-JP" dirty="0"/>
              <a:t>4</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4271159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r>
              <a:rPr kumimoji="1" lang="ja-JP" altLang="en-US" sz="1800" b="1" dirty="0">
                <a:ea typeface="游ゴシック Light"/>
              </a:rPr>
              <a:t>ビジョンワーク　</a:t>
            </a:r>
            <a:br>
              <a:rPr kumimoji="1" lang="en-US" altLang="ja-JP" sz="1800" b="1" dirty="0"/>
            </a:br>
            <a:r>
              <a:rPr lang="ja-JP" altLang="en-US" sz="1800" b="1">
                <a:ea typeface="游ゴシック Light"/>
              </a:rPr>
              <a:t>講師：</a:t>
            </a:r>
            <a:r>
              <a:rPr lang="en-US" altLang="ja-JP" sz="1800" b="1" dirty="0">
                <a:ea typeface="游ゴシック Light"/>
              </a:rPr>
              <a:t>JANPIA </a:t>
            </a:r>
            <a:r>
              <a:rPr lang="ja-JP" altLang="en-US" sz="1800" b="1">
                <a:ea typeface="游ゴシック Light"/>
              </a:rPr>
              <a:t>理事 鵜尾雅隆氏</a:t>
            </a:r>
            <a:endParaRPr kumimoji="1" lang="ja-JP" altLang="en-US" sz="1800" b="1"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46095"/>
            <a:ext cx="9499600" cy="523220"/>
          </a:xfrm>
          <a:prstGeom prst="rect">
            <a:avLst/>
          </a:prstGeom>
          <a:noFill/>
        </p:spPr>
        <p:txBody>
          <a:bodyPr wrap="square" lIns="91440" tIns="45720" rIns="91440" bIns="45720" rtlCol="0" anchor="t">
            <a:spAutoFit/>
          </a:bodyPr>
          <a:lstStyle/>
          <a:p>
            <a:r>
              <a:rPr lang="en-US" altLang="ja-JP" sz="1400" dirty="0">
                <a:ea typeface="游ゴシック"/>
              </a:rPr>
              <a:t>1.</a:t>
            </a:r>
            <a:r>
              <a:rPr lang="ja-JP" altLang="en-US" sz="1400">
                <a:ea typeface="游ゴシック"/>
              </a:rPr>
              <a:t>本講義の学びを踏まえ、</a:t>
            </a:r>
            <a:r>
              <a:rPr lang="ja-JP" sz="1400">
                <a:ea typeface="+mn-lt"/>
                <a:cs typeface="+mn-lt"/>
              </a:rPr>
              <a:t>これから取り組むエリア（地域</a:t>
            </a:r>
            <a:r>
              <a:rPr lang="ja-JP" altLang="en-US" sz="1400">
                <a:ea typeface="+mn-lt"/>
                <a:cs typeface="+mn-lt"/>
              </a:rPr>
              <a:t>・</a:t>
            </a:r>
            <a:r>
              <a:rPr lang="ja-JP" sz="1400">
                <a:ea typeface="+mn-lt"/>
                <a:cs typeface="+mn-lt"/>
              </a:rPr>
              <a:t>分野）の課題解決のために、自分のどんな特性や強みを活かして、何にこだわり、何を大切にして</a:t>
            </a:r>
            <a:r>
              <a:rPr lang="ja-JP" altLang="en-US" sz="1400">
                <a:ea typeface="+mn-lt"/>
                <a:cs typeface="+mn-lt"/>
              </a:rPr>
              <a:t>、自分</a:t>
            </a:r>
            <a:r>
              <a:rPr lang="ja-JP" sz="1400">
                <a:ea typeface="+mn-lt"/>
                <a:cs typeface="+mn-lt"/>
              </a:rPr>
              <a:t>の役割を担っていきたいですか？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569664"/>
            <a:ext cx="9580880" cy="19064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10939B77-8E7D-D250-72BD-8050CFC30DAB}"/>
              </a:ext>
            </a:extLst>
          </p:cNvPr>
          <p:cNvSpPr>
            <a:spLocks noGrp="1"/>
          </p:cNvSpPr>
          <p:nvPr>
            <p:ph type="dt" sz="half" idx="10"/>
          </p:nvPr>
        </p:nvSpPr>
        <p:spPr>
          <a:xfrm>
            <a:off x="681038" y="6356351"/>
            <a:ext cx="2228850" cy="365125"/>
          </a:xfrm>
        </p:spPr>
        <p:txBody>
          <a:bodyPr/>
          <a:lstStyle/>
          <a:p>
            <a:r>
              <a:rPr lang="da-DK" altLang="ja-JP" dirty="0"/>
              <a:t>2024</a:t>
            </a:r>
            <a:r>
              <a:rPr lang="ja-JP" altLang="da-DK" dirty="0"/>
              <a:t>年</a:t>
            </a:r>
            <a:r>
              <a:rPr lang="da-DK" altLang="ja-JP" dirty="0"/>
              <a:t>4</a:t>
            </a:r>
            <a:r>
              <a:rPr lang="ja-JP" altLang="da-DK" dirty="0"/>
              <a:t>月</a:t>
            </a:r>
            <a:r>
              <a:rPr lang="da-DK" altLang="ja-JP" dirty="0"/>
              <a:t>ver</a:t>
            </a:r>
            <a:endParaRPr lang="ja-JP" altLang="en-US" dirty="0"/>
          </a:p>
        </p:txBody>
      </p:sp>
      <p:sp>
        <p:nvSpPr>
          <p:cNvPr id="14" name="テキスト ボックス 13">
            <a:extLst>
              <a:ext uri="{FF2B5EF4-FFF2-40B4-BE49-F238E27FC236}">
                <a16:creationId xmlns:a16="http://schemas.microsoft.com/office/drawing/2014/main" id="{D19DBEB2-A0F3-4509-84D1-9766C0A29AA2}"/>
              </a:ext>
            </a:extLst>
          </p:cNvPr>
          <p:cNvSpPr txBox="1"/>
          <p:nvPr/>
        </p:nvSpPr>
        <p:spPr>
          <a:xfrm>
            <a:off x="121920" y="3592618"/>
            <a:ext cx="9499600" cy="523220"/>
          </a:xfrm>
          <a:prstGeom prst="rect">
            <a:avLst/>
          </a:prstGeom>
          <a:noFill/>
        </p:spPr>
        <p:txBody>
          <a:bodyPr wrap="square" lIns="91440" tIns="45720" rIns="91440" bIns="45720" rtlCol="0" anchor="t">
            <a:spAutoFit/>
          </a:bodyPr>
          <a:lstStyle/>
          <a:p>
            <a:r>
              <a:rPr lang="ja-JP" altLang="en-US" sz="1400">
                <a:ea typeface="游ゴシック"/>
              </a:rPr>
              <a:t>２．</a:t>
            </a:r>
            <a:r>
              <a:rPr lang="ja-JP" sz="1400">
                <a:ea typeface="+mn-lt"/>
                <a:cs typeface="+mn-lt"/>
              </a:rPr>
              <a:t>3年間の事業期間の中で、自分が「主導者・先導者」として、どんな行動や仕掛けを行うことで、どんな変化を生みだしたいですか？</a:t>
            </a:r>
            <a:endParaRPr lang="en-US" sz="1400">
              <a:ea typeface="+mn-lt"/>
              <a:cs typeface="+mn-lt"/>
            </a:endParaRPr>
          </a:p>
        </p:txBody>
      </p:sp>
      <p:sp>
        <p:nvSpPr>
          <p:cNvPr id="15" name="正方形/長方形 14">
            <a:extLst>
              <a:ext uri="{FF2B5EF4-FFF2-40B4-BE49-F238E27FC236}">
                <a16:creationId xmlns:a16="http://schemas.microsoft.com/office/drawing/2014/main" id="{076700D2-A8A4-40BE-AB36-42A89E369390}"/>
              </a:ext>
            </a:extLst>
          </p:cNvPr>
          <p:cNvSpPr/>
          <p:nvPr/>
        </p:nvSpPr>
        <p:spPr>
          <a:xfrm>
            <a:off x="162560" y="4163464"/>
            <a:ext cx="9580880" cy="21928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Tree>
    <p:extLst>
      <p:ext uri="{BB962C8B-B14F-4D97-AF65-F5344CB8AC3E}">
        <p14:creationId xmlns:p14="http://schemas.microsoft.com/office/powerpoint/2010/main" val="101406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dirty="0"/>
              <a:t>まとめ</a:t>
            </a:r>
            <a:r>
              <a:rPr lang="ja-JP" altLang="en-US" sz="1600" b="1" dirty="0">
                <a:solidFill>
                  <a:srgbClr val="FF0000"/>
                </a:solidFill>
              </a:rPr>
              <a:t>（一部の講義のみ受講される方も、本ページのご提出をお願いします。 ）</a:t>
            </a:r>
            <a:endParaRPr kumimoji="1" lang="ja-JP" altLang="en-US" sz="1600" b="1" dirty="0">
              <a:solidFill>
                <a:srgbClr val="FF0000"/>
              </a:solidFill>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57359"/>
            <a:ext cx="9580880" cy="307777"/>
          </a:xfrm>
          <a:prstGeom prst="rect">
            <a:avLst/>
          </a:prstGeom>
          <a:noFill/>
        </p:spPr>
        <p:txBody>
          <a:bodyPr wrap="square" rtlCol="0">
            <a:spAutoFit/>
          </a:bodyPr>
          <a:lstStyle/>
          <a:p>
            <a:r>
              <a:rPr lang="ja-JP" altLang="en-US" sz="1400" dirty="0"/>
              <a:t>２．わからなかったこと、難しかったことがあれば記載してください　</a:t>
            </a:r>
            <a:r>
              <a:rPr lang="en-US" altLang="ja-JP" sz="1400" dirty="0"/>
              <a:t>(</a:t>
            </a:r>
            <a:r>
              <a:rPr lang="ja-JP" altLang="en-US" sz="1400" dirty="0"/>
              <a:t>なしの場合は空欄のままで結構です</a:t>
            </a:r>
            <a:r>
              <a:rPr lang="en-US" altLang="ja-JP" sz="1400" dirty="0"/>
              <a:t>)</a:t>
            </a: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ja-JP" altLang="en-US" sz="1400" dirty="0"/>
              <a:t>１．すべての研修を通して、印象に残ったことや、今後に向けての決意や感想などを自由に記載ください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679205"/>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42163"/>
            <a:ext cx="9580880" cy="15359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523456"/>
            <a:ext cx="9580880" cy="307777"/>
          </a:xfrm>
          <a:prstGeom prst="rect">
            <a:avLst/>
          </a:prstGeom>
          <a:noFill/>
        </p:spPr>
        <p:txBody>
          <a:bodyPr wrap="square" lIns="91440" tIns="45720" rIns="91440" bIns="45720" rtlCol="0" anchor="t">
            <a:spAutoFit/>
          </a:bodyPr>
          <a:lstStyle/>
          <a:p>
            <a:r>
              <a:rPr lang="ja-JP" altLang="en-US" sz="1400" dirty="0"/>
              <a:t>３．その他、研修に関するご要望、今後に向けた改善点などございましたら遠慮なくご記載ください</a:t>
            </a:r>
            <a:endParaRPr lang="en-US" altLang="ja-JP" sz="1400" dirty="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3" name="日付プレースホルダー 6">
            <a:extLst>
              <a:ext uri="{FF2B5EF4-FFF2-40B4-BE49-F238E27FC236}">
                <a16:creationId xmlns:a16="http://schemas.microsoft.com/office/drawing/2014/main" id="{992C08C7-8B3A-B038-E9C1-5B26BC6465C1}"/>
              </a:ext>
            </a:extLst>
          </p:cNvPr>
          <p:cNvSpPr>
            <a:spLocks noGrp="1"/>
          </p:cNvSpPr>
          <p:nvPr>
            <p:ph type="dt" sz="half" idx="10"/>
          </p:nvPr>
        </p:nvSpPr>
        <p:spPr>
          <a:xfrm>
            <a:off x="681038" y="6356351"/>
            <a:ext cx="2228850" cy="365125"/>
          </a:xfrm>
        </p:spPr>
        <p:txBody>
          <a:bodyPr/>
          <a:lstStyle/>
          <a:p>
            <a:r>
              <a:rPr lang="da-DK" altLang="ja-JP" dirty="0"/>
              <a:t>2024</a:t>
            </a:r>
            <a:r>
              <a:rPr lang="ja-JP" altLang="da-DK" dirty="0"/>
              <a:t>年</a:t>
            </a:r>
            <a:r>
              <a:rPr lang="da-DK" altLang="ja-JP" dirty="0"/>
              <a:t>4</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5368791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0e695d1-15ed-4698-a3fa-a0fe58b5b315">
      <Terms xmlns="http://schemas.microsoft.com/office/infopath/2007/PartnerControls"/>
    </lcf76f155ced4ddcb4097134ff3c332f>
    <TaxCatchAll xmlns="ab025d10-8a00-402f-9bb6-29fc7e729e9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BCBB4D134F8EC4FA64734F7C385BA8C" ma:contentTypeVersion="15" ma:contentTypeDescription="新しいドキュメントを作成します。" ma:contentTypeScope="" ma:versionID="69268a60515bca752af9cb98e3ba242e">
  <xsd:schema xmlns:xsd="http://www.w3.org/2001/XMLSchema" xmlns:xs="http://www.w3.org/2001/XMLSchema" xmlns:p="http://schemas.microsoft.com/office/2006/metadata/properties" xmlns:ns2="a0e695d1-15ed-4698-a3fa-a0fe58b5b315" xmlns:ns3="ab025d10-8a00-402f-9bb6-29fc7e729e9b" targetNamespace="http://schemas.microsoft.com/office/2006/metadata/properties" ma:root="true" ma:fieldsID="8640b6a98886537083aa6caad7edb3a9" ns2:_="" ns3:_="">
    <xsd:import namespace="a0e695d1-15ed-4698-a3fa-a0fe58b5b315"/>
    <xsd:import namespace="ab025d10-8a00-402f-9bb6-29fc7e729e9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e695d1-15ed-4698-a3fa-a0fe58b5b3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544751c9-2799-4505-b004-9d29a52abe0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25d10-8a00-402f-9bb6-29fc7e729e9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f5d32c9-797c-4e5a-8219-2cf8e6e0286f}" ma:internalName="TaxCatchAll" ma:showField="CatchAllData" ma:web="ab025d10-8a00-402f-9bb6-29fc7e729e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93AEDB-2163-43FE-91B0-C1DCAE1DB325}">
  <ds:schemaRefs>
    <ds:schemaRef ds:uri="http://schemas.microsoft.com/office/2006/documentManagement/types"/>
    <ds:schemaRef ds:uri="http://schemas.microsoft.com/office/2006/metadata/properties"/>
    <ds:schemaRef ds:uri="http://purl.org/dc/elements/1.1/"/>
    <ds:schemaRef ds:uri="http://purl.org/dc/dcmitype/"/>
    <ds:schemaRef ds:uri="http://schemas.microsoft.com/office/infopath/2007/PartnerControls"/>
    <ds:schemaRef ds:uri="http://schemas.openxmlformats.org/package/2006/metadata/core-properties"/>
    <ds:schemaRef ds:uri="5562270f-449d-4385-928d-72c5b8ba007c"/>
    <ds:schemaRef ds:uri="b07b6c3a-fc46-4803-981b-f5f12461a4e0"/>
    <ds:schemaRef ds:uri="http://www.w3.org/XML/1998/namespace"/>
    <ds:schemaRef ds:uri="http://purl.org/dc/terms/"/>
  </ds:schemaRefs>
</ds:datastoreItem>
</file>

<file path=customXml/itemProps2.xml><?xml version="1.0" encoding="utf-8"?>
<ds:datastoreItem xmlns:ds="http://schemas.openxmlformats.org/officeDocument/2006/customXml" ds:itemID="{CD9FFAA4-F33C-446A-B6B1-80AAFB08676A}">
  <ds:schemaRefs>
    <ds:schemaRef ds:uri="http://schemas.microsoft.com/sharepoint/v3/contenttype/forms"/>
  </ds:schemaRefs>
</ds:datastoreItem>
</file>

<file path=customXml/itemProps3.xml><?xml version="1.0" encoding="utf-8"?>
<ds:datastoreItem xmlns:ds="http://schemas.openxmlformats.org/officeDocument/2006/customXml" ds:itemID="{54C00EDF-E659-4F3C-B661-21B1A59C31B3}"/>
</file>

<file path=docProps/app.xml><?xml version="1.0" encoding="utf-8"?>
<Properties xmlns="http://schemas.openxmlformats.org/officeDocument/2006/extended-properties" xmlns:vt="http://schemas.openxmlformats.org/officeDocument/2006/docPropsVTypes">
  <Template/>
  <TotalTime>0</TotalTime>
  <Words>579</Words>
  <Application>Microsoft Office PowerPoint</Application>
  <PresentationFormat>A4 Paper (210x297 mm)</PresentationFormat>
  <Paragraphs>53</Paragraphs>
  <Slides>6</Slides>
  <Notes>3</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Office テーマ</vt:lpstr>
      <vt:lpstr>デザインの設定</vt:lpstr>
      <vt:lpstr>2023年度 通常枠（第2回） 資金分配団体 【PO1年目（公募前）研修】 ビデオ学習用課題</vt:lpstr>
      <vt:lpstr>公募・審査について 講師：JANPIA　阪上、大川</vt:lpstr>
      <vt:lpstr>公募前の事前評価の概要 講師：JANPIA　安藤</vt:lpstr>
      <vt:lpstr>公募・審査について（事例共有）  講師：クロスエイジ　藤野様 / カタリバ　吉田様</vt:lpstr>
      <vt:lpstr>ビジョンワーク　 講師：JANPIA 理事 鵜尾雅隆氏</vt:lpstr>
      <vt:lpstr>まとめ（一部の講義のみ受講される方も、本ページのご提出をお願いします。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2022年度 通常枠 資金分配団体 【PO1年目（公募前）研修】 ビデオ学習用課題</dc:title>
  <dc:creator/>
  <cp:lastModifiedBy/>
  <cp:revision>106</cp:revision>
  <dcterms:created xsi:type="dcterms:W3CDTF">2022-11-24T07:50:00Z</dcterms:created>
  <dcterms:modified xsi:type="dcterms:W3CDTF">2024-05-01T05:26:24Z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0x0101005BCBB4D134F8EC4FA64734F7C385BA8C</vt:lpwstr>
  </property>
  <property fmtid="{D5CDD505-2E9C-101B-9397-08002B2CF9AE}" pid="3" name="MediaServiceImageTags">
    <vt:lpwstr/>
  </property>
</Properties>
</file>